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20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Layouts/slideLayout1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2"/>
  </p:notesMasterIdLst>
  <p:handoutMasterIdLst>
    <p:handoutMasterId r:id="rId23"/>
  </p:handoutMasterIdLst>
  <p:sldIdLst>
    <p:sldId id="293" r:id="rId2"/>
    <p:sldId id="294" r:id="rId3"/>
    <p:sldId id="295" r:id="rId4"/>
    <p:sldId id="305" r:id="rId5"/>
    <p:sldId id="268" r:id="rId6"/>
    <p:sldId id="270" r:id="rId7"/>
    <p:sldId id="281" r:id="rId8"/>
    <p:sldId id="309" r:id="rId9"/>
    <p:sldId id="304" r:id="rId10"/>
    <p:sldId id="298" r:id="rId11"/>
    <p:sldId id="279" r:id="rId12"/>
    <p:sldId id="297" r:id="rId13"/>
    <p:sldId id="299" r:id="rId14"/>
    <p:sldId id="301" r:id="rId15"/>
    <p:sldId id="300" r:id="rId16"/>
    <p:sldId id="303" r:id="rId17"/>
    <p:sldId id="310" r:id="rId18"/>
    <p:sldId id="292" r:id="rId19"/>
    <p:sldId id="296" r:id="rId20"/>
    <p:sldId id="306" r:id="rId2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Co" initials="" lastIdx="1" clrIdx="0"/>
  <p:cmAuthor id="1" name="agoldsch" initials="AG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53C6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73" autoAdjust="0"/>
  </p:normalViewPr>
  <p:slideViewPr>
    <p:cSldViewPr>
      <p:cViewPr>
        <p:scale>
          <a:sx n="94" d="100"/>
          <a:sy n="94" d="100"/>
        </p:scale>
        <p:origin x="-480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2856" y="-108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fld id="{36793B69-BD69-4237-B5C0-A143F08403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410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fld id="{EC4D9B1C-4730-4F00-8F36-68F32EEE2A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86675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057B48-2A38-4D22-82BF-F7B2EB79DC21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CCE589-C92E-4BAD-B267-C9177386B66A}" type="slidenum">
              <a:rPr lang="en-US" smtClean="0"/>
              <a:pPr/>
              <a:t>5</a:t>
            </a:fld>
            <a:endParaRPr lang="en-US" dirty="0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E261EB-8767-4DB3-BFFF-F82DEBE2CDD7}" type="slidenum">
              <a:rPr lang="en-US" smtClean="0"/>
              <a:pPr/>
              <a:t>6</a:t>
            </a:fld>
            <a:endParaRPr lang="en-US" dirty="0" smtClean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4D9B1C-4730-4F00-8F36-68F32EEE2AB2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43600"/>
            <a:ext cx="9144000" cy="936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04800" y="6248400"/>
            <a:ext cx="4419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800" dirty="0">
                <a:solidFill>
                  <a:schemeClr val="bg1"/>
                </a:solidFill>
              </a:rPr>
              <a:t>This presentation contains confidential and proprietary information of CVS Caremark and cannot be reproduced, distributed, or printed without written permission from CVS Caremark.</a:t>
            </a: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1600200" y="3160713"/>
            <a:ext cx="5638800" cy="0"/>
          </a:xfrm>
          <a:prstGeom prst="line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eaLnBrk="0" hangingPunct="0">
              <a:defRPr/>
            </a:pPr>
            <a:endParaRPr lang="en-US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04800" y="6553200"/>
            <a:ext cx="35052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800" dirty="0" smtClean="0">
                <a:solidFill>
                  <a:schemeClr val="bg1"/>
                </a:solidFill>
              </a:rPr>
              <a:t>2013 Caremark</a:t>
            </a:r>
            <a:r>
              <a:rPr lang="en-US" sz="800" dirty="0">
                <a:solidFill>
                  <a:schemeClr val="bg1"/>
                </a:solidFill>
              </a:rPr>
              <a:t>. All rights reserved.</a:t>
            </a:r>
          </a:p>
        </p:txBody>
      </p:sp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CVSCaremark_White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9525" y="6265863"/>
            <a:ext cx="1447800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600200" y="1295400"/>
            <a:ext cx="5638800" cy="1763713"/>
          </a:xfrm>
        </p:spPr>
        <p:txBody>
          <a:bodyPr/>
          <a:lstStyle>
            <a:lvl1pPr>
              <a:lnSpc>
                <a:spcPct val="90000"/>
              </a:lnSpc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3281363"/>
            <a:ext cx="5638800" cy="23241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05625" y="304800"/>
            <a:ext cx="1690688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800" y="304800"/>
            <a:ext cx="4924425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1362075"/>
            <a:ext cx="3306763" cy="4505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7963" y="1362075"/>
            <a:ext cx="3308350" cy="4505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5943600"/>
            <a:ext cx="9144000" cy="936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304800"/>
            <a:ext cx="676751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1362075"/>
            <a:ext cx="6767513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1828800" y="1295400"/>
            <a:ext cx="6767513" cy="0"/>
          </a:xfrm>
          <a:prstGeom prst="line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eaLnBrk="0" hangingPunct="0">
              <a:defRPr/>
            </a:pPr>
            <a:endParaRPr lang="en-US" dirty="0"/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876800" y="6172200"/>
            <a:ext cx="4114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defRPr/>
            </a:pPr>
            <a:fld id="{AF8B074E-4215-4868-A4A5-B2A1D21D4306}" type="slidenum">
              <a:rPr lang="en-US" sz="800">
                <a:solidFill>
                  <a:schemeClr val="bg1"/>
                </a:solidFill>
              </a:rPr>
              <a:pPr algn="r" eaLnBrk="0" hangingPunct="0">
                <a:defRPr/>
              </a:pPr>
              <a:t>‹#›</a:t>
            </a:fld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304800" y="6445250"/>
            <a:ext cx="3810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800" dirty="0" smtClean="0">
                <a:solidFill>
                  <a:schemeClr val="bg1"/>
                </a:solidFill>
              </a:rPr>
              <a:t>2013 Caremark</a:t>
            </a:r>
            <a:r>
              <a:rPr lang="en-US" sz="800" dirty="0">
                <a:solidFill>
                  <a:schemeClr val="bg1"/>
                </a:solidFill>
              </a:rPr>
              <a:t>. All rights reserved.</a:t>
            </a:r>
          </a:p>
          <a:p>
            <a:pPr eaLnBrk="0" hangingPunct="0">
              <a:defRPr/>
            </a:pPr>
            <a:r>
              <a:rPr lang="en-US" sz="800" dirty="0">
                <a:solidFill>
                  <a:schemeClr val="bg1"/>
                </a:solidFill>
              </a:rPr>
              <a:t>CVS Caremark proprietary and confidential information. Not for distribution.</a:t>
            </a:r>
          </a:p>
        </p:txBody>
      </p:sp>
      <p:sp>
        <p:nvSpPr>
          <p:cNvPr id="4111" name="Text Box 15"/>
          <p:cNvSpPr txBox="1">
            <a:spLocks noChangeArrowheads="1"/>
          </p:cNvSpPr>
          <p:nvPr userDrawn="1"/>
        </p:nvSpPr>
        <p:spPr bwMode="auto">
          <a:xfrm>
            <a:off x="304800" y="6096000"/>
            <a:ext cx="6400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000" b="1" dirty="0">
                <a:solidFill>
                  <a:schemeClr val="bg1"/>
                </a:solidFill>
              </a:rPr>
              <a:t>This is NOT insurance. Discounts are only available at any </a:t>
            </a:r>
          </a:p>
          <a:p>
            <a:pPr eaLnBrk="0" hangingPunct="0">
              <a:defRPr/>
            </a:pPr>
            <a:r>
              <a:rPr lang="en-US" sz="1000" b="1" dirty="0">
                <a:solidFill>
                  <a:schemeClr val="bg1"/>
                </a:solidFill>
              </a:rPr>
              <a:t>participating pharmacy. </a:t>
            </a:r>
            <a:r>
              <a:rPr lang="en-US" sz="1000" dirty="0">
                <a:solidFill>
                  <a:schemeClr val="bg1"/>
                </a:solidFill>
              </a:rPr>
              <a:t>Operated by CVS Caremark.</a:t>
            </a:r>
          </a:p>
          <a:p>
            <a:pPr eaLnBrk="0" hangingPunct="0">
              <a:defRPr/>
            </a:pPr>
            <a:endParaRPr lang="en-US" sz="1000" b="1" dirty="0">
              <a:solidFill>
                <a:schemeClr val="bg1"/>
              </a:solidFill>
            </a:endParaRPr>
          </a:p>
        </p:txBody>
      </p:sp>
      <p:pic>
        <p:nvPicPr>
          <p:cNvPr id="1033" name="Picture 17" descr="CVSCaremark_White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848600" y="6386513"/>
            <a:ext cx="106680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 descr="NACo Logo Color Registered Mark NEW October 2010.jpg"/>
          <p:cNvPicPr>
            <a:picLocks noChangeAspect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76200"/>
            <a:ext cx="19462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imes" pitchFamily="18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imes" pitchFamily="18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imes" pitchFamily="18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imes" pitchFamily="18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imes" pitchFamily="18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imes" pitchFamily="18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imes" pitchFamily="18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imes" pitchFamily="18" charset="0"/>
        </a:defRPr>
      </a:lvl9pPr>
    </p:titleStyle>
    <p:bodyStyle>
      <a:lvl1pPr marL="231775" indent="-2317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125000"/>
        <a:buFont typeface="Wingdings" pitchFamily="2" charset="2"/>
        <a:buChar char="§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701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Font typeface="Arial" charset="0"/>
        <a:buChar char="-"/>
        <a:defRPr>
          <a:solidFill>
            <a:schemeClr val="tx1"/>
          </a:solidFill>
          <a:latin typeface="+mn-lt"/>
        </a:defRPr>
      </a:lvl3pPr>
      <a:lvl4pPr marL="1255713" indent="-2254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bg2"/>
        </a:buClr>
        <a:buFont typeface="Times" pitchFamily="18" charset="0"/>
        <a:buChar char="–"/>
        <a:defRPr sz="1600">
          <a:solidFill>
            <a:schemeClr val="tx1"/>
          </a:solidFill>
          <a:latin typeface="+mn-lt"/>
        </a:defRPr>
      </a:lvl4pPr>
      <a:lvl5pPr marL="1597025" indent="-227013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5pPr>
      <a:lvl6pPr marL="2054225" indent="-227013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6pPr>
      <a:lvl7pPr marL="2511425" indent="-227013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7pPr>
      <a:lvl8pPr marL="2968625" indent="-227013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8pPr>
      <a:lvl9pPr marL="3425825" indent="-227013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acorx.org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co.or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nacorx.org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676399"/>
            <a:ext cx="8077200" cy="990601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NACo Prescription Discount Card Program Overview For Counties</a:t>
            </a:r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200400"/>
            <a:ext cx="8382000" cy="2743200"/>
          </a:xfrm>
        </p:spPr>
        <p:txBody>
          <a:bodyPr/>
          <a:lstStyle/>
          <a:p>
            <a:pPr eaLnBrk="1" hangingPunct="1"/>
            <a:endParaRPr lang="en-US" sz="800" b="1" dirty="0" smtClean="0">
              <a:solidFill>
                <a:srgbClr val="262626"/>
              </a:solidFill>
            </a:endParaRPr>
          </a:p>
          <a:p>
            <a:pPr eaLnBrk="1" hangingPunct="1"/>
            <a:endParaRPr lang="en-US" sz="1600" dirty="0" smtClean="0">
              <a:solidFill>
                <a:srgbClr val="262626"/>
              </a:solidFill>
            </a:endParaRPr>
          </a:p>
          <a:p>
            <a:pPr eaLnBrk="1" hangingPunct="1"/>
            <a:endParaRPr lang="en-US" sz="1600" dirty="0" smtClean="0">
              <a:solidFill>
                <a:srgbClr val="262626"/>
              </a:solidFill>
            </a:endParaRPr>
          </a:p>
          <a:p>
            <a:pPr eaLnBrk="1" hangingPunct="1"/>
            <a:endParaRPr lang="en-US" b="1" dirty="0" smtClean="0">
              <a:solidFill>
                <a:srgbClr val="26262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9600"/>
            <a:ext cx="8305800" cy="762000"/>
          </a:xfrm>
        </p:spPr>
        <p:txBody>
          <a:bodyPr/>
          <a:lstStyle/>
          <a:p>
            <a:r>
              <a:rPr lang="en-US" dirty="0" smtClean="0"/>
              <a:t>	Service for Counties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295400"/>
            <a:ext cx="6767513" cy="39624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000" dirty="0" smtClean="0"/>
              <a:t>Dedicated implementation team </a:t>
            </a:r>
          </a:p>
          <a:p>
            <a:pPr eaLnBrk="1" hangingPunct="1">
              <a:lnSpc>
                <a:spcPct val="120000"/>
              </a:lnSpc>
            </a:pPr>
            <a:r>
              <a:rPr lang="en-US" sz="2000" dirty="0" smtClean="0"/>
              <a:t>Communication materials</a:t>
            </a:r>
          </a:p>
          <a:p>
            <a:pPr eaLnBrk="1" hangingPunct="1"/>
            <a:r>
              <a:rPr lang="en-US" sz="2000" dirty="0" smtClean="0"/>
              <a:t>Monthly reports</a:t>
            </a:r>
          </a:p>
          <a:p>
            <a:pPr eaLnBrk="1" hangingPunct="1"/>
            <a:r>
              <a:rPr lang="en-US" sz="2000" dirty="0" smtClean="0"/>
              <a:t>Review and approval of marketing materials</a:t>
            </a:r>
          </a:p>
          <a:p>
            <a:pPr eaLnBrk="1" hangingPunct="1"/>
            <a:r>
              <a:rPr lang="en-US" sz="2000" dirty="0" smtClean="0"/>
              <a:t>Program link for county websites (</a:t>
            </a:r>
            <a:r>
              <a:rPr lang="en-US" sz="2000" dirty="0" smtClean="0">
                <a:hlinkClick r:id="rId2"/>
              </a:rPr>
              <a:t>www.nacorx.org</a:t>
            </a:r>
            <a:r>
              <a:rPr lang="en-US" sz="2000" dirty="0" smtClean="0"/>
              <a:t>)</a:t>
            </a:r>
          </a:p>
          <a:p>
            <a:pPr eaLnBrk="1" hangingPunct="1"/>
            <a:r>
              <a:rPr lang="en-US" sz="2000" dirty="0" smtClean="0"/>
              <a:t>Marketing support</a:t>
            </a:r>
          </a:p>
          <a:p>
            <a:pPr lvl="1" eaLnBrk="1" hangingPunct="1"/>
            <a:r>
              <a:rPr lang="en-US" sz="1800" dirty="0" smtClean="0"/>
              <a:t>Press releases</a:t>
            </a:r>
          </a:p>
          <a:p>
            <a:pPr lvl="1" eaLnBrk="1" hangingPunct="1"/>
            <a:r>
              <a:rPr lang="en-US" sz="1800" dirty="0" smtClean="0"/>
              <a:t>Press conference support</a:t>
            </a:r>
          </a:p>
          <a:p>
            <a:pPr lvl="1" eaLnBrk="1" hangingPunct="1"/>
            <a:r>
              <a:rPr lang="en-US" sz="1800" dirty="0" smtClean="0"/>
              <a:t>Pharmacy mailings</a:t>
            </a:r>
          </a:p>
          <a:p>
            <a:pPr lvl="1" eaLnBrk="1" hangingPunct="1"/>
            <a:r>
              <a:rPr lang="en-US" sz="1800" dirty="0" smtClean="0"/>
              <a:t>Bill inserts</a:t>
            </a:r>
          </a:p>
          <a:p>
            <a:pPr lvl="1" eaLnBrk="1" hangingPunct="1"/>
            <a:r>
              <a:rPr lang="en-US" sz="1800" dirty="0" smtClean="0"/>
              <a:t>QR codes</a:t>
            </a:r>
          </a:p>
          <a:p>
            <a:pPr lvl="1" eaLnBrk="1" hangingPunct="1"/>
            <a:r>
              <a:rPr lang="en-US" sz="1800" dirty="0" smtClean="0"/>
              <a:t>Text cards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County Benefits</a:t>
            </a:r>
          </a:p>
        </p:txBody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9687" y="1295400"/>
            <a:ext cx="7224713" cy="4505325"/>
          </a:xfrm>
        </p:spPr>
        <p:txBody>
          <a:bodyPr/>
          <a:lstStyle/>
          <a:p>
            <a:pPr eaLnBrk="1" hangingPunct="1"/>
            <a:r>
              <a:rPr lang="en-US" dirty="0" smtClean="0"/>
              <a:t>No cost to the county</a:t>
            </a:r>
          </a:p>
          <a:p>
            <a:pPr lvl="1" eaLnBrk="1" hangingPunct="1"/>
            <a:r>
              <a:rPr lang="en-US" sz="1600" dirty="0" smtClean="0"/>
              <a:t>Program provided at no cost</a:t>
            </a:r>
          </a:p>
          <a:p>
            <a:pPr lvl="1" eaLnBrk="1" hangingPunct="1"/>
            <a:r>
              <a:rPr lang="en-US" sz="1600" dirty="0" smtClean="0"/>
              <a:t>Standard marketing materials provided at no cost</a:t>
            </a:r>
          </a:p>
          <a:p>
            <a:pPr eaLnBrk="1" hangingPunct="1"/>
            <a:r>
              <a:rPr lang="en-US" dirty="0" smtClean="0"/>
              <a:t>Easy to administer</a:t>
            </a:r>
          </a:p>
          <a:p>
            <a:pPr lvl="1" eaLnBrk="1" hangingPunct="1"/>
            <a:r>
              <a:rPr lang="en-US" sz="1600" dirty="0" smtClean="0"/>
              <a:t>No enrollment paperwork</a:t>
            </a:r>
          </a:p>
          <a:p>
            <a:pPr lvl="1" eaLnBrk="1" hangingPunct="1"/>
            <a:r>
              <a:rPr lang="en-US" sz="1600" dirty="0" smtClean="0"/>
              <a:t>No eligibility transmission required</a:t>
            </a:r>
          </a:p>
          <a:p>
            <a:pPr lvl="1" eaLnBrk="1" hangingPunct="1"/>
            <a:r>
              <a:rPr lang="en-US" sz="1600" dirty="0" smtClean="0"/>
              <a:t>NACo and CVS Caremark provide full support for the program</a:t>
            </a:r>
          </a:p>
          <a:p>
            <a:pPr lvl="1" eaLnBrk="1" hangingPunct="1"/>
            <a:r>
              <a:rPr lang="en-US" sz="1600" dirty="0" smtClean="0"/>
              <a:t>Customer Care managed by CVS Caremark</a:t>
            </a:r>
          </a:p>
          <a:p>
            <a:pPr eaLnBrk="1" hangingPunct="1"/>
            <a:r>
              <a:rPr lang="en-US" dirty="0" smtClean="0"/>
              <a:t>Proven results</a:t>
            </a:r>
          </a:p>
          <a:p>
            <a:pPr lvl="1" eaLnBrk="1" hangingPunct="1"/>
            <a:r>
              <a:rPr lang="en-US" sz="1600" dirty="0" smtClean="0"/>
              <a:t>Average savings of 27.7% in 2012</a:t>
            </a:r>
          </a:p>
          <a:p>
            <a:pPr lvl="1" eaLnBrk="1" hangingPunct="1"/>
            <a:r>
              <a:rPr lang="en-US" sz="1600" dirty="0" smtClean="0"/>
              <a:t>Over 1,400 counties participate in the program with their residents savings over $500 million dollars on more than 40 million prescriptions</a:t>
            </a:r>
          </a:p>
          <a:p>
            <a:pPr lvl="1" eaLnBrk="1" hangingPunct="1"/>
            <a:r>
              <a:rPr lang="en-US" sz="1600" dirty="0" smtClean="0"/>
              <a:t>Savings up to 75%</a:t>
            </a:r>
          </a:p>
          <a:p>
            <a:pPr lvl="1" eaLnBrk="1" hangingPunct="1"/>
            <a:endParaRPr lang="en-US" dirty="0" smtClean="0"/>
          </a:p>
          <a:p>
            <a:pPr lvl="1" eaLnBrk="1" hangingPunct="1">
              <a:buFont typeface="Wingdings" pitchFamily="2" charset="2"/>
              <a:buNone/>
            </a:pPr>
            <a:endParaRPr lang="en-US" dirty="0" smtClean="0"/>
          </a:p>
          <a:p>
            <a:pPr lvl="1"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447800" y="5486400"/>
            <a:ext cx="4605748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900" dirty="0" smtClean="0">
                <a:latin typeface="Times" pitchFamily="18" charset="0"/>
              </a:rPr>
              <a:t>*Based on all claims adjudicated by CVS Caremark for NACo 01/01/2012 through 12/31/2012.</a:t>
            </a:r>
          </a:p>
          <a:p>
            <a:pPr eaLnBrk="0" hangingPunct="0">
              <a:spcBef>
                <a:spcPct val="50000"/>
              </a:spcBef>
            </a:pPr>
            <a:r>
              <a:rPr lang="en-US" sz="900" dirty="0" smtClean="0">
                <a:latin typeface="Times" pitchFamily="18" charset="0"/>
              </a:rPr>
              <a:t>**Based on  all claims adjudicated by CVS Caremark for NACo 12/1/2004 through 12/31/2012 </a:t>
            </a:r>
            <a:endParaRPr lang="en-US" sz="900" dirty="0">
              <a:latin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County Support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NACo and CVS Caremark’s level of support and service to counties is unmatched, developing custom marketing plans for each county fitting their respective needs. Methods include:</a:t>
            </a:r>
          </a:p>
          <a:p>
            <a:pPr lvl="1"/>
            <a:r>
              <a:rPr lang="en-US" dirty="0" smtClean="0"/>
              <a:t>Press releases</a:t>
            </a:r>
          </a:p>
          <a:p>
            <a:pPr lvl="1"/>
            <a:r>
              <a:rPr lang="en-US" dirty="0" smtClean="0"/>
              <a:t>Press conference support</a:t>
            </a:r>
          </a:p>
          <a:p>
            <a:pPr lvl="1"/>
            <a:r>
              <a:rPr lang="en-US" dirty="0" smtClean="0"/>
              <a:t>Pharmacy mailings</a:t>
            </a:r>
          </a:p>
          <a:p>
            <a:pPr lvl="1"/>
            <a:r>
              <a:rPr lang="en-US" dirty="0" smtClean="0"/>
              <a:t>Community facility mailings</a:t>
            </a:r>
          </a:p>
          <a:p>
            <a:pPr lvl="1"/>
            <a:r>
              <a:rPr lang="en-US" dirty="0" smtClean="0"/>
              <a:t>Bill insert mailings</a:t>
            </a:r>
          </a:p>
          <a:p>
            <a:pPr lvl="1"/>
            <a:r>
              <a:rPr lang="en-US" dirty="0" smtClean="0"/>
              <a:t>QR codes</a:t>
            </a:r>
          </a:p>
          <a:p>
            <a:pPr lvl="1"/>
            <a:r>
              <a:rPr lang="en-US" dirty="0" smtClean="0"/>
              <a:t>SMS – Text messages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County Support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295400"/>
            <a:ext cx="6767513" cy="4191000"/>
          </a:xfrm>
        </p:spPr>
        <p:txBody>
          <a:bodyPr/>
          <a:lstStyle/>
          <a:p>
            <a:pPr marL="231775" lvl="1" indent="-231775">
              <a:buClr>
                <a:schemeClr val="accent2"/>
              </a:buClr>
              <a:buSzPct val="125000"/>
              <a:buNone/>
            </a:pPr>
            <a:r>
              <a:rPr lang="en-US" sz="2400" dirty="0" smtClean="0"/>
              <a:t>Press releases</a:t>
            </a:r>
          </a:p>
          <a:p>
            <a:pPr marL="231775" lvl="1" indent="-231775">
              <a:buClr>
                <a:schemeClr val="accent2"/>
              </a:buClr>
              <a:buSzPct val="125000"/>
              <a:buNone/>
            </a:pPr>
            <a:endParaRPr lang="en-US" sz="2400" dirty="0" smtClean="0"/>
          </a:p>
          <a:p>
            <a:pPr marL="574675" lvl="2" indent="-231775">
              <a:buSzPct val="125000"/>
            </a:pPr>
            <a:r>
              <a:rPr lang="en-US" sz="2000" dirty="0" smtClean="0"/>
              <a:t>NACo and CVS Caremark will develop and distribute press releases on behalf of the county, including:</a:t>
            </a:r>
          </a:p>
          <a:p>
            <a:pPr marL="574675" lvl="2" indent="-231775">
              <a:buSzPct val="125000"/>
            </a:pPr>
            <a:endParaRPr lang="en-US" sz="2000" dirty="0" smtClean="0"/>
          </a:p>
          <a:p>
            <a:pPr marL="914400" lvl="3" indent="-231775">
              <a:buSzPct val="125000"/>
            </a:pPr>
            <a:r>
              <a:rPr lang="en-US" sz="1800" dirty="0" smtClean="0"/>
              <a:t>Announcing implementation</a:t>
            </a:r>
          </a:p>
          <a:p>
            <a:pPr marL="914400" lvl="3" indent="-231775">
              <a:buSzPct val="125000"/>
            </a:pPr>
            <a:r>
              <a:rPr lang="en-US" sz="1800" dirty="0" smtClean="0"/>
              <a:t>Keeping program visibility high </a:t>
            </a:r>
          </a:p>
          <a:p>
            <a:pPr marL="914400" lvl="3" indent="-231775">
              <a:buSzPct val="125000"/>
            </a:pPr>
            <a:r>
              <a:rPr lang="en-US" sz="1800" dirty="0" smtClean="0"/>
              <a:t>Marking savings milestones</a:t>
            </a:r>
          </a:p>
          <a:p>
            <a:pPr marL="914400" lvl="3" indent="-231775">
              <a:buSzPct val="125000"/>
            </a:pPr>
            <a:r>
              <a:rPr lang="en-US" sz="1800" dirty="0" smtClean="0"/>
              <a:t>Ensuring county officials receive proper credit for helping residents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County Support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1775" lvl="1" indent="-231775">
              <a:buClr>
                <a:schemeClr val="accent2"/>
              </a:buClr>
              <a:buSzPct val="125000"/>
            </a:pPr>
            <a:r>
              <a:rPr lang="en-US" sz="2400" dirty="0" smtClean="0"/>
              <a:t>Pharmacy Mailings</a:t>
            </a:r>
          </a:p>
          <a:p>
            <a:pPr marL="231775" lvl="1" indent="-231775">
              <a:buClr>
                <a:schemeClr val="accent2"/>
              </a:buClr>
              <a:buSzPct val="125000"/>
            </a:pPr>
            <a:endParaRPr lang="en-US" sz="2400" dirty="0" smtClean="0"/>
          </a:p>
          <a:p>
            <a:pPr marL="574675" lvl="2" indent="-231775">
              <a:buSzPct val="125000"/>
            </a:pPr>
            <a:r>
              <a:rPr lang="en-US" sz="2000" dirty="0" smtClean="0"/>
              <a:t>CVS Caremark and NACo work to distribute cards and display stands to local participating pharmacies</a:t>
            </a:r>
          </a:p>
          <a:p>
            <a:pPr marL="914400" lvl="3" indent="-231775">
              <a:buSzPct val="125000"/>
            </a:pPr>
            <a:endParaRPr lang="en-US" sz="1800" dirty="0" smtClean="0"/>
          </a:p>
          <a:p>
            <a:pPr marL="914400" lvl="3" indent="-231775">
              <a:buSzPct val="125000"/>
            </a:pPr>
            <a:r>
              <a:rPr lang="en-US" sz="1800" dirty="0" smtClean="0"/>
              <a:t>Method leads to higher utilization</a:t>
            </a:r>
          </a:p>
          <a:p>
            <a:pPr marL="914400" lvl="3" indent="-231775">
              <a:buSzPct val="125000"/>
            </a:pPr>
            <a:r>
              <a:rPr lang="en-US" sz="1800" dirty="0" smtClean="0"/>
              <a:t>Follows pharmacy protocols</a:t>
            </a:r>
          </a:p>
          <a:p>
            <a:pPr marL="914400" lvl="3" indent="-231775">
              <a:buSzPct val="125000"/>
            </a:pPr>
            <a:r>
              <a:rPr lang="en-US" sz="1800" dirty="0" smtClean="0"/>
              <a:t>Hand delivering cards to pharmacies can compromise the network</a:t>
            </a:r>
            <a:r>
              <a:rPr lang="en-US" sz="1600" dirty="0" smtClean="0"/>
              <a:t>  </a:t>
            </a:r>
          </a:p>
          <a:p>
            <a:pPr marL="574675" lvl="2" indent="-231775">
              <a:buSzPct val="125000"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County Support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1775" lvl="1" indent="-231775">
              <a:buClr>
                <a:schemeClr val="accent2"/>
              </a:buClr>
              <a:buSzPct val="125000"/>
            </a:pPr>
            <a:r>
              <a:rPr lang="en-US" sz="2400" dirty="0" smtClean="0"/>
              <a:t>Community Facilities Mailings</a:t>
            </a:r>
          </a:p>
          <a:p>
            <a:pPr marL="574675" lvl="2" indent="-231775">
              <a:buSzPct val="125000"/>
            </a:pPr>
            <a:endParaRPr lang="en-US" sz="2000" dirty="0" smtClean="0"/>
          </a:p>
          <a:p>
            <a:pPr marL="574675" lvl="2" indent="-231775">
              <a:buSzPct val="125000"/>
            </a:pPr>
            <a:r>
              <a:rPr lang="en-US" sz="2000" dirty="0" smtClean="0"/>
              <a:t>CVS Caremark and NACo work to distribute cards and display stands to community facilities</a:t>
            </a:r>
          </a:p>
          <a:p>
            <a:pPr marL="574675" lvl="2" indent="-231775">
              <a:buSzPct val="125000"/>
            </a:pPr>
            <a:endParaRPr lang="en-US" sz="2000" dirty="0" smtClean="0"/>
          </a:p>
          <a:p>
            <a:pPr marL="914400" lvl="3" indent="-231775">
              <a:buSzPct val="125000"/>
            </a:pPr>
            <a:r>
              <a:rPr lang="en-US" sz="1800" dirty="0" smtClean="0"/>
              <a:t>County simply needs to provide contact information for facilities and we’ll produce and ship the cards to the locations at our cost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County Support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dirty="0" smtClean="0"/>
              <a:t>Bill Insert Mailings	</a:t>
            </a:r>
          </a:p>
          <a:p>
            <a:pPr eaLnBrk="1" hangingPunct="1">
              <a:lnSpc>
                <a:spcPct val="80000"/>
              </a:lnSpc>
            </a:pPr>
            <a:endParaRPr lang="en-US" dirty="0" smtClean="0"/>
          </a:p>
          <a:p>
            <a:pPr lvl="1" eaLnBrk="1" hangingPunct="1">
              <a:lnSpc>
                <a:spcPct val="80000"/>
              </a:lnSpc>
            </a:pPr>
            <a:r>
              <a:rPr lang="en-US" dirty="0" smtClean="0"/>
              <a:t>Bill Insert cards designed for county mailings</a:t>
            </a:r>
          </a:p>
          <a:p>
            <a:pPr lvl="2" eaLnBrk="1" hangingPunct="1">
              <a:lnSpc>
                <a:spcPct val="80000"/>
              </a:lnSpc>
            </a:pPr>
            <a:r>
              <a:rPr lang="en-US" dirty="0" smtClean="0"/>
              <a:t>Can be inserted in water bills, property tax statements and other various county mailings</a:t>
            </a:r>
          </a:p>
          <a:p>
            <a:pPr lvl="2" eaLnBrk="1" hangingPunct="1">
              <a:lnSpc>
                <a:spcPct val="80000"/>
              </a:lnSpc>
            </a:pPr>
            <a:r>
              <a:rPr lang="en-US" dirty="0" smtClean="0"/>
              <a:t>Weight of each insert is .063 ounces, or 1.79 grams and typically has no effect on postage</a:t>
            </a:r>
          </a:p>
          <a:p>
            <a:pPr lvl="2" eaLnBrk="1" hangingPunct="1">
              <a:lnSpc>
                <a:spcPct val="80000"/>
              </a:lnSpc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13" descr="Blinded Bill Insert Card Fro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4191000"/>
            <a:ext cx="360870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County Support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Electronic Cards </a:t>
            </a:r>
          </a:p>
          <a:p>
            <a:pPr lvl="1"/>
            <a:r>
              <a:rPr lang="en-US" dirty="0" smtClean="0"/>
              <a:t>Two new types of electronic cards that make it easy for residents to receive a card. These cards can be advertised on posters, press releases, newspaper ads, etc.</a:t>
            </a:r>
          </a:p>
          <a:p>
            <a:pPr lvl="2"/>
            <a:r>
              <a:rPr lang="en-US" dirty="0" smtClean="0"/>
              <a:t>QR codes  </a:t>
            </a:r>
          </a:p>
          <a:p>
            <a:pPr lvl="2"/>
            <a:r>
              <a:rPr lang="en-US" dirty="0" smtClean="0"/>
              <a:t>SMS text cards</a:t>
            </a:r>
            <a:endParaRPr lang="en-US" dirty="0"/>
          </a:p>
        </p:txBody>
      </p:sp>
      <p:pic>
        <p:nvPicPr>
          <p:cNvPr id="4" name="Picture 3" descr="Maricopa, AZ 1kw6r_qrcode_201211121616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1400" y="3886200"/>
            <a:ext cx="1676400" cy="16764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743200"/>
            <a:ext cx="2057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County Benefits</a:t>
            </a:r>
          </a:p>
        </p:txBody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47800"/>
            <a:ext cx="8305800" cy="35052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The Marketing Fee Reimbursement Option</a:t>
            </a:r>
          </a:p>
          <a:p>
            <a:pPr lvl="1" eaLnBrk="1" hangingPunct="1"/>
            <a:endParaRPr lang="en-US" dirty="0" smtClean="0"/>
          </a:p>
          <a:p>
            <a:pPr lvl="1" eaLnBrk="1" hangingPunct="1"/>
            <a:r>
              <a:rPr lang="en-US" dirty="0" smtClean="0"/>
              <a:t>Counties can now participate in the marketing fee reimbursement option to receive $1 per prescription when their card is used to receive a discount.</a:t>
            </a:r>
          </a:p>
          <a:p>
            <a:pPr lvl="2" eaLnBrk="1" hangingPunct="1"/>
            <a:endParaRPr lang="en-US" sz="800" dirty="0" smtClean="0"/>
          </a:p>
          <a:p>
            <a:pPr lvl="2" eaLnBrk="1" hangingPunct="1"/>
            <a:r>
              <a:rPr lang="en-US" dirty="0" smtClean="0"/>
              <a:t>Signing the County Agreement and a rider gets your county enrolled.</a:t>
            </a:r>
          </a:p>
          <a:p>
            <a:pPr lvl="2" eaLnBrk="1" hangingPunct="1"/>
            <a:endParaRPr lang="en-US" dirty="0" smtClean="0"/>
          </a:p>
          <a:p>
            <a:pPr lvl="1" eaLnBrk="1" hangingPunct="1"/>
            <a:endParaRPr lang="en-US" dirty="0" smtClean="0"/>
          </a:p>
          <a:p>
            <a:pPr lvl="1"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lvl="1" eaLnBrk="1" hangingPunct="1"/>
            <a:endParaRPr lang="en-US" dirty="0" smtClean="0"/>
          </a:p>
          <a:p>
            <a:pPr lvl="1" eaLnBrk="1" hangingPunct="1">
              <a:buFont typeface="Wingdings" pitchFamily="2" charset="2"/>
              <a:buNone/>
            </a:pPr>
            <a:endParaRPr lang="en-US" dirty="0" smtClean="0"/>
          </a:p>
          <a:p>
            <a:pPr lvl="1"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1" y="1371600"/>
            <a:ext cx="6705600" cy="4572000"/>
          </a:xfrm>
        </p:spPr>
        <p:txBody>
          <a:bodyPr/>
          <a:lstStyle/>
          <a:p>
            <a:r>
              <a:rPr lang="en-US" sz="1800" dirty="0" smtClean="0"/>
              <a:t>Network – Largest prescription discount card network in the nation</a:t>
            </a:r>
            <a:endParaRPr lang="en-US" sz="1800" b="1" dirty="0" smtClean="0"/>
          </a:p>
          <a:p>
            <a:r>
              <a:rPr lang="en-US" sz="1800" dirty="0" smtClean="0"/>
              <a:t>Marketing – Extensive marketing support for your counties</a:t>
            </a:r>
          </a:p>
          <a:p>
            <a:r>
              <a:rPr lang="en-US" sz="1800" dirty="0" smtClean="0"/>
              <a:t>Experience</a:t>
            </a:r>
          </a:p>
          <a:p>
            <a:r>
              <a:rPr lang="en-US" sz="1800" dirty="0" smtClean="0"/>
              <a:t>Fully Integrated Health Organization – PBM, Pharmacy, Specialty</a:t>
            </a:r>
          </a:p>
          <a:p>
            <a:r>
              <a:rPr lang="en-US" sz="1800" dirty="0" smtClean="0"/>
              <a:t>Resident Support – J.D. Power &amp; Associates #1 award winning support for your residents</a:t>
            </a:r>
          </a:p>
          <a:p>
            <a:r>
              <a:rPr lang="en-US" sz="1800" dirty="0" smtClean="0">
                <a:solidFill>
                  <a:srgbClr val="FF0000"/>
                </a:solidFill>
              </a:rPr>
              <a:t>(use if county already has the program) Since (insert  rollout date here) residents in (insert county name here) have saved over $(insert savings # here)! </a:t>
            </a:r>
          </a:p>
          <a:p>
            <a:r>
              <a:rPr lang="en-US" sz="1800" dirty="0" smtClean="0">
                <a:solidFill>
                  <a:srgbClr val="FF0000"/>
                </a:solidFill>
              </a:rPr>
              <a:t>(insert # and state here) counties already participate in the program, and so far have saved residents in (insert state here) over $(insert  savings # here) million!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 Historical Background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Program Idea to Fruition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NACo's Process to Create the Program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Committee Review, RFP, Finalist Interviews, Pilot </a:t>
            </a:r>
          </a:p>
          <a:p>
            <a:pPr eaLnBrk="1" hangingPunct="1">
              <a:buNone/>
            </a:pPr>
            <a:r>
              <a:rPr lang="en-US" dirty="0" smtClean="0"/>
              <a:t>	Stage of the Program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Early Success Resulted in NACo Board Approval for a Full Rollout of the Program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How Counties Get Started</a:t>
            </a:r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533400" y="1295399"/>
            <a:ext cx="8458200" cy="4572001"/>
          </a:xfrm>
        </p:spPr>
        <p:txBody>
          <a:bodyPr/>
          <a:lstStyle/>
          <a:p>
            <a:pPr eaLnBrk="1" hangingPunct="1"/>
            <a:r>
              <a:rPr lang="en-US" dirty="0" smtClean="0"/>
              <a:t>Visit </a:t>
            </a:r>
            <a:r>
              <a:rPr lang="en-US" dirty="0" smtClean="0">
                <a:hlinkClick r:id="rId3"/>
              </a:rPr>
              <a:t>www.NACo.org</a:t>
            </a:r>
            <a:r>
              <a:rPr lang="en-US" dirty="0" smtClean="0"/>
              <a:t> :</a:t>
            </a:r>
          </a:p>
          <a:p>
            <a:pPr lvl="1" eaLnBrk="1" hangingPunct="1"/>
            <a:endParaRPr lang="en-US" sz="900" dirty="0" smtClean="0"/>
          </a:p>
          <a:p>
            <a:pPr lvl="1" eaLnBrk="1" hangingPunct="1"/>
            <a:r>
              <a:rPr lang="en-US" dirty="0" smtClean="0"/>
              <a:t>Go to: “County Solutions” </a:t>
            </a:r>
          </a:p>
          <a:p>
            <a:pPr lvl="1" eaLnBrk="1" hangingPunct="1"/>
            <a:r>
              <a:rPr lang="en-US" dirty="0" smtClean="0"/>
              <a:t>Click on: “Cost </a:t>
            </a:r>
            <a:r>
              <a:rPr lang="en-US" dirty="0" smtClean="0"/>
              <a:t>Saving </a:t>
            </a:r>
            <a:r>
              <a:rPr lang="en-US" dirty="0" smtClean="0"/>
              <a:t>Tools”</a:t>
            </a:r>
          </a:p>
          <a:p>
            <a:pPr lvl="1" eaLnBrk="1" hangingPunct="1"/>
            <a:r>
              <a:rPr lang="en-US" dirty="0" smtClean="0"/>
              <a:t>Click on: “NACo Prescription Discount Card Program”</a:t>
            </a:r>
          </a:p>
          <a:p>
            <a:pPr lvl="1" eaLnBrk="1" hangingPunct="1"/>
            <a:r>
              <a:rPr lang="en-US" dirty="0" smtClean="0"/>
              <a:t>Click on: “Program Implementation Contract and Checklist”</a:t>
            </a:r>
          </a:p>
          <a:p>
            <a:pPr lvl="1" eaLnBrk="1" hangingPunct="1"/>
            <a:r>
              <a:rPr lang="en-US" dirty="0" smtClean="0"/>
              <a:t>Review the documents related to the NACo Prescription Discount Card</a:t>
            </a:r>
          </a:p>
          <a:p>
            <a:pPr lvl="2" eaLnBrk="1" hangingPunct="1">
              <a:buNone/>
            </a:pPr>
            <a:endParaRPr lang="en-US" sz="900" dirty="0" smtClean="0"/>
          </a:p>
          <a:p>
            <a:pPr marL="231775" lvl="1" indent="-231775" eaLnBrk="1" hangingPunct="1">
              <a:buClr>
                <a:schemeClr val="accent2"/>
              </a:buClr>
              <a:buSzPct val="125000"/>
            </a:pPr>
            <a:r>
              <a:rPr lang="en-US" dirty="0" smtClean="0"/>
              <a:t>You will be able to access:</a:t>
            </a:r>
          </a:p>
          <a:p>
            <a:pPr marL="231775" lvl="2" indent="-231775" eaLnBrk="1" hangingPunct="1">
              <a:buSzPct val="125000"/>
              <a:buNone/>
            </a:pPr>
            <a:r>
              <a:rPr lang="en-US" sz="1600" dirty="0" smtClean="0"/>
              <a:t>		- </a:t>
            </a:r>
            <a:r>
              <a:rPr lang="en-US" dirty="0" smtClean="0"/>
              <a:t>Sample press releases, card images, summary points, TV news coverage, interviews and articles on the program</a:t>
            </a:r>
          </a:p>
          <a:p>
            <a:pPr eaLnBrk="1" hangingPunct="1">
              <a:buNone/>
            </a:pPr>
            <a:endParaRPr lang="en-US" sz="1600" i="1" dirty="0" smtClean="0"/>
          </a:p>
          <a:p>
            <a:pPr eaLnBrk="1" hangingPunct="1">
              <a:buNone/>
            </a:pPr>
            <a:r>
              <a:rPr lang="en-US" sz="1400" i="1" dirty="0" smtClean="0"/>
              <a:t>NOTE:   Logging in requires your email address and your password.  Please call or email NACo if you need assistance with logging into the website.</a:t>
            </a:r>
          </a:p>
          <a:p>
            <a:pPr eaLnBrk="1" hangingPunct="1"/>
            <a:endParaRPr lang="en-US" sz="1600" i="1" dirty="0" smtClean="0"/>
          </a:p>
          <a:p>
            <a:pPr eaLnBrk="1" hangingPunct="1"/>
            <a:endParaRPr lang="en-US" sz="1600" i="1" dirty="0" smtClean="0"/>
          </a:p>
          <a:p>
            <a:pPr eaLnBrk="1" hangingPunct="1"/>
            <a:endParaRPr lang="en-US" sz="16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04800"/>
            <a:ext cx="7072313" cy="91440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Where The Program Is Today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1600200"/>
            <a:ext cx="6767513" cy="4267200"/>
          </a:xfrm>
        </p:spPr>
        <p:txBody>
          <a:bodyPr/>
          <a:lstStyle/>
          <a:p>
            <a:pPr eaLnBrk="1" hangingPunct="1"/>
            <a:r>
              <a:rPr lang="en-US" dirty="0" smtClean="0"/>
              <a:t>Since December 2004:</a:t>
            </a:r>
          </a:p>
          <a:p>
            <a:pPr eaLnBrk="1" hangingPunct="1"/>
            <a:endParaRPr lang="en-US" dirty="0" smtClean="0"/>
          </a:p>
          <a:p>
            <a:pPr lvl="1" eaLnBrk="1" hangingPunct="1"/>
            <a:r>
              <a:rPr lang="en-US" dirty="0" smtClean="0"/>
              <a:t>More than 1,400 counties have joined the NACo Prescription Discount Card Program</a:t>
            </a:r>
          </a:p>
          <a:p>
            <a:pPr lvl="1" eaLnBrk="1" hangingPunct="1"/>
            <a:endParaRPr lang="en-US" dirty="0" smtClean="0"/>
          </a:p>
          <a:p>
            <a:pPr lvl="1" eaLnBrk="1" hangingPunct="1"/>
            <a:r>
              <a:rPr lang="en-US" dirty="0" smtClean="0"/>
              <a:t>Over 40 million prescriptions have been processed</a:t>
            </a:r>
          </a:p>
          <a:p>
            <a:pPr lvl="1" eaLnBrk="1" hangingPunct="1"/>
            <a:endParaRPr lang="en-US" dirty="0" smtClean="0"/>
          </a:p>
          <a:p>
            <a:pPr lvl="1" eaLnBrk="1" hangingPunct="1"/>
            <a:r>
              <a:rPr lang="en-US" dirty="0" smtClean="0"/>
              <a:t>Over $500 million has been saved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endParaRPr lang="en-US" sz="8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2209800" y="5562600"/>
            <a:ext cx="4972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000" dirty="0" smtClean="0">
                <a:latin typeface="Times" pitchFamily="18" charset="0"/>
              </a:rPr>
              <a:t>Based on all claims adjudicated by CVS Caremark for NACo 12/01/04 through 12/31/2012.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1" y="685800"/>
            <a:ext cx="8077200" cy="6096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Who Can Use a Prescription Discount Card?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3192463"/>
            <a:ext cx="6767513" cy="2674937"/>
          </a:xfrm>
        </p:spPr>
        <p:txBody>
          <a:bodyPr/>
          <a:lstStyle/>
          <a:p>
            <a:pPr eaLnBrk="1" hangingPunct="1"/>
            <a:r>
              <a:rPr lang="en-US" dirty="0" smtClean="0"/>
              <a:t>Uninsured residents</a:t>
            </a:r>
          </a:p>
          <a:p>
            <a:pPr eaLnBrk="1" hangingPunct="1"/>
            <a:r>
              <a:rPr lang="en-US" dirty="0" smtClean="0"/>
              <a:t>When a prescription is not covered:</a:t>
            </a:r>
          </a:p>
          <a:p>
            <a:pPr lvl="1" eaLnBrk="1" hangingPunct="1"/>
            <a:r>
              <a:rPr lang="en-US" dirty="0" smtClean="0"/>
              <a:t>Underinsured residents</a:t>
            </a:r>
          </a:p>
          <a:p>
            <a:pPr lvl="1" eaLnBrk="1" hangingPunct="1"/>
            <a:r>
              <a:rPr lang="en-US" dirty="0" smtClean="0"/>
              <a:t>Medicare Plan D participants non-covered drugs</a:t>
            </a:r>
          </a:p>
          <a:p>
            <a:pPr eaLnBrk="1" hangingPunct="1"/>
            <a:r>
              <a:rPr lang="en-US" dirty="0" smtClean="0"/>
              <a:t>Pet prescriptions</a:t>
            </a:r>
          </a:p>
          <a:p>
            <a:pPr eaLnBrk="1" hangingPunct="1"/>
            <a:r>
              <a:rPr lang="en-US" dirty="0" smtClean="0"/>
              <a:t>Incarcerated individuals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1763713" y="1552575"/>
            <a:ext cx="6988175" cy="1196975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  <a:latin typeface="Times" pitchFamily="18" charset="0"/>
              </a:rPr>
              <a:t>The NACo Prescription Discount Card can be used anytime a prescription is not covered by insurance – even for pets!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CVS Caremark Experience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1600200"/>
            <a:ext cx="6767513" cy="4114800"/>
          </a:xfrm>
        </p:spPr>
        <p:txBody>
          <a:bodyPr/>
          <a:lstStyle/>
          <a:p>
            <a:pPr eaLnBrk="1" hangingPunct="1"/>
            <a:r>
              <a:rPr lang="en-US" dirty="0" smtClean="0"/>
              <a:t>CVS Caremark has administered prescription discount card programs since 1992</a:t>
            </a:r>
          </a:p>
          <a:p>
            <a:pPr eaLnBrk="1" hangingPunct="1"/>
            <a:endParaRPr lang="en-US" sz="900" dirty="0" smtClean="0"/>
          </a:p>
          <a:p>
            <a:pPr lvl="1" eaLnBrk="1" hangingPunct="1">
              <a:buSzPct val="125000"/>
            </a:pPr>
            <a:r>
              <a:rPr lang="en-US" dirty="0" smtClean="0"/>
              <a:t>Currently more than 18 million discount card program participants</a:t>
            </a:r>
          </a:p>
          <a:p>
            <a:pPr lvl="1" eaLnBrk="1" hangingPunct="1">
              <a:buSzPct val="125000"/>
            </a:pPr>
            <a:endParaRPr lang="en-US" sz="900" dirty="0" smtClean="0"/>
          </a:p>
          <a:p>
            <a:pPr lvl="1" eaLnBrk="1" hangingPunct="1">
              <a:buSzPct val="125000"/>
            </a:pPr>
            <a:r>
              <a:rPr lang="en-US" dirty="0" smtClean="0"/>
              <a:t>CVS Caremark is Ranked 18th on Fortune 500</a:t>
            </a:r>
          </a:p>
          <a:p>
            <a:pPr lvl="1" eaLnBrk="1" hangingPunct="1">
              <a:buSzPct val="125000"/>
            </a:pPr>
            <a:endParaRPr lang="en-US" sz="900" dirty="0" smtClean="0"/>
          </a:p>
          <a:p>
            <a:pPr lvl="1" eaLnBrk="1" hangingPunct="1">
              <a:buSzPct val="125000"/>
            </a:pPr>
            <a:r>
              <a:rPr lang="en-US" dirty="0" smtClean="0"/>
              <a:t>CVS Caremark is the number one provider of prescriptions in the nation – more than one billion prescriptions filled or managed annually</a:t>
            </a:r>
          </a:p>
          <a:p>
            <a:pPr lvl="1" eaLnBrk="1" hangingPunct="1">
              <a:buSzPct val="125000"/>
            </a:pPr>
            <a:endParaRPr lang="en-US" sz="900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Participating Pharmacy Network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“Pharmacy-friendly” network contracting philosophy</a:t>
            </a:r>
          </a:p>
          <a:p>
            <a:pPr lvl="1" eaLnBrk="1" hangingPunct="1">
              <a:buSzPct val="125000"/>
            </a:pPr>
            <a:r>
              <a:rPr lang="en-US" dirty="0" smtClean="0"/>
              <a:t>More than 65,000 participating pharmacies nationwide = over 9 out of 10 pharmacies</a:t>
            </a:r>
          </a:p>
          <a:p>
            <a:pPr eaLnBrk="1" hangingPunct="1"/>
            <a:r>
              <a:rPr lang="en-US" dirty="0" smtClean="0"/>
              <a:t>All major chain pharmacies participate, including:  Rite-Aid, Walgreens, CVS, Wal-Mart, Target, grocery store chains, most independents</a:t>
            </a:r>
          </a:p>
          <a:p>
            <a:pPr eaLnBrk="1" hangingPunct="1"/>
            <a:r>
              <a:rPr lang="en-US" dirty="0" smtClean="0"/>
              <a:t>Solid reputation with participating pharmacies since 1969</a:t>
            </a:r>
          </a:p>
          <a:p>
            <a:pPr lvl="1" eaLnBrk="1" hangingPunct="1">
              <a:buSzPct val="125000"/>
            </a:pPr>
            <a:r>
              <a:rPr lang="en-US" dirty="0" smtClean="0"/>
              <a:t>Optional agreement to accept the prescription discount card</a:t>
            </a:r>
          </a:p>
          <a:p>
            <a:pPr lvl="1" eaLnBrk="1" hangingPunct="1">
              <a:buSzPct val="125000"/>
            </a:pPr>
            <a:r>
              <a:rPr lang="en-US" dirty="0" smtClean="0"/>
              <a:t>Acceptance of online claims processing system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Real Value  -- NACo Program 2012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1362075"/>
            <a:ext cx="7162800" cy="3971925"/>
          </a:xfrm>
        </p:spPr>
        <p:txBody>
          <a:bodyPr/>
          <a:lstStyle/>
          <a:p>
            <a:pPr eaLnBrk="1" hangingPunct="1"/>
            <a:r>
              <a:rPr lang="en-US" sz="2400" dirty="0" smtClean="0"/>
              <a:t>Average savings of $13.12 per prescription</a:t>
            </a:r>
          </a:p>
          <a:p>
            <a:pPr eaLnBrk="1" hangingPunct="1"/>
            <a:r>
              <a:rPr lang="en-US" sz="2400" dirty="0" smtClean="0"/>
              <a:t>Actual average savings of 27.7%</a:t>
            </a:r>
          </a:p>
          <a:p>
            <a:pPr eaLnBrk="1" hangingPunct="1"/>
            <a:r>
              <a:rPr lang="en-US" sz="2400" dirty="0" smtClean="0"/>
              <a:t>Savings up to 75%</a:t>
            </a:r>
          </a:p>
          <a:p>
            <a:pPr eaLnBrk="1" hangingPunct="1"/>
            <a:r>
              <a:rPr lang="en-US" sz="2400" dirty="0" smtClean="0"/>
              <a:t>Generic medication average savings </a:t>
            </a:r>
          </a:p>
          <a:p>
            <a:pPr lvl="1" eaLnBrk="1" hangingPunct="1"/>
            <a:r>
              <a:rPr lang="en-US" sz="2400" dirty="0" smtClean="0"/>
              <a:t>34.4% off retail</a:t>
            </a:r>
          </a:p>
          <a:p>
            <a:pPr lvl="1" eaLnBrk="1" hangingPunct="1"/>
            <a:r>
              <a:rPr lang="en-US" sz="2400" dirty="0" smtClean="0"/>
              <a:t>$12.33 per prescription</a:t>
            </a:r>
          </a:p>
          <a:p>
            <a:pPr eaLnBrk="1" hangingPunct="1"/>
            <a:r>
              <a:rPr lang="en-US" sz="2400" dirty="0" smtClean="0"/>
              <a:t>Brand medication average savings</a:t>
            </a:r>
          </a:p>
          <a:p>
            <a:pPr lvl="1" eaLnBrk="1" hangingPunct="1"/>
            <a:r>
              <a:rPr lang="en-US" sz="2400" dirty="0" smtClean="0"/>
              <a:t>14.2% off retail</a:t>
            </a:r>
          </a:p>
          <a:p>
            <a:pPr lvl="1" eaLnBrk="1" hangingPunct="1"/>
            <a:r>
              <a:rPr lang="en-US" sz="2400" dirty="0" smtClean="0"/>
              <a:t>$19.00 per prescription</a:t>
            </a:r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457200" y="5562600"/>
            <a:ext cx="77597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000" dirty="0">
                <a:latin typeface="Times" pitchFamily="18" charset="0"/>
              </a:rPr>
              <a:t>Based on all claims adjudicated by CVS Caremark for NACo </a:t>
            </a:r>
            <a:r>
              <a:rPr lang="en-US" sz="1000" dirty="0" smtClean="0">
                <a:latin typeface="Times" pitchFamily="18" charset="0"/>
              </a:rPr>
              <a:t>01/01/2012 </a:t>
            </a:r>
            <a:r>
              <a:rPr lang="en-US" sz="1000" dirty="0">
                <a:latin typeface="Times" pitchFamily="18" charset="0"/>
              </a:rPr>
              <a:t>through </a:t>
            </a:r>
            <a:r>
              <a:rPr lang="en-US" sz="1000" dirty="0" smtClean="0">
                <a:latin typeface="Times" pitchFamily="18" charset="0"/>
              </a:rPr>
              <a:t>12/31/2012. </a:t>
            </a:r>
            <a:endParaRPr lang="en-US" sz="1000" dirty="0">
              <a:latin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Service For Residents</a:t>
            </a:r>
            <a:endParaRPr lang="en-US" b="0" dirty="0" smtClean="0"/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000" dirty="0" smtClean="0"/>
              <a:t>Toll-free phone number to the award winning CVS Caremark Customer Care </a:t>
            </a:r>
          </a:p>
          <a:p>
            <a:pPr eaLnBrk="1" hangingPunct="1">
              <a:lnSpc>
                <a:spcPct val="120000"/>
              </a:lnSpc>
            </a:pPr>
            <a:r>
              <a:rPr lang="en-US" sz="2000" dirty="0" smtClean="0"/>
              <a:t>Pharmacy help desk</a:t>
            </a:r>
          </a:p>
          <a:p>
            <a:pPr eaLnBrk="1" hangingPunct="1"/>
            <a:r>
              <a:rPr lang="en-US" sz="2000" dirty="0" smtClean="0"/>
              <a:t>Flexible enrollment process – no paperwork</a:t>
            </a:r>
          </a:p>
          <a:p>
            <a:pPr eaLnBrk="1" hangingPunct="1"/>
            <a:r>
              <a:rPr lang="en-US" sz="2000" dirty="0" smtClean="0"/>
              <a:t>By visiting </a:t>
            </a:r>
            <a:r>
              <a:rPr lang="en-US" sz="2000" dirty="0" smtClean="0">
                <a:hlinkClick r:id="rId2"/>
              </a:rPr>
              <a:t>www.nacorx.org</a:t>
            </a:r>
            <a:r>
              <a:rPr lang="en-US" sz="2000" dirty="0" smtClean="0"/>
              <a:t>, residents have access to: </a:t>
            </a:r>
          </a:p>
          <a:p>
            <a:pPr lvl="1" eaLnBrk="1" hangingPunct="1"/>
            <a:r>
              <a:rPr lang="en-US" sz="1800" dirty="0" smtClean="0"/>
              <a:t>Print ID card</a:t>
            </a:r>
          </a:p>
          <a:p>
            <a:pPr lvl="1" eaLnBrk="1" hangingPunct="1"/>
            <a:r>
              <a:rPr lang="en-US" sz="1800" dirty="0" smtClean="0"/>
              <a:t>Locate a pharmacy </a:t>
            </a:r>
          </a:p>
          <a:p>
            <a:pPr lvl="1" eaLnBrk="1" hangingPunct="1"/>
            <a:r>
              <a:rPr lang="en-US" sz="1800" dirty="0" smtClean="0"/>
              <a:t>Check drug pricing</a:t>
            </a:r>
          </a:p>
          <a:p>
            <a:pPr lvl="1"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429000"/>
            <a:ext cx="3048000" cy="2643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0" dirty="0" smtClean="0"/>
              <a:t> </a:t>
            </a:r>
            <a:r>
              <a:rPr lang="en-US" sz="3200" dirty="0" smtClean="0"/>
              <a:t>Resident Communication Materials</a:t>
            </a:r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dirty="0" smtClean="0"/>
              <a:t>CVS Caremark continues to provide standard participant materials at no charge to the county</a:t>
            </a:r>
          </a:p>
          <a:p>
            <a:pPr eaLnBrk="1" hangingPunct="1">
              <a:lnSpc>
                <a:spcPct val="80000"/>
              </a:lnSpc>
            </a:pPr>
            <a:endParaRPr lang="en-US" sz="800" dirty="0" smtClean="0"/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/>
              <a:t>ID card/brochures, Posters, Display stands</a:t>
            </a:r>
          </a:p>
          <a:p>
            <a:pPr lvl="1" eaLnBrk="1" hangingPunct="1">
              <a:lnSpc>
                <a:spcPct val="80000"/>
              </a:lnSpc>
            </a:pPr>
            <a:endParaRPr lang="en-US" sz="1800" dirty="0" smtClean="0"/>
          </a:p>
          <a:p>
            <a:pPr eaLnBrk="1" hangingPunct="1">
              <a:lnSpc>
                <a:spcPct val="80000"/>
              </a:lnSpc>
            </a:pPr>
            <a:r>
              <a:rPr lang="en-US" dirty="0" smtClean="0"/>
              <a:t>Bill Insert cards are now available</a:t>
            </a:r>
          </a:p>
          <a:p>
            <a:pPr lvl="3" eaLnBrk="1" hangingPunct="1">
              <a:lnSpc>
                <a:spcPct val="80000"/>
              </a:lnSpc>
            </a:pPr>
            <a:endParaRPr lang="en-US" dirty="0" smtClean="0"/>
          </a:p>
          <a:p>
            <a:pPr lvl="2" eaLnBrk="1" hangingPunct="1">
              <a:lnSpc>
                <a:spcPct val="80000"/>
              </a:lnSpc>
              <a:buFont typeface="Arial" charset="0"/>
              <a:buNone/>
            </a:pPr>
            <a:r>
              <a:rPr lang="en-US" sz="1600" dirty="0" smtClean="0"/>
              <a:t>	</a:t>
            </a:r>
            <a:endParaRPr lang="en-US" sz="1200" dirty="0" smtClean="0"/>
          </a:p>
          <a:p>
            <a:pPr eaLnBrk="1" hangingPunct="1"/>
            <a:endParaRPr lang="en-US" dirty="0" smtClean="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379328">
            <a:off x="800002" y="3636030"/>
            <a:ext cx="1110135" cy="213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3352800"/>
            <a:ext cx="1591592" cy="24384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765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3886200"/>
            <a:ext cx="696754" cy="16002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7654" name="Picture 13" descr="Blinded Bill Insert Card Fron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4038600"/>
            <a:ext cx="2667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Co template">
  <a:themeElements>
    <a:clrScheme name="NACo template 3">
      <a:dk1>
        <a:srgbClr val="000000"/>
      </a:dk1>
      <a:lt1>
        <a:srgbClr val="FFFFFF"/>
      </a:lt1>
      <a:dk2>
        <a:srgbClr val="426BBA"/>
      </a:dk2>
      <a:lt2>
        <a:srgbClr val="878787"/>
      </a:lt2>
      <a:accent1>
        <a:srgbClr val="FFCF01"/>
      </a:accent1>
      <a:accent2>
        <a:srgbClr val="991F36"/>
      </a:accent2>
      <a:accent3>
        <a:srgbClr val="FFFFFF"/>
      </a:accent3>
      <a:accent4>
        <a:srgbClr val="000000"/>
      </a:accent4>
      <a:accent5>
        <a:srgbClr val="FFE4AA"/>
      </a:accent5>
      <a:accent6>
        <a:srgbClr val="8A1B30"/>
      </a:accent6>
      <a:hlink>
        <a:srgbClr val="05543C"/>
      </a:hlink>
      <a:folHlink>
        <a:srgbClr val="661C78"/>
      </a:folHlink>
    </a:clrScheme>
    <a:fontScheme name="NACo template">
      <a:majorFont>
        <a:latin typeface="Tim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ACo template 1">
        <a:dk1>
          <a:srgbClr val="000000"/>
        </a:dk1>
        <a:lt1>
          <a:srgbClr val="FFFFFF"/>
        </a:lt1>
        <a:dk2>
          <a:srgbClr val="005CB3"/>
        </a:dk2>
        <a:lt2>
          <a:srgbClr val="595959"/>
        </a:lt2>
        <a:accent1>
          <a:srgbClr val="005CB3"/>
        </a:accent1>
        <a:accent2>
          <a:srgbClr val="941C2E"/>
        </a:accent2>
        <a:accent3>
          <a:srgbClr val="FFFFFF"/>
        </a:accent3>
        <a:accent4>
          <a:srgbClr val="000000"/>
        </a:accent4>
        <a:accent5>
          <a:srgbClr val="AAB5D6"/>
        </a:accent5>
        <a:accent6>
          <a:srgbClr val="861829"/>
        </a:accent6>
        <a:hlink>
          <a:srgbClr val="00473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Co template 2">
        <a:dk1>
          <a:srgbClr val="000000"/>
        </a:dk1>
        <a:lt1>
          <a:srgbClr val="FFFFFF"/>
        </a:lt1>
        <a:dk2>
          <a:srgbClr val="036CB6"/>
        </a:dk2>
        <a:lt2>
          <a:srgbClr val="77787B"/>
        </a:lt2>
        <a:accent1>
          <a:srgbClr val="FFCF01"/>
        </a:accent1>
        <a:accent2>
          <a:srgbClr val="AB0634"/>
        </a:accent2>
        <a:accent3>
          <a:srgbClr val="FFFFFF"/>
        </a:accent3>
        <a:accent4>
          <a:srgbClr val="000000"/>
        </a:accent4>
        <a:accent5>
          <a:srgbClr val="FFE4AA"/>
        </a:accent5>
        <a:accent6>
          <a:srgbClr val="9B052E"/>
        </a:accent6>
        <a:hlink>
          <a:srgbClr val="00653B"/>
        </a:hlink>
        <a:folHlink>
          <a:srgbClr val="652D8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Co template 3">
        <a:dk1>
          <a:srgbClr val="000000"/>
        </a:dk1>
        <a:lt1>
          <a:srgbClr val="FFFFFF"/>
        </a:lt1>
        <a:dk2>
          <a:srgbClr val="426BBA"/>
        </a:dk2>
        <a:lt2>
          <a:srgbClr val="878787"/>
        </a:lt2>
        <a:accent1>
          <a:srgbClr val="FFCF01"/>
        </a:accent1>
        <a:accent2>
          <a:srgbClr val="991F36"/>
        </a:accent2>
        <a:accent3>
          <a:srgbClr val="FFFFFF"/>
        </a:accent3>
        <a:accent4>
          <a:srgbClr val="000000"/>
        </a:accent4>
        <a:accent5>
          <a:srgbClr val="FFE4AA"/>
        </a:accent5>
        <a:accent6>
          <a:srgbClr val="8A1B30"/>
        </a:accent6>
        <a:hlink>
          <a:srgbClr val="05543C"/>
        </a:hlink>
        <a:folHlink>
          <a:srgbClr val="661C7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RollupImage xmlns="http://schemas.microsoft.com/sharepoint/v3" xsi:nil="true"/>
    <Description xmlns="970f6643-c92b-418f-b7eb-e9b0fe84fc76" xsi:nil="true"/>
    <bb3d20acec1a4afdab9328a09eac5629 xmlns="970f6643-c92b-418f-b7eb-e9b0fe84fc76">
      <Terms xmlns="http://schemas.microsoft.com/office/infopath/2007/PartnerControls"/>
    </bb3d20acec1a4afdab9328a09eac5629>
    <d0843264bdca42fcbee3905bbdfaed52 xmlns="970f6643-c92b-418f-b7eb-e9b0fe84fc76">
      <Terms xmlns="http://schemas.microsoft.com/office/infopath/2007/PartnerControls"/>
    </d0843264bdca42fcbee3905bbdfaed52>
    <a5c74b0c5674401cbbd4bf066ea1724b xmlns="970f6643-c92b-418f-b7eb-e9b0fe84fc76">
      <Terms xmlns="http://schemas.microsoft.com/office/infopath/2007/PartnerControls"/>
    </a5c74b0c5674401cbbd4bf066ea1724b>
    <mf8065d11ce64fd18a1b03d44b9c7d9d xmlns="970f6643-c92b-418f-b7eb-e9b0fe84fc76">
      <Terms xmlns="http://schemas.microsoft.com/office/infopath/2007/PartnerControls"/>
    </mf8065d11ce64fd18a1b03d44b9c7d9d>
    <j9fb7855cfdf4568b8d5b7735504dc7b xmlns="970f6643-c92b-418f-b7eb-e9b0fe84fc76">
      <Terms xmlns="http://schemas.microsoft.com/office/infopath/2007/PartnerControls"/>
    </j9fb7855cfdf4568b8d5b7735504dc7b>
    <h6ec63903ea94291a9ab657777347f64 xmlns="970f6643-c92b-418f-b7eb-e9b0fe84fc76">
      <Terms xmlns="http://schemas.microsoft.com/office/infopath/2007/PartnerControls"/>
    </h6ec63903ea94291a9ab657777347f64>
    <c039fdd984f240c985a025e7b4053e51 xmlns="970f6643-c92b-418f-b7eb-e9b0fe84fc76">
      <Terms xmlns="http://schemas.microsoft.com/office/infopath/2007/PartnerControls"/>
    </c039fdd984f240c985a025e7b4053e51>
    <TaxCatchAll xmlns="970f6643-c92b-418f-b7eb-e9b0fe84fc76"/>
    <hbfb9bc49a9f436a951da7b486f67af0 xmlns="970f6643-c92b-418f-b7eb-e9b0fe84fc76">
      <Terms xmlns="http://schemas.microsoft.com/office/infopath/2007/PartnerControls"/>
    </hbfb9bc49a9f436a951da7b486f67af0>
    <i4ffa091575342bb843af3f574311767 xmlns="970f6643-c92b-418f-b7eb-e9b0fe84fc76">
      <Terms xmlns="http://schemas.microsoft.com/office/infopath/2007/PartnerControls"/>
    </i4ffa091575342bb843af3f574311767>
    <Document_x0020_Type xmlns="970f6643-c92b-418f-b7eb-e9b0fe84fc7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NACo Document" ma:contentTypeID="0x01010002829C84FCC62B4B80B39C14BCB14B7900444CC0F29F143947AD5ACCB5FCC61169" ma:contentTypeVersion="24" ma:contentTypeDescription="" ma:contentTypeScope="" ma:versionID="53af0d77925f6ab43a187edbcb185c01">
  <xsd:schema xmlns:xsd="http://www.w3.org/2001/XMLSchema" xmlns:xs="http://www.w3.org/2001/XMLSchema" xmlns:p="http://schemas.microsoft.com/office/2006/metadata/properties" xmlns:ns1="http://schemas.microsoft.com/sharepoint/v3" xmlns:ns2="970f6643-c92b-418f-b7eb-e9b0fe84fc76" targetNamespace="http://schemas.microsoft.com/office/2006/metadata/properties" ma:root="true" ma:fieldsID="87ef9eda76f4bf2e27d093d8bfa76cb0" ns1:_="" ns2:_="">
    <xsd:import namespace="http://schemas.microsoft.com/sharepoint/v3"/>
    <xsd:import namespace="970f6643-c92b-418f-b7eb-e9b0fe84fc76"/>
    <xsd:element name="properties">
      <xsd:complexType>
        <xsd:sequence>
          <xsd:element name="documentManagement">
            <xsd:complexType>
              <xsd:all>
                <xsd:element ref="ns2:Description" minOccurs="0"/>
                <xsd:element ref="ns1:PublishingRollupImage" minOccurs="0"/>
                <xsd:element ref="ns2:Document_x0020_Type" minOccurs="0"/>
                <xsd:element ref="ns2:c039fdd984f240c985a025e7b4053e51" minOccurs="0"/>
                <xsd:element ref="ns2:i4ffa091575342bb843af3f574311767" minOccurs="0"/>
                <xsd:element ref="ns2:hbfb9bc49a9f436a951da7b486f67af0" minOccurs="0"/>
                <xsd:element ref="ns2:d0843264bdca42fcbee3905bbdfaed52" minOccurs="0"/>
                <xsd:element ref="ns2:bb3d20acec1a4afdab9328a09eac5629" minOccurs="0"/>
                <xsd:element ref="ns2:h6ec63903ea94291a9ab657777347f64" minOccurs="0"/>
                <xsd:element ref="ns2:j9fb7855cfdf4568b8d5b7735504dc7b" minOccurs="0"/>
                <xsd:element ref="ns2:TaxCatchAll" minOccurs="0"/>
                <xsd:element ref="ns2:a5c74b0c5674401cbbd4bf066ea1724b" minOccurs="0"/>
                <xsd:element ref="ns2:TaxCatchAllLabel" minOccurs="0"/>
                <xsd:element ref="ns2:mf8065d11ce64fd18a1b03d44b9c7d9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RollupImage" ma:index="3" nillable="true" ma:displayName="Rollup Image" ma:description="" ma:internalName="PublishingRollup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0f6643-c92b-418f-b7eb-e9b0fe84fc76" elementFormDefault="qualified">
    <xsd:import namespace="http://schemas.microsoft.com/office/2006/documentManagement/types"/>
    <xsd:import namespace="http://schemas.microsoft.com/office/infopath/2007/PartnerControls"/>
    <xsd:element name="Description" ma:index="2" nillable="true" ma:displayName="Description" ma:internalName="Description">
      <xsd:simpleType>
        <xsd:restriction base="dms:Note"/>
      </xsd:simpleType>
    </xsd:element>
    <xsd:element name="Document_x0020_Type" ma:index="4" nillable="true" ma:displayName="DocumentType" ma:format="Dropdown" ma:internalName="Document_x0020_Type">
      <xsd:simpleType>
        <xsd:restriction base="dms:Choice">
          <xsd:enumeration value="-"/>
          <xsd:enumeration value="Advocacy"/>
          <xsd:enumeration value="Archive"/>
          <xsd:enumeration value="Award"/>
          <xsd:enumeration value="Article"/>
          <xsd:enumeration value="Bulletin"/>
          <xsd:enumeration value="Congressional Letter"/>
          <xsd:enumeration value="Congressional Testimony"/>
          <xsd:enumeration value="County Program"/>
          <xsd:enumeration value="e-Bulletin"/>
          <xsd:enumeration value="Fact Sheet"/>
          <xsd:enumeration value="Grant Opportunity"/>
          <xsd:enumeration value="Issue Brief"/>
          <xsd:enumeration value="Meeting/Event"/>
          <xsd:enumeration value="Newsletter"/>
          <xsd:enumeration value="Other Resource"/>
          <xsd:enumeration value="Outside Resource"/>
          <xsd:enumeration value="Platform"/>
          <xsd:enumeration value="Presentation"/>
          <xsd:enumeration value="Publication"/>
          <xsd:enumeration value="Resource"/>
          <xsd:enumeration value="Survey"/>
          <xsd:enumeration value="Webinar Presentation"/>
          <xsd:enumeration value="Workshop Presentation"/>
        </xsd:restriction>
      </xsd:simpleType>
    </xsd:element>
    <xsd:element name="c039fdd984f240c985a025e7b4053e51" ma:index="14" nillable="true" ma:taxonomy="true" ma:internalName="c039fdd984f240c985a025e7b4053e51" ma:taxonomyFieldName="Demographics" ma:displayName="Demographic" ma:default="" ma:fieldId="{c039fdd9-84f2-40c9-85a0-25e7b4053e51}" ma:sspId="abb0c844-378b-4d62-ab96-2571d315d33d" ma:termSetId="51253efa-7be8-4c49-9db2-434acb348bb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4ffa091575342bb843af3f574311767" ma:index="16" nillable="true" ma:taxonomy="true" ma:internalName="i4ffa091575342bb843af3f574311767" ma:taxonomyFieldName="PrimaryIssueArea" ma:displayName="IssueAreaA" ma:default="" ma:fieldId="{24ffa091-5753-42bb-843a-f3f574311767}" ma:sspId="abb0c844-378b-4d62-ab96-2571d315d33d" ma:termSetId="1267c6da-9691-43e2-a842-86c892eb2b7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bfb9bc49a9f436a951da7b486f67af0" ma:index="18" nillable="true" ma:taxonomy="true" ma:internalName="hbfb9bc49a9f436a951da7b486f67af0" ma:taxonomyFieldName="SecondaryIssueArea" ma:displayName="IssueAreaB" ma:default="" ma:fieldId="{1bfb9bc4-9a9f-436a-951d-a7b486f67af0}" ma:sspId="abb0c844-378b-4d62-ab96-2571d315d33d" ma:termSetId="1267c6da-9691-43e2-a842-86c892eb2b7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0843264bdca42fcbee3905bbdfaed52" ma:index="20" nillable="true" ma:taxonomy="true" ma:internalName="d0843264bdca42fcbee3905bbdfaed52" ma:taxonomyFieldName="TertiaryIssueArea" ma:displayName="IssueAreaC" ma:default="" ma:fieldId="{d0843264-bdca-42fc-bee3-905bbdfaed52}" ma:sspId="abb0c844-378b-4d62-ab96-2571d315d33d" ma:termSetId="1267c6da-9691-43e2-a842-86c892eb2b7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b3d20acec1a4afdab9328a09eac5629" ma:index="22" nillable="true" ma:taxonomy="true" ma:internalName="bb3d20acec1a4afdab9328a09eac5629" ma:taxonomyFieldName="Region" ma:displayName="Regions" ma:default="" ma:fieldId="{bb3d20ac-ec1a-4afd-ab93-28a09eac5629}" ma:sspId="abb0c844-378b-4d62-ab96-2571d315d33d" ma:termSetId="3cca13de-dc1b-4018-959b-0174c3cae59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6ec63903ea94291a9ab657777347f64" ma:index="23" nillable="true" ma:taxonomy="true" ma:internalName="h6ec63903ea94291a9ab657777347f64" ma:taxonomyFieldName="Content_x0020_Type" ma:displayName="ContentType" ma:default="" ma:fieldId="{16ec6390-3ea9-4291-a9ab-657777347f64}" ma:sspId="abb0c844-378b-4d62-ab96-2571d315d33d" ma:termSetId="86191ef9-7569-4df4-9ae4-fab1421c002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9fb7855cfdf4568b8d5b7735504dc7b" ma:index="24" nillable="true" ma:taxonomy="true" ma:internalName="j9fb7855cfdf4568b8d5b7735504dc7b" ma:taxonomyFieldName="Awards" ma:displayName="Awards" ma:default="" ma:fieldId="{39fb7855-cfdf-4568-b8d5-b7735504dc7b}" ma:sspId="abb0c844-378b-4d62-ab96-2571d315d33d" ma:termSetId="72337c8a-09a1-4aa6-89ca-22bdfade6f9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25" nillable="true" ma:displayName="Taxonomy Catch All Column" ma:hidden="true" ma:list="{2e157ce3-4771-4352-a30c-a9f3d86854a0}" ma:internalName="TaxCatchAll" ma:showField="CatchAllData" ma:web="970f6643-c92b-418f-b7eb-e9b0fe84fc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5c74b0c5674401cbbd4bf066ea1724b" ma:index="26" nillable="true" ma:taxonomy="true" ma:internalName="a5c74b0c5674401cbbd4bf066ea1724b" ma:taxonomyFieldName="Events" ma:displayName="Events" ma:default="" ma:fieldId="{a5c74b0c-5674-401c-bbd4-bf066ea1724b}" ma:sspId="abb0c844-378b-4d62-ab96-2571d315d33d" ma:termSetId="bb6b5f76-23fa-4c53-ac59-d38c054b685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27" nillable="true" ma:displayName="Taxonomy Catch All Column1" ma:hidden="true" ma:list="{2e157ce3-4771-4352-a30c-a9f3d86854a0}" ma:internalName="TaxCatchAllLabel" ma:readOnly="true" ma:showField="CatchAllDataLabel" ma:web="970f6643-c92b-418f-b7eb-e9b0fe84fc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f8065d11ce64fd18a1b03d44b9c7d9d" ma:index="28" nillable="true" ma:taxonomy="true" ma:internalName="mf8065d11ce64fd18a1b03d44b9c7d9d" ma:taxonomyFieldName="Year" ma:displayName="Year" ma:default="" ma:fieldId="{6f8065d1-1ce6-4fd1-8a1b-03d44b9c7d9d}" ma:sspId="abb0c844-378b-4d62-ab96-2571d315d33d" ma:termSetId="454e7ed0-8bae-4c90-bd6c-1758598dbb8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5DA7D6C-4987-41E7-AF00-6A5C64F34E41}"/>
</file>

<file path=customXml/itemProps2.xml><?xml version="1.0" encoding="utf-8"?>
<ds:datastoreItem xmlns:ds="http://schemas.openxmlformats.org/officeDocument/2006/customXml" ds:itemID="{F7286BBF-7843-4A0B-9BFC-4CCB4F34DB34}"/>
</file>

<file path=customXml/itemProps3.xml><?xml version="1.0" encoding="utf-8"?>
<ds:datastoreItem xmlns:ds="http://schemas.openxmlformats.org/officeDocument/2006/customXml" ds:itemID="{F3FADE81-25EB-4411-A33A-BD26BD6D00C3}"/>
</file>

<file path=docProps/app.xml><?xml version="1.0" encoding="utf-8"?>
<Properties xmlns="http://schemas.openxmlformats.org/officeDocument/2006/extended-properties" xmlns:vt="http://schemas.openxmlformats.org/officeDocument/2006/docPropsVTypes">
  <Template>NACo template</Template>
  <TotalTime>10500</TotalTime>
  <Words>980</Words>
  <Application>Microsoft Office PowerPoint</Application>
  <PresentationFormat>On-screen Show (4:3)</PresentationFormat>
  <Paragraphs>192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NACo template</vt:lpstr>
      <vt:lpstr>NACo Prescription Discount Card Program Overview For Counties</vt:lpstr>
      <vt:lpstr>A Historical Background</vt:lpstr>
      <vt:lpstr>Where The Program Is Today</vt:lpstr>
      <vt:lpstr>Who Can Use a Prescription Discount Card?</vt:lpstr>
      <vt:lpstr>CVS Caremark Experience </vt:lpstr>
      <vt:lpstr>Participating Pharmacy Network</vt:lpstr>
      <vt:lpstr>Real Value  -- NACo Program 2012</vt:lpstr>
      <vt:lpstr>Service For Residents</vt:lpstr>
      <vt:lpstr> Resident Communication Materials</vt:lpstr>
      <vt:lpstr> Service for Counties</vt:lpstr>
      <vt:lpstr>County Benefits</vt:lpstr>
      <vt:lpstr>County Support </vt:lpstr>
      <vt:lpstr>County Support (cont.)</vt:lpstr>
      <vt:lpstr>County Support (cont.)</vt:lpstr>
      <vt:lpstr>County Support (cont.)</vt:lpstr>
      <vt:lpstr>County Support (cont.)</vt:lpstr>
      <vt:lpstr>County Support (cont.)</vt:lpstr>
      <vt:lpstr>County Benefits</vt:lpstr>
      <vt:lpstr>Our Advantages</vt:lpstr>
      <vt:lpstr>How Counties Get Started</vt:lpstr>
    </vt:vector>
  </TitlesOfParts>
  <Company>Caremark RX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NACo Prescription Discount Card Program County Presentation</dc:title>
  <dc:creator>pd926</dc:creator>
  <cp:lastModifiedBy>cs526a</cp:lastModifiedBy>
  <cp:revision>244</cp:revision>
  <dcterms:created xsi:type="dcterms:W3CDTF">2007-07-11T00:02:21Z</dcterms:created>
  <dcterms:modified xsi:type="dcterms:W3CDTF">2013-08-19T20:07:48Z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0x01010002829C84FCC62B4B80B39C14BCB14B7900444CC0F29F143947AD5ACCB5FCC61169</vt:lpwstr>
  </property>
</Properties>
</file>