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Default Extension="png" ContentType="image/png"/>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63" r:id="rId4"/>
    <p:sldId id="258" r:id="rId5"/>
    <p:sldId id="265" r:id="rId6"/>
    <p:sldId id="259" r:id="rId7"/>
    <p:sldId id="266" r:id="rId8"/>
    <p:sldId id="264" r:id="rId9"/>
    <p:sldId id="267" r:id="rId10"/>
    <p:sldId id="268" r:id="rId11"/>
    <p:sldId id="270" r:id="rId12"/>
    <p:sldId id="269" r:id="rId13"/>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clrMru>
    <a:srgbClr val="254B6D"/>
    <a:srgbClr val="0A2D56"/>
    <a:srgbClr val="11457C"/>
    <a:srgbClr val="41749F"/>
    <a:srgbClr val="265C8D"/>
    <a:srgbClr val="2392AC"/>
    <a:srgbClr val="E270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p:scale>
          <a:sx n="100" d="100"/>
          <a:sy n="100" d="100"/>
        </p:scale>
        <p:origin x="-294" y="-72"/>
      </p:cViewPr>
      <p:guideLst>
        <p:guide orient="horz" pos="2784"/>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B4190884-A962-45B7-8568-7960061C50A5}" type="datetime1">
              <a:rPr lang="en-US"/>
              <a:pPr/>
              <a:t>6/9/2012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4CB0D8-5797-4F1A-AA9E-BB0E7974C179}" type="slidenum">
              <a:rPr lang="en-US"/>
              <a:pPr/>
              <a:t>‹#›</a:t>
            </a:fld>
            <a:endParaRPr lang="en-US"/>
          </a:p>
        </p:txBody>
      </p:sp>
    </p:spTree>
    <p:extLst>
      <p:ext uri="{BB962C8B-B14F-4D97-AF65-F5344CB8AC3E}">
        <p14:creationId xmlns:p14="http://schemas.microsoft.com/office/powerpoint/2010/main" val="2867847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wrap="square" lIns="93177" tIns="46589" rIns="93177" bIns="46589" numCol="1" anchor="t" anchorCtr="0" compatLnSpc="1">
            <a:prstTxWarp prst="textNoShape">
              <a:avLst/>
            </a:prstTxWarp>
          </a:bodyPr>
          <a:lstStyle>
            <a:lvl1pPr>
              <a:defRPr sz="1200">
                <a:latin typeface="Calibri" pitchFamily="-110" charset="0"/>
                <a:ea typeface="ＭＳ Ｐゴシック" pitchFamily="-110" charset="-128"/>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a:defRPr sz="1200">
                <a:latin typeface="Calibri" charset="0"/>
              </a:defRPr>
            </a:lvl1pPr>
          </a:lstStyle>
          <a:p>
            <a:fld id="{76176CB4-4BB9-47EE-AFD0-7890B62FC0C3}" type="datetime1">
              <a:rPr lang="en-US"/>
              <a:pPr/>
              <a:t>6/9/2012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wrap="square" lIns="93177" tIns="46589" rIns="93177" bIns="46589"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wrap="square" lIns="93177" tIns="46589" rIns="93177" bIns="46589" numCol="1" anchor="b" anchorCtr="0" compatLnSpc="1">
            <a:prstTxWarp prst="textNoShape">
              <a:avLst/>
            </a:prstTxWarp>
          </a:bodyPr>
          <a:lstStyle>
            <a:lvl1pPr>
              <a:defRPr sz="1200">
                <a:latin typeface="Calibri" pitchFamily="-110" charset="0"/>
                <a:ea typeface="ＭＳ Ｐゴシック" pitchFamily="-110" charset="-128"/>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charset="0"/>
              </a:defRPr>
            </a:lvl1pPr>
          </a:lstStyle>
          <a:p>
            <a:fld id="{C885D852-B6A0-4AF7-8691-A85FC8345747}" type="slidenum">
              <a:rPr lang="en-US"/>
              <a:pPr/>
              <a:t>‹#›</a:t>
            </a:fld>
            <a:endParaRPr lang="en-US"/>
          </a:p>
        </p:txBody>
      </p:sp>
    </p:spTree>
    <p:extLst>
      <p:ext uri="{BB962C8B-B14F-4D97-AF65-F5344CB8AC3E}">
        <p14:creationId xmlns:p14="http://schemas.microsoft.com/office/powerpoint/2010/main" val="144228457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06" charset="-128"/>
        <a:cs typeface="ヒラギノ角ゴ Pro W3" pitchFamily="-110"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06" charset="-128"/>
        <a:cs typeface="ヒラギノ角ゴ Pro W3" pitchFamily="-110" charset="-128"/>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06" charset="-128"/>
        <a:cs typeface="ヒラギノ角ゴ Pro W3" pitchFamily="-110"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BEFORE REVEAL:</a:t>
            </a:r>
          </a:p>
          <a:p>
            <a:pPr eaLnBrk="1" hangingPunct="1">
              <a:spcBef>
                <a:spcPct val="0"/>
              </a:spcBef>
            </a:pPr>
            <a:r>
              <a:rPr lang="en-US" smtClean="0">
                <a:ea typeface="ＭＳ Ｐゴシック" charset="-128"/>
              </a:rPr>
              <a:t>My name is Keith Corry from the San Diego Housing Commission and I work in a department that develops housing resources and opportunities for the homeless.</a:t>
            </a:r>
          </a:p>
          <a:p>
            <a:pPr eaLnBrk="1" hangingPunct="1">
              <a:spcBef>
                <a:spcPct val="0"/>
              </a:spcBef>
            </a:pPr>
            <a:r>
              <a:rPr lang="en-US" smtClean="0">
                <a:ea typeface="ＭＳ Ｐゴシック" charset="-128"/>
              </a:rPr>
              <a:t>We are the Public Housing Authority for the City of San Diego, and the County has a separate PHA called the “Department of Housing and Community Development.”</a:t>
            </a:r>
            <a:endParaRPr lang="en-US" altLang="ja-JP" smtClean="0">
              <a:ea typeface="ＭＳ Ｐゴシック" charset="-128"/>
            </a:endParaRP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AFTER REVEAL: </a:t>
            </a:r>
          </a:p>
          <a:p>
            <a:pPr eaLnBrk="1" hangingPunct="1">
              <a:spcBef>
                <a:spcPct val="0"/>
              </a:spcBef>
            </a:pPr>
            <a:r>
              <a:rPr lang="en-US" smtClean="0">
                <a:ea typeface="ＭＳ Ｐゴシック" charset="-128"/>
              </a:rPr>
              <a:t>I’ll be walking you through the County’s first frequent user initiative called Project 25.</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C01C8E5-6001-4B94-A54F-2443F30D2AD7}" type="slidenum">
              <a:rPr lang="en-US" sz="1200">
                <a:latin typeface="Calibri" charset="0"/>
              </a:rPr>
              <a:pPr eaLnBrk="1" hangingPunct="1"/>
              <a:t>1</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AFTER 3</a:t>
            </a:r>
            <a:r>
              <a:rPr lang="en-US" baseline="30000" smtClean="0">
                <a:ea typeface="ＭＳ Ｐゴシック" charset="-128"/>
              </a:rPr>
              <a:t>rd</a:t>
            </a:r>
            <a:r>
              <a:rPr lang="en-US" smtClean="0">
                <a:ea typeface="ＭＳ Ｐゴシック" charset="-128"/>
              </a:rPr>
              <a:t> REVEAL:</a:t>
            </a:r>
          </a:p>
          <a:p>
            <a:pPr eaLnBrk="1" hangingPunct="1">
              <a:spcBef>
                <a:spcPct val="0"/>
              </a:spcBef>
            </a:pPr>
            <a:r>
              <a:rPr lang="en-US" smtClean="0">
                <a:ea typeface="ＭＳ Ｐゴシック" charset="-128"/>
              </a:rPr>
              <a:t>Partnering with a local PHA can make the relationship building with reluctant property owners much smoother since many times there will be other PHA-subsidized units in any particular building. But it served P25 to use property owners and landlords who have a track record of working with extremely low income tenants who may be receiving a subsidy of some type.</a:t>
            </a:r>
            <a:endParaRPr lang="en-US" smtClean="0">
              <a:latin typeface="Helvetica" charset="0"/>
              <a:ea typeface="ＭＳ Ｐゴシック" charset="-128"/>
              <a:cs typeface="Helvetica" charset="0"/>
            </a:endParaRP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AFTER 4</a:t>
            </a:r>
            <a:r>
              <a:rPr lang="en-US" baseline="30000" smtClean="0">
                <a:ea typeface="ＭＳ Ｐゴシック" charset="-128"/>
              </a:rPr>
              <a:t>th</a:t>
            </a:r>
            <a:r>
              <a:rPr lang="en-US" smtClean="0">
                <a:ea typeface="ＭＳ Ｐゴシック" charset="-128"/>
              </a:rPr>
              <a:t> REVEAL:</a:t>
            </a:r>
          </a:p>
          <a:p>
            <a:pPr eaLnBrk="1" hangingPunct="1">
              <a:spcBef>
                <a:spcPct val="0"/>
              </a:spcBef>
            </a:pPr>
            <a:r>
              <a:rPr lang="en-US" smtClean="0">
                <a:ea typeface="ＭＳ Ｐゴシック" charset="-128"/>
              </a:rPr>
              <a:t>Alcohol abuse is very high among the frequent users and over the years has caused considerable damage to their health. That damage and ongoing alcohol use makes it difficult to get out of crisis. The frequent user population by nature is fragile and in need of a lot of care and attention.</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EA8A10C7-F53E-4B20-B983-7D6CA8F40BCC}" type="slidenum">
              <a:rPr lang="en-US" sz="1200">
                <a:latin typeface="Calibri" charset="0"/>
              </a:rPr>
              <a:pPr eaLnBrk="1" hangingPunct="1"/>
              <a:t>10</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charset="-128"/>
            </a:endParaRP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E4AB6878-0435-4602-8E53-A046F4A97AA7}" type="slidenum">
              <a:rPr lang="en-US" sz="1200">
                <a:latin typeface="Calibri" charset="0"/>
              </a:rPr>
              <a:pPr eaLnBrk="1" hangingPunct="1"/>
              <a:t>11</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charset="-128"/>
            </a:endParaRP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53D4C96B-89E6-40D3-9A09-097E51FD021C}"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BEFORE FIRST REVEAL:</a:t>
            </a:r>
          </a:p>
          <a:p>
            <a:pPr eaLnBrk="1" hangingPunct="1">
              <a:spcBef>
                <a:spcPct val="0"/>
              </a:spcBef>
            </a:pPr>
            <a:r>
              <a:rPr lang="en-US" smtClean="0">
                <a:ea typeface="ＭＳ Ｐゴシック" charset="-128"/>
              </a:rPr>
              <a:t>A 3-year pilot program, Project 25 was kicked off on January 12, 2011. It was designed to…</a:t>
            </a: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AFTER FIRST REVEAL:</a:t>
            </a:r>
          </a:p>
          <a:p>
            <a:pPr eaLnBrk="1" hangingPunct="1">
              <a:spcBef>
                <a:spcPct val="0"/>
              </a:spcBef>
            </a:pPr>
            <a:r>
              <a:rPr lang="en-US" smtClean="0">
                <a:ea typeface="ＭＳ Ｐゴシック" charset="-128"/>
              </a:rPr>
              <a:t>Project 25 defines the chronically homeless as those who are continuously homeless for one year or more, or without shelter four or more times, in the past three years. </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725E7A6-E38A-47DB-AA78-AD8CE56076FE}" type="slidenum">
              <a:rPr lang="en-US" sz="1200">
                <a:latin typeface="Calibri" charset="0"/>
              </a:rPr>
              <a:pPr eaLnBrk="1" hangingPunct="1"/>
              <a:t>2</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Notes Placeholder 2"/>
          <p:cNvSpPr>
            <a:spLocks noGrp="1"/>
          </p:cNvSpPr>
          <p:nvPr>
            <p:ph type="body" idx="1"/>
          </p:nvPr>
        </p:nvSpPr>
        <p:spPr bwMode="auto"/>
        <p:txBody>
          <a:bodyPr/>
          <a:lstStyle/>
          <a:p>
            <a:pPr eaLnBrk="1" hangingPunct="1">
              <a:spcBef>
                <a:spcPct val="0"/>
              </a:spcBef>
            </a:pPr>
            <a:r>
              <a:rPr lang="en-US" sz="1100" smtClean="0">
                <a:ea typeface="ＭＳ Ｐゴシック" charset="-128"/>
              </a:rPr>
              <a:t>AFTER 2</a:t>
            </a:r>
            <a:r>
              <a:rPr lang="en-US" sz="1100" baseline="30000" smtClean="0">
                <a:ea typeface="ＭＳ Ｐゴシック" charset="-128"/>
              </a:rPr>
              <a:t>nd</a:t>
            </a:r>
            <a:r>
              <a:rPr lang="en-US" sz="1100" smtClean="0">
                <a:ea typeface="ＭＳ Ｐゴシック" charset="-128"/>
              </a:rPr>
              <a:t> REVEAL:</a:t>
            </a:r>
          </a:p>
          <a:p>
            <a:pPr eaLnBrk="1" hangingPunct="1">
              <a:spcBef>
                <a:spcPct val="0"/>
              </a:spcBef>
            </a:pPr>
            <a:r>
              <a:rPr lang="en-US" sz="1100" smtClean="0">
                <a:ea typeface="ＭＳ Ｐゴシック" charset="-128"/>
              </a:rPr>
              <a:t>St. Vincent de Paul developed and maintains the frequent user list. </a:t>
            </a:r>
          </a:p>
          <a:p>
            <a:pPr eaLnBrk="1" hangingPunct="1">
              <a:spcBef>
                <a:spcPct val="0"/>
              </a:spcBef>
            </a:pPr>
            <a:endParaRPr lang="en-US" sz="1100" smtClean="0">
              <a:ea typeface="ＭＳ Ｐゴシック" charset="-128"/>
            </a:endParaRPr>
          </a:p>
          <a:p>
            <a:pPr eaLnBrk="1" hangingPunct="1">
              <a:spcBef>
                <a:spcPct val="0"/>
              </a:spcBef>
            </a:pPr>
            <a:r>
              <a:rPr lang="en-US" sz="1100" smtClean="0">
                <a:ea typeface="ＭＳ Ｐゴシック" charset="-128"/>
              </a:rPr>
              <a:t>AFTER 3rd REVEAL:</a:t>
            </a:r>
          </a:p>
          <a:p>
            <a:pPr eaLnBrk="1" hangingPunct="1">
              <a:spcBef>
                <a:spcPct val="0"/>
              </a:spcBef>
            </a:pPr>
            <a:r>
              <a:rPr lang="en-US" sz="1100" smtClean="0">
                <a:ea typeface="ＭＳ Ｐゴシック" charset="-128"/>
              </a:rPr>
              <a:t>In July of 2010 the Housing Commission became one of the first housing agencies in the country to receive approval from HUD to use federal housing vouchers to provide long-term housing for chronically homeless individuals. Using HUD’s “Moving to Work” agency designation, we have the flexibility to test innovative programs like Project 25.</a:t>
            </a:r>
          </a:p>
          <a:p>
            <a:pPr eaLnBrk="1" hangingPunct="1">
              <a:spcBef>
                <a:spcPct val="0"/>
              </a:spcBef>
            </a:pPr>
            <a:endParaRPr lang="en-US" sz="1100" smtClean="0">
              <a:ea typeface="ＭＳ Ｐゴシック" charset="-128"/>
            </a:endParaRPr>
          </a:p>
          <a:p>
            <a:pPr eaLnBrk="1" hangingPunct="1">
              <a:spcBef>
                <a:spcPct val="0"/>
              </a:spcBef>
            </a:pPr>
            <a:r>
              <a:rPr lang="en-US" sz="1100" b="1" smtClean="0">
                <a:solidFill>
                  <a:srgbClr val="254B6D"/>
                </a:solidFill>
                <a:latin typeface="Helvetica" charset="0"/>
                <a:ea typeface="ＭＳ Ｐゴシック" charset="-128"/>
                <a:cs typeface="Helvetica" charset="0"/>
              </a:rPr>
              <a:t>Although the San Diego Housing Commission is the primary housing partner on the project, we were not involved with the development of the methodology, forging the data partnerships, or data collection. If there are questions that I cannot answer about these topics, I’ll be happy to refer you to St. Vincent de Paul Village staff who are the experts on these topics.</a:t>
            </a:r>
          </a:p>
          <a:p>
            <a:pPr eaLnBrk="1" hangingPunct="1">
              <a:spcBef>
                <a:spcPct val="0"/>
              </a:spcBef>
            </a:pPr>
            <a:endParaRPr lang="en-US" sz="1100" smtClean="0">
              <a:ea typeface="ＭＳ Ｐゴシック" charset="-128"/>
            </a:endParaRPr>
          </a:p>
          <a:p>
            <a:pPr eaLnBrk="1" hangingPunct="1">
              <a:spcBef>
                <a:spcPct val="0"/>
              </a:spcBef>
            </a:pPr>
            <a:r>
              <a:rPr lang="en-US" sz="1100" smtClean="0">
                <a:ea typeface="ＭＳ Ｐゴシック" charset="-128"/>
              </a:rPr>
              <a:t>AFTER 4th REVEAL:</a:t>
            </a:r>
          </a:p>
          <a:p>
            <a:pPr eaLnBrk="1" hangingPunct="1">
              <a:spcBef>
                <a:spcPct val="0"/>
              </a:spcBef>
            </a:pPr>
            <a:r>
              <a:rPr lang="en-US" sz="1100" smtClean="0">
                <a:ea typeface="ＭＳ Ｐゴシック" charset="-128"/>
              </a:rPr>
              <a:t>The funding for the County services came from a CA State tax on millionaires called the Mental Health Services Act, or MHSA.</a:t>
            </a:r>
          </a:p>
          <a:p>
            <a:pPr eaLnBrk="1" hangingPunct="1">
              <a:spcAft>
                <a:spcPts val="600"/>
              </a:spcAft>
            </a:pPr>
            <a:endParaRPr lang="en-US" sz="1100" smtClean="0">
              <a:ea typeface="ＭＳ Ｐゴシック" charset="-128"/>
            </a:endParaRPr>
          </a:p>
          <a:p>
            <a:pPr eaLnBrk="1" hangingPunct="1">
              <a:spcAft>
                <a:spcPts val="600"/>
              </a:spcAft>
            </a:pPr>
            <a:r>
              <a:rPr lang="en-US" sz="1100" smtClean="0">
                <a:ea typeface="ＭＳ Ｐゴシック" charset="-128"/>
              </a:rPr>
              <a:t>FINAL COMMENT:</a:t>
            </a:r>
          </a:p>
          <a:p>
            <a:pPr eaLnBrk="1" hangingPunct="1">
              <a:spcAft>
                <a:spcPts val="600"/>
              </a:spcAft>
            </a:pPr>
            <a:r>
              <a:rPr lang="en-US" sz="1100" smtClean="0">
                <a:solidFill>
                  <a:srgbClr val="254B6D"/>
                </a:solidFill>
                <a:latin typeface="Helvetica" charset="0"/>
                <a:ea typeface="ＭＳ Ｐゴシック" charset="-128"/>
                <a:cs typeface="Helvetica" charset="0"/>
              </a:rPr>
              <a:t>Although these are the primary partners, many other agencies and government entities participated in the data collection and participant identification efforts. </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26FBFD81-13A8-42F5-A2B0-0FD6926C2951}" type="slidenum">
              <a:rPr lang="en-US" sz="1200">
                <a:latin typeface="Calibri" charset="0"/>
              </a:rPr>
              <a:pPr eaLnBrk="1" hangingPunct="1"/>
              <a:t>3</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Explanation of list:</a:t>
            </a:r>
          </a:p>
          <a:p>
            <a:pPr eaLnBrk="1" hangingPunct="1">
              <a:spcBef>
                <a:spcPct val="0"/>
              </a:spcBef>
            </a:pPr>
            <a:endParaRPr lang="en-US" smtClean="0">
              <a:ea typeface="ＭＳ Ｐゴシック" charset="-128"/>
            </a:endParaRPr>
          </a:p>
          <a:p>
            <a:pPr eaLnBrk="1" hangingPunct="1">
              <a:spcBef>
                <a:spcPct val="0"/>
              </a:spcBef>
              <a:buFontTx/>
              <a:buAutoNum type="arabicParenR"/>
            </a:pPr>
            <a:r>
              <a:rPr lang="en-US" smtClean="0">
                <a:ea typeface="ＭＳ Ｐゴシック" charset="-128"/>
              </a:rPr>
              <a:t>Ambulance rides in the City</a:t>
            </a:r>
          </a:p>
          <a:p>
            <a:pPr eaLnBrk="1" hangingPunct="1">
              <a:spcBef>
                <a:spcPct val="0"/>
              </a:spcBef>
              <a:buFontTx/>
              <a:buAutoNum type="arabicParenR"/>
            </a:pPr>
            <a:r>
              <a:rPr lang="en-US" smtClean="0">
                <a:ea typeface="ＭＳ Ｐゴシック" charset="-128"/>
              </a:rPr>
              <a:t>Emergency Room visits and impatient admissions with number of days hospitalized</a:t>
            </a:r>
          </a:p>
          <a:p>
            <a:pPr eaLnBrk="1" hangingPunct="1">
              <a:spcBef>
                <a:spcPct val="0"/>
              </a:spcBef>
              <a:buFontTx/>
              <a:buAutoNum type="arabicParenR"/>
            </a:pPr>
            <a:r>
              <a:rPr lang="en-US" smtClean="0">
                <a:ea typeface="ＭＳ Ｐゴシック" charset="-128"/>
              </a:rPr>
              <a:t>Inpatient psychiatric admissions with number of days hospitalized</a:t>
            </a:r>
          </a:p>
          <a:p>
            <a:pPr eaLnBrk="1" hangingPunct="1">
              <a:spcBef>
                <a:spcPct val="0"/>
              </a:spcBef>
              <a:buFontTx/>
              <a:buAutoNum type="arabicParenR"/>
            </a:pPr>
            <a:r>
              <a:rPr lang="en-US" smtClean="0">
                <a:ea typeface="ＭＳ Ｐゴシック" charset="-128"/>
              </a:rPr>
              <a:t>Jail stays with number of days incarcerated</a:t>
            </a:r>
          </a:p>
          <a:p>
            <a:pPr eaLnBrk="1" hangingPunct="1">
              <a:spcBef>
                <a:spcPct val="0"/>
              </a:spcBef>
              <a:buFontTx/>
              <a:buAutoNum type="arabicParenR"/>
            </a:pPr>
            <a:endParaRPr lang="en-US" smtClean="0">
              <a:ea typeface="ＭＳ Ｐゴシック" charset="-128"/>
            </a:endParaRPr>
          </a:p>
          <a:p>
            <a:pPr eaLnBrk="1" hangingPunct="1">
              <a:spcBef>
                <a:spcPct val="0"/>
              </a:spcBef>
              <a:buFontTx/>
              <a:buAutoNum type="arabicParenR"/>
            </a:pPr>
            <a:endParaRPr lang="en-US" smtClean="0">
              <a:ea typeface="ＭＳ Ｐゴシック" charset="-128"/>
            </a:endParaRP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5A53809-8B8F-4B6B-978E-43213D577ACD}" type="slidenum">
              <a:rPr lang="en-US" sz="1200">
                <a:latin typeface="Calibri" charset="0"/>
              </a:rPr>
              <a:pPr eaLnBrk="1" hangingPunct="1"/>
              <a:t>4</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ea typeface="ＭＳ Ｐゴシック" charset="-128"/>
            </a:endParaRP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766E0B3-7011-48D6-BDF1-DBFBA02F2F9C}"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AFTER 3</a:t>
            </a:r>
            <a:r>
              <a:rPr lang="en-US" baseline="30000" smtClean="0">
                <a:ea typeface="ＭＳ Ｐゴシック" charset="-128"/>
              </a:rPr>
              <a:t>rd</a:t>
            </a:r>
            <a:r>
              <a:rPr lang="en-US" smtClean="0">
                <a:ea typeface="ＭＳ Ｐゴシック" charset="-128"/>
              </a:rPr>
              <a:t> REVEAL:</a:t>
            </a:r>
          </a:p>
          <a:p>
            <a:pPr eaLnBrk="1" hangingPunct="1">
              <a:spcBef>
                <a:spcPct val="0"/>
              </a:spcBef>
            </a:pPr>
            <a:r>
              <a:rPr lang="en-US" smtClean="0">
                <a:ea typeface="ＭＳ Ｐゴシック" charset="-128"/>
              </a:rPr>
              <a:t>However, to our surprise, almost all individuals who matched across multiple systems as high users were in fact verified homeless. As is usually the case, it was challenging to prove conclusively that each user was homeless throughout the care for which data was collected, but Project 25 was able to verify that participants selected did access homeless services at some point.</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FB748565-ACA6-45DF-AA43-248E5EC4D591}"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AFTER 1</a:t>
            </a:r>
            <a:r>
              <a:rPr lang="en-US" baseline="30000" smtClean="0">
                <a:ea typeface="ＭＳ Ｐゴシック" charset="-128"/>
              </a:rPr>
              <a:t>st</a:t>
            </a:r>
            <a:r>
              <a:rPr lang="en-US" smtClean="0">
                <a:ea typeface="ＭＳ Ｐゴシック" charset="-128"/>
              </a:rPr>
              <a:t> REVEAL:</a:t>
            </a:r>
          </a:p>
          <a:p>
            <a:pPr eaLnBrk="1" hangingPunct="1">
              <a:spcBef>
                <a:spcPct val="0"/>
              </a:spcBef>
            </a:pPr>
            <a:r>
              <a:rPr lang="en-US" smtClean="0">
                <a:ea typeface="ＭＳ Ｐゴシック" charset="-128"/>
              </a:rPr>
              <a:t>At this point, participants signed releases of information allowing Project 25 to cross reference their names with additional providers.</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804957C-A8B3-4910-AE17-9F1E78E60A07}"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solidFill>
                  <a:srgbClr val="0A2D56"/>
                </a:solidFill>
                <a:latin typeface="Helvetica" charset="0"/>
                <a:ea typeface="ＭＳ Ｐゴシック" charset="-128"/>
                <a:cs typeface="Helvetica" charset="0"/>
              </a:rPr>
              <a:t>AFTER ALL REVEALS:</a:t>
            </a:r>
          </a:p>
          <a:p>
            <a:pPr eaLnBrk="1" hangingPunct="1">
              <a:spcBef>
                <a:spcPct val="0"/>
              </a:spcBef>
            </a:pPr>
            <a:r>
              <a:rPr lang="en-US" smtClean="0">
                <a:solidFill>
                  <a:srgbClr val="0A2D56"/>
                </a:solidFill>
                <a:latin typeface="Helvetica" charset="0"/>
                <a:ea typeface="ＭＳ Ｐゴシック" charset="-128"/>
                <a:cs typeface="Helvetica" charset="0"/>
              </a:rPr>
              <a:t>The fact that we now have so many interested data partners is important given that many providers were initially very skeptical and sensitive about sharing patient information. </a:t>
            </a:r>
          </a:p>
          <a:p>
            <a:pPr eaLnBrk="1" hangingPunct="1">
              <a:spcBef>
                <a:spcPct val="0"/>
              </a:spcBef>
            </a:pPr>
            <a:endParaRPr lang="en-US" smtClean="0">
              <a:solidFill>
                <a:srgbClr val="0A2D56"/>
              </a:solidFill>
              <a:latin typeface="Helvetica" charset="0"/>
              <a:ea typeface="ＭＳ Ｐゴシック" charset="-128"/>
              <a:cs typeface="Helvetica" charset="0"/>
            </a:endParaRPr>
          </a:p>
          <a:p>
            <a:pPr eaLnBrk="1" hangingPunct="1">
              <a:spcBef>
                <a:spcPct val="0"/>
              </a:spcBef>
            </a:pPr>
            <a:r>
              <a:rPr lang="en-US" smtClean="0">
                <a:solidFill>
                  <a:srgbClr val="0A2D56"/>
                </a:solidFill>
                <a:latin typeface="Helvetica" charset="0"/>
                <a:ea typeface="ＭＳ Ｐゴシック" charset="-128"/>
                <a:cs typeface="Helvetica" charset="0"/>
              </a:rPr>
              <a:t>Over time, Project 25 demonstrated to its data partners that the program</a:t>
            </a:r>
            <a:r>
              <a:rPr lang="ja-JP" altLang="en-US" smtClean="0">
                <a:solidFill>
                  <a:srgbClr val="0A2D56"/>
                </a:solidFill>
                <a:latin typeface="Helvetica" charset="0"/>
                <a:ea typeface="ＭＳ Ｐゴシック" charset="-128"/>
                <a:cs typeface="Helvetica" charset="0"/>
              </a:rPr>
              <a:t>’</a:t>
            </a:r>
            <a:r>
              <a:rPr lang="en-US" altLang="ja-JP" smtClean="0">
                <a:solidFill>
                  <a:srgbClr val="0A2D56"/>
                </a:solidFill>
                <a:latin typeface="Helvetica" charset="0"/>
                <a:ea typeface="ＭＳ Ｐゴシック" charset="-128"/>
                <a:cs typeface="Helvetica" charset="0"/>
              </a:rPr>
              <a:t>s goal was not to publicly challenge them by calling into question their high service costs, but rather to show cities and counties that focusing on a relatively small segment of the user population who consume the most in services has a financial benefit that often translates into being able to better utilize existing resources to serve higher numbers of people, per dollar spent.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AA90AA6-557E-476B-970B-B142789A5252}"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smtClean="0">
                <a:ea typeface="ＭＳ Ｐゴシック" charset="-128"/>
              </a:rPr>
              <a:t>AFTER 2</a:t>
            </a:r>
            <a:r>
              <a:rPr lang="en-US" baseline="30000" smtClean="0">
                <a:ea typeface="ＭＳ Ｐゴシック" charset="-128"/>
              </a:rPr>
              <a:t>nd</a:t>
            </a:r>
            <a:r>
              <a:rPr lang="en-US" smtClean="0">
                <a:ea typeface="ＭＳ Ｐゴシック" charset="-128"/>
              </a:rPr>
              <a:t> REVEAL:</a:t>
            </a:r>
          </a:p>
          <a:p>
            <a:pPr eaLnBrk="1" hangingPunct="1">
              <a:spcBef>
                <a:spcPct val="0"/>
              </a:spcBef>
            </a:pPr>
            <a:r>
              <a:rPr lang="en-US" smtClean="0">
                <a:ea typeface="ＭＳ Ｐゴシック" charset="-128"/>
              </a:rPr>
              <a:t>Project 25 coordinators pointed out to the care provider community that with the homeless high users the program is targeting, it</a:t>
            </a:r>
            <a:r>
              <a:rPr lang="ja-JP" altLang="en-US" smtClean="0">
                <a:ea typeface="ＭＳ Ｐゴシック" charset="-128"/>
              </a:rPr>
              <a:t>’</a:t>
            </a:r>
            <a:r>
              <a:rPr lang="en-US" altLang="ja-JP" smtClean="0">
                <a:ea typeface="ＭＳ Ｐゴシック" charset="-128"/>
              </a:rPr>
              <a:t>s well-known that they do not receive the coordinated and follow-up care needed to properly address their issues beyond the initial crisis.</a:t>
            </a:r>
          </a:p>
          <a:p>
            <a:pPr eaLnBrk="1" hangingPunct="1">
              <a:spcBef>
                <a:spcPct val="0"/>
              </a:spcBef>
            </a:pPr>
            <a:endParaRPr lang="en-US" altLang="ja-JP" smtClean="0">
              <a:ea typeface="ＭＳ Ｐゴシック" charset="-128"/>
            </a:endParaRPr>
          </a:p>
          <a:p>
            <a:pPr eaLnBrk="1" hangingPunct="1">
              <a:spcBef>
                <a:spcPct val="0"/>
              </a:spcBef>
            </a:pPr>
            <a:r>
              <a:rPr lang="en-US" altLang="ja-JP" smtClean="0">
                <a:ea typeface="ＭＳ Ｐゴシック" charset="-128"/>
              </a:rPr>
              <a:t>It was a very delicate and time-consuming process to forge trusting relationships with some of the data sources, but ultimately they were convinced that the cause was for a good purpose. St. Vincent de Paul and United Way worked very hard on this and should be commended on the relationships they built and maintained with the provider communities. </a:t>
            </a:r>
          </a:p>
          <a:p>
            <a:pPr eaLnBrk="1" hangingPunct="1">
              <a:spcBef>
                <a:spcPct val="0"/>
              </a:spcBef>
            </a:pPr>
            <a:endParaRPr lang="en-US" smtClean="0">
              <a:ea typeface="ＭＳ Ｐゴシック" charset="-128"/>
            </a:endParaRPr>
          </a:p>
          <a:p>
            <a:pPr eaLnBrk="1" hangingPunct="1">
              <a:spcBef>
                <a:spcPct val="0"/>
              </a:spcBef>
            </a:pPr>
            <a:r>
              <a:rPr lang="en-US" smtClean="0">
                <a:ea typeface="ＭＳ Ｐゴシック" charset="-128"/>
              </a:rPr>
              <a:t>Not necessary, but useful:</a:t>
            </a:r>
          </a:p>
          <a:p>
            <a:pPr eaLnBrk="1" hangingPunct="1">
              <a:spcBef>
                <a:spcPct val="0"/>
              </a:spcBef>
            </a:pPr>
            <a:r>
              <a:rPr lang="en-US" smtClean="0">
                <a:ea typeface="ＭＳ Ｐゴシック" charset="-128"/>
              </a:rPr>
              <a:t>HIPAA allows for the sharing of limited information to support the provision of medical care and services. </a:t>
            </a:r>
          </a:p>
          <a:p>
            <a:pPr eaLnBrk="1" hangingPunct="1">
              <a:spcBef>
                <a:spcPct val="0"/>
              </a:spcBef>
            </a:pPr>
            <a:endParaRPr lang="en-US" smtClean="0">
              <a:ea typeface="ＭＳ Ｐゴシック"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1F831592-F631-481A-88B3-F877E81D322F}" type="slidenum">
              <a:rPr lang="en-US" sz="1200">
                <a:latin typeface="Calibri" charset="0"/>
              </a:rPr>
              <a:pPr eaLnBrk="1" hangingPunct="1"/>
              <a:t>9</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78B6EC1-AD76-4BD6-A3A8-F5FE2C20102A}" type="datetime1">
              <a:rPr lang="en-US"/>
              <a:pPr/>
              <a:t>6/9/2012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2633653-1437-4E63-B1D4-A11935FEC25D}" type="slidenum">
              <a:rPr lang="en-US"/>
              <a:pPr/>
              <a:t>‹#›</a:t>
            </a:fld>
            <a:endParaRPr lang="en-US"/>
          </a:p>
        </p:txBody>
      </p:sp>
    </p:spTree>
    <p:extLst>
      <p:ext uri="{BB962C8B-B14F-4D97-AF65-F5344CB8AC3E}">
        <p14:creationId xmlns:p14="http://schemas.microsoft.com/office/powerpoint/2010/main" val="29517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rot="908992">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2964404-D5AA-4412-867C-180E465DD349}" type="datetime1">
              <a:rPr lang="en-US"/>
              <a:pPr/>
              <a:t>6/9/2012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DC2CBA4-5ADC-474F-A643-0B320512DC75}" type="slidenum">
              <a:rPr lang="en-US"/>
              <a:pPr/>
              <a:t>‹#›</a:t>
            </a:fld>
            <a:endParaRPr lang="en-US"/>
          </a:p>
        </p:txBody>
      </p:sp>
    </p:spTree>
    <p:extLst>
      <p:ext uri="{BB962C8B-B14F-4D97-AF65-F5344CB8AC3E}">
        <p14:creationId xmlns:p14="http://schemas.microsoft.com/office/powerpoint/2010/main" val="83111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1624964-1F18-4CF1-994E-838DD8538CFF}" type="datetime1">
              <a:rPr lang="en-US"/>
              <a:pPr/>
              <a:t>6/9/2012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2560D5C-EEA5-4CE5-B6A4-A145DF8A32B9}" type="slidenum">
              <a:rPr lang="en-US"/>
              <a:pPr/>
              <a:t>‹#›</a:t>
            </a:fld>
            <a:endParaRPr lang="en-US"/>
          </a:p>
        </p:txBody>
      </p:sp>
    </p:spTree>
    <p:extLst>
      <p:ext uri="{BB962C8B-B14F-4D97-AF65-F5344CB8AC3E}">
        <p14:creationId xmlns:p14="http://schemas.microsoft.com/office/powerpoint/2010/main" val="2487734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rot="908992">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4A3D872-977B-4889-9BBE-85865006E5FD}" type="datetime1">
              <a:rPr lang="en-US"/>
              <a:pPr/>
              <a:t>6/9/2012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BF13A42-5631-4C83-B78E-3BB2880938E6}" type="slidenum">
              <a:rPr lang="en-US"/>
              <a:pPr/>
              <a:t>‹#›</a:t>
            </a:fld>
            <a:endParaRPr lang="en-US"/>
          </a:p>
        </p:txBody>
      </p:sp>
    </p:spTree>
    <p:extLst>
      <p:ext uri="{BB962C8B-B14F-4D97-AF65-F5344CB8AC3E}">
        <p14:creationId xmlns:p14="http://schemas.microsoft.com/office/powerpoint/2010/main" val="13977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F883FBBA-87D8-4F64-94AA-42CA583871BE}" type="datetime1">
              <a:rPr lang="en-US"/>
              <a:pPr/>
              <a:t>6/9/2012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53A8780-F686-40E4-BA47-924FEF3F669E}" type="slidenum">
              <a:rPr lang="en-US"/>
              <a:pPr/>
              <a:t>‹#›</a:t>
            </a:fld>
            <a:endParaRPr lang="en-US"/>
          </a:p>
        </p:txBody>
      </p:sp>
    </p:spTree>
    <p:extLst>
      <p:ext uri="{BB962C8B-B14F-4D97-AF65-F5344CB8AC3E}">
        <p14:creationId xmlns:p14="http://schemas.microsoft.com/office/powerpoint/2010/main" val="308884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rot="908992">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E7CF694-2964-4316-B85A-7BBE46B16E04}" type="datetime1">
              <a:rPr lang="en-US"/>
              <a:pPr/>
              <a:t>6/9/2012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529CC11-30A8-4192-AB6E-21E971C580AE}" type="slidenum">
              <a:rPr lang="en-US"/>
              <a:pPr/>
              <a:t>‹#›</a:t>
            </a:fld>
            <a:endParaRPr lang="en-US"/>
          </a:p>
        </p:txBody>
      </p:sp>
    </p:spTree>
    <p:extLst>
      <p:ext uri="{BB962C8B-B14F-4D97-AF65-F5344CB8AC3E}">
        <p14:creationId xmlns:p14="http://schemas.microsoft.com/office/powerpoint/2010/main" val="4105069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rot="908992">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1610BE9-B2E7-43D7-B2ED-63A822E38B18}" type="datetime1">
              <a:rPr lang="en-US"/>
              <a:pPr/>
              <a:t>6/9/2012</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B3AB2E5-3409-44C1-A5F2-A3A38EC7D5B7}" type="slidenum">
              <a:rPr lang="en-US"/>
              <a:pPr/>
              <a:t>‹#›</a:t>
            </a:fld>
            <a:endParaRPr lang="en-US"/>
          </a:p>
        </p:txBody>
      </p:sp>
    </p:spTree>
    <p:extLst>
      <p:ext uri="{BB962C8B-B14F-4D97-AF65-F5344CB8AC3E}">
        <p14:creationId xmlns:p14="http://schemas.microsoft.com/office/powerpoint/2010/main" val="312134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rot="908992">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991C17E-0064-4796-8911-B6B04573FF12}" type="datetime1">
              <a:rPr lang="en-US"/>
              <a:pPr/>
              <a:t>6/9/2012</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8163483-DD76-4B7B-8524-B7543B7D60D3}" type="slidenum">
              <a:rPr lang="en-US"/>
              <a:pPr/>
              <a:t>‹#›</a:t>
            </a:fld>
            <a:endParaRPr lang="en-US"/>
          </a:p>
        </p:txBody>
      </p:sp>
    </p:spTree>
    <p:extLst>
      <p:ext uri="{BB962C8B-B14F-4D97-AF65-F5344CB8AC3E}">
        <p14:creationId xmlns:p14="http://schemas.microsoft.com/office/powerpoint/2010/main" val="235058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0AB29E-A46C-4FE0-A55A-E9D6DEAC399C}" type="datetime1">
              <a:rPr lang="en-US"/>
              <a:pPr/>
              <a:t>6/9/2012</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EED7AEA5-91C1-4163-81C5-48EC1639F2DE}" type="slidenum">
              <a:rPr lang="en-US"/>
              <a:pPr/>
              <a:t>‹#›</a:t>
            </a:fld>
            <a:endParaRPr lang="en-US"/>
          </a:p>
        </p:txBody>
      </p:sp>
    </p:spTree>
    <p:extLst>
      <p:ext uri="{BB962C8B-B14F-4D97-AF65-F5344CB8AC3E}">
        <p14:creationId xmlns:p14="http://schemas.microsoft.com/office/powerpoint/2010/main" val="3870951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000EABD-C8F9-4A4F-BE36-1861D2391CDF}" type="datetime1">
              <a:rPr lang="en-US"/>
              <a:pPr/>
              <a:t>6/9/2012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C7FA4CA3-5E73-4CA3-BA86-4FE384425D18}" type="slidenum">
              <a:rPr lang="en-US"/>
              <a:pPr/>
              <a:t>‹#›</a:t>
            </a:fld>
            <a:endParaRPr lang="en-US"/>
          </a:p>
        </p:txBody>
      </p:sp>
    </p:spTree>
    <p:extLst>
      <p:ext uri="{BB962C8B-B14F-4D97-AF65-F5344CB8AC3E}">
        <p14:creationId xmlns:p14="http://schemas.microsoft.com/office/powerpoint/2010/main" val="606381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6006DA9C-5D3F-4692-82D8-F4D357357321}" type="datetime1">
              <a:rPr lang="en-US"/>
              <a:pPr/>
              <a:t>6/9/2012</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charset="0"/>
                <a:ea typeface="ＭＳ Ｐゴシック" pitchFamily="-110" charset="-128"/>
                <a:cs typeface="+mn-cs"/>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16B657D-90C1-4542-9D88-5B0DAFBEE085}" type="slidenum">
              <a:rPr lang="en-US"/>
              <a:pPr/>
              <a:t>‹#›</a:t>
            </a:fld>
            <a:endParaRPr lang="en-US"/>
          </a:p>
        </p:txBody>
      </p:sp>
    </p:spTree>
    <p:extLst>
      <p:ext uri="{BB962C8B-B14F-4D97-AF65-F5344CB8AC3E}">
        <p14:creationId xmlns:p14="http://schemas.microsoft.com/office/powerpoint/2010/main" val="1030499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110" charset="-128"/>
          <a:cs typeface="ＭＳ Ｐゴシック" pitchFamily="-110" charset="-128"/>
        </a:defRPr>
      </a:lvl1pPr>
      <a:lvl2pPr algn="ctr" defTabSz="457200" rtl="0" eaLnBrk="0" fontAlgn="base" hangingPunct="0">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pitchFamily="-106" charset="-128"/>
          <a:cs typeface="ヒラギノ角ゴ Pro W3" pitchFamily="-110"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106" charset="-128"/>
          <a:cs typeface="ヒラギノ角ゴ Pro W3" pitchFamily="-110" charset="-128"/>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pitchFamily="-106" charset="-128"/>
          <a:cs typeface="ヒラギノ角ゴ Pro W3" pitchFamily="-110"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3.jpeg"/><Relationship Id="rId7" Type="http://schemas.openxmlformats.org/officeDocument/2006/relationships/hyperlink" Target="http://www.sdcounty.ca.gov"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www.sdhc.org" TargetMode="External"/><Relationship Id="rId11" Type="http://schemas.openxmlformats.org/officeDocument/2006/relationships/image" Target="../media/image7.png"/><Relationship Id="rId5" Type="http://schemas.openxmlformats.org/officeDocument/2006/relationships/hyperlink" Target="http://www.svdpv.org" TargetMode="External"/><Relationship Id="rId10" Type="http://schemas.openxmlformats.org/officeDocument/2006/relationships/image" Target="../media/image6.png"/><Relationship Id="rId4" Type="http://schemas.openxmlformats.org/officeDocument/2006/relationships/hyperlink" Target="http://www.homeagain.com" TargetMode="External"/><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5" descr="SDHC_PPT_slide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Box 5"/>
          <p:cNvSpPr txBox="1">
            <a:spLocks noChangeArrowheads="1"/>
          </p:cNvSpPr>
          <p:nvPr/>
        </p:nvSpPr>
        <p:spPr bwMode="auto">
          <a:xfrm>
            <a:off x="600075" y="2057400"/>
            <a:ext cx="7696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2600">
                <a:solidFill>
                  <a:schemeClr val="bg1"/>
                </a:solidFill>
                <a:latin typeface="Helvetica" charset="0"/>
                <a:cs typeface="Helvetica" charset="0"/>
              </a:rPr>
              <a:t>San Diego</a:t>
            </a:r>
            <a:r>
              <a:rPr lang="ja-JP" altLang="en-US" sz="2600">
                <a:solidFill>
                  <a:schemeClr val="bg1"/>
                </a:solidFill>
                <a:latin typeface="Helvetica" charset="0"/>
                <a:cs typeface="Helvetica" charset="0"/>
              </a:rPr>
              <a:t>’</a:t>
            </a:r>
            <a:r>
              <a:rPr lang="en-US" altLang="ja-JP" sz="2600">
                <a:solidFill>
                  <a:schemeClr val="bg1"/>
                </a:solidFill>
                <a:latin typeface="Helvetica" charset="0"/>
                <a:cs typeface="Helvetica" charset="0"/>
              </a:rPr>
              <a:t>s First Frequent User Initiative:</a:t>
            </a:r>
            <a:endParaRPr lang="en-US" sz="2600">
              <a:solidFill>
                <a:schemeClr val="bg1"/>
              </a:solidFill>
              <a:latin typeface="Helvetica" charset="0"/>
              <a:cs typeface="Helvetica" charset="0"/>
            </a:endParaRPr>
          </a:p>
        </p:txBody>
      </p:sp>
      <p:sp>
        <p:nvSpPr>
          <p:cNvPr id="12292" name="TextBox 6"/>
          <p:cNvSpPr txBox="1">
            <a:spLocks noChangeArrowheads="1"/>
          </p:cNvSpPr>
          <p:nvPr/>
        </p:nvSpPr>
        <p:spPr bwMode="auto">
          <a:xfrm>
            <a:off x="595313" y="2771775"/>
            <a:ext cx="8167687"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4400">
                <a:solidFill>
                  <a:schemeClr val="bg1"/>
                </a:solidFill>
                <a:latin typeface="Helvetica" charset="0"/>
                <a:cs typeface="Helvetica" charset="0"/>
              </a:rPr>
              <a:t>Project 25</a:t>
            </a:r>
            <a:r>
              <a:rPr lang="en-US" sz="2600">
                <a:solidFill>
                  <a:schemeClr val="bg1"/>
                </a:solidFill>
                <a:latin typeface="Helvetica" charset="0"/>
                <a:cs typeface="Helvetica" charset="0"/>
              </a:rPr>
              <a:t/>
            </a:r>
            <a:br>
              <a:rPr lang="en-US" sz="2600">
                <a:solidFill>
                  <a:schemeClr val="bg1"/>
                </a:solidFill>
                <a:latin typeface="Helvetica" charset="0"/>
                <a:cs typeface="Helvetica" charset="0"/>
              </a:rPr>
            </a:br>
            <a:r>
              <a:rPr lang="en-US" sz="2600">
                <a:solidFill>
                  <a:schemeClr val="bg1"/>
                </a:solidFill>
                <a:latin typeface="Helvetica" charset="0"/>
                <a:cs typeface="Helvetica" charset="0"/>
              </a:rPr>
              <a:t/>
            </a:r>
            <a:br>
              <a:rPr lang="en-US" sz="2600">
                <a:solidFill>
                  <a:schemeClr val="bg1"/>
                </a:solidFill>
                <a:latin typeface="Helvetica" charset="0"/>
                <a:cs typeface="Helvetica" charset="0"/>
              </a:rPr>
            </a:br>
            <a:r>
              <a:rPr lang="en-US" sz="2200">
                <a:solidFill>
                  <a:schemeClr val="bg1"/>
                </a:solidFill>
                <a:latin typeface="Helvetica" charset="0"/>
                <a:cs typeface="Helvetica" charset="0"/>
              </a:rPr>
              <a:t>A presentation for the National Association of Counties</a:t>
            </a:r>
          </a:p>
        </p:txBody>
      </p:sp>
      <p:sp>
        <p:nvSpPr>
          <p:cNvPr id="15365" name="TextBox 4"/>
          <p:cNvSpPr txBox="1">
            <a:spLocks noChangeArrowheads="1"/>
          </p:cNvSpPr>
          <p:nvPr/>
        </p:nvSpPr>
        <p:spPr bwMode="auto">
          <a:xfrm>
            <a:off x="587375" y="5281613"/>
            <a:ext cx="388620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600">
                <a:solidFill>
                  <a:srgbClr val="FFFFFF"/>
                </a:solidFill>
                <a:latin typeface="Helvetica" charset="0"/>
                <a:cs typeface="Helvetica" charset="0"/>
              </a:rPr>
              <a:t>Keith Corry</a:t>
            </a:r>
          </a:p>
          <a:p>
            <a:pPr eaLnBrk="1" hangingPunct="1"/>
            <a:r>
              <a:rPr lang="en-US" sz="1600">
                <a:solidFill>
                  <a:srgbClr val="FFFFFF"/>
                </a:solidFill>
                <a:latin typeface="Helvetica" charset="0"/>
                <a:cs typeface="Helvetica" charset="0"/>
              </a:rPr>
              <a:t>Senior Program Analyst</a:t>
            </a:r>
          </a:p>
          <a:p>
            <a:pPr eaLnBrk="1" hangingPunct="1"/>
            <a:r>
              <a:rPr lang="en-US" sz="1600">
                <a:solidFill>
                  <a:srgbClr val="FFFFFF"/>
                </a:solidFill>
                <a:latin typeface="Helvetica" charset="0"/>
                <a:cs typeface="Helvetica" charset="0"/>
              </a:rPr>
              <a:t>Housing Innovations Department</a:t>
            </a:r>
          </a:p>
          <a:p>
            <a:pPr eaLnBrk="1" hangingPunct="1"/>
            <a:r>
              <a:rPr lang="en-US" sz="1600">
                <a:solidFill>
                  <a:srgbClr val="FFFFFF"/>
                </a:solidFill>
                <a:latin typeface="Helvetica" charset="0"/>
                <a:cs typeface="Helvetica" charset="0"/>
              </a:rPr>
              <a:t>(619) 578-7591</a:t>
            </a:r>
            <a:br>
              <a:rPr lang="en-US" sz="1600">
                <a:solidFill>
                  <a:srgbClr val="FFFFFF"/>
                </a:solidFill>
                <a:latin typeface="Helvetica" charset="0"/>
                <a:cs typeface="Helvetica" charset="0"/>
              </a:rPr>
            </a:br>
            <a:r>
              <a:rPr lang="en-US" sz="1600" u="sng">
                <a:solidFill>
                  <a:schemeClr val="bg1"/>
                </a:solidFill>
                <a:latin typeface="Helvetica" charset="0"/>
                <a:cs typeface="Helvetica" charset="0"/>
              </a:rPr>
              <a:t>keithc@sdhc.org</a:t>
            </a:r>
          </a:p>
          <a:p>
            <a:pPr eaLnBrk="1" hangingPunct="1"/>
            <a:endParaRPr lang="en-US" sz="1600">
              <a:solidFill>
                <a:srgbClr val="FFFFFF"/>
              </a:solidFill>
              <a:latin typeface="Helvetica" charset="0"/>
              <a:cs typeface="Helvetica"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dissolve">
                                      <p:cBhvr>
                                        <p:cTn id="7"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10</a:t>
            </a:r>
          </a:p>
        </p:txBody>
      </p:sp>
      <p:sp>
        <p:nvSpPr>
          <p:cNvPr id="33795" name="TextBox 6"/>
          <p:cNvSpPr txBox="1">
            <a:spLocks noChangeArrowheads="1"/>
          </p:cNvSpPr>
          <p:nvPr/>
        </p:nvSpPr>
        <p:spPr bwMode="auto">
          <a:xfrm>
            <a:off x="1371600" y="914400"/>
            <a:ext cx="63230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Project 25 Successes/Challenges</a:t>
            </a:r>
          </a:p>
        </p:txBody>
      </p:sp>
      <p:sp>
        <p:nvSpPr>
          <p:cNvPr id="32771" name="TextBox 3"/>
          <p:cNvSpPr txBox="1">
            <a:spLocks noChangeArrowheads="1"/>
          </p:cNvSpPr>
          <p:nvPr/>
        </p:nvSpPr>
        <p:spPr bwMode="auto">
          <a:xfrm>
            <a:off x="303213" y="1676400"/>
            <a:ext cx="84582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buFont typeface="Arial" charset="0"/>
              <a:buChar char="•"/>
            </a:pPr>
            <a:r>
              <a:rPr lang="en-US" sz="1800">
                <a:latin typeface="Helvetica" charset="0"/>
                <a:cs typeface="Helvetica" charset="0"/>
              </a:rPr>
              <a:t>Convincing potential partnering data sources to track high users separately from their normal service delivery methods was difficult given how busy and chaotic these environments can be.  </a:t>
            </a:r>
          </a:p>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Now realizing the value in collecting data on this population, a flagging system was implemented at ERs and jails so when an identified frequent user was found, Project 25 was immediately contacted for coordination of care.</a:t>
            </a:r>
          </a:p>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Finding willing landlords and property owners for this population proved difficult at first. San Diego Housing Commission’</a:t>
            </a:r>
            <a:r>
              <a:rPr lang="en-US" altLang="ja-JP" sz="1800">
                <a:latin typeface="Helvetica" charset="0"/>
                <a:cs typeface="Helvetica" charset="0"/>
              </a:rPr>
              <a:t>s </a:t>
            </a:r>
            <a:r>
              <a:rPr lang="en-US" altLang="ja-JP" sz="1800"/>
              <a:t>relationships with affordable housing providers and property owners around town helped with this effort.</a:t>
            </a:r>
          </a:p>
          <a:p>
            <a:pPr eaLnBrk="1" hangingPunct="1">
              <a:buFont typeface="Arial" charset="0"/>
              <a:buChar char="•"/>
            </a:pPr>
            <a:endParaRPr lang="en-US" sz="1800"/>
          </a:p>
          <a:p>
            <a:pPr eaLnBrk="1" hangingPunct="1">
              <a:buFont typeface="Arial" charset="0"/>
              <a:buChar char="•"/>
            </a:pPr>
            <a:r>
              <a:rPr lang="en-US" sz="1800"/>
              <a:t>This group has very specific and intensive service needs. </a:t>
            </a:r>
            <a:r>
              <a:rPr lang="en-US" sz="1800" b="1"/>
              <a:t> </a:t>
            </a:r>
            <a:endParaRPr lang="en-US" sz="1800"/>
          </a:p>
          <a:p>
            <a:pPr eaLnBrk="1" hangingPunct="1">
              <a:buFont typeface="Arial" charset="0"/>
              <a:buChar char="•"/>
            </a:pP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dissolve">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2771">
                                            <p:txEl>
                                              <p:pRg st="2" end="2"/>
                                            </p:txEl>
                                          </p:spTgt>
                                        </p:tgtEl>
                                        <p:attrNameLst>
                                          <p:attrName>style.visibility</p:attrName>
                                        </p:attrNameLst>
                                      </p:cBhvr>
                                      <p:to>
                                        <p:strVal val="visible"/>
                                      </p:to>
                                    </p:set>
                                    <p:animEffect transition="in" filter="dissolve">
                                      <p:cBhvr>
                                        <p:cTn id="12" dur="500"/>
                                        <p:tgtEl>
                                          <p:spTgt spid="327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2771">
                                            <p:txEl>
                                              <p:pRg st="4" end="4"/>
                                            </p:txEl>
                                          </p:spTgt>
                                        </p:tgtEl>
                                        <p:attrNameLst>
                                          <p:attrName>style.visibility</p:attrName>
                                        </p:attrNameLst>
                                      </p:cBhvr>
                                      <p:to>
                                        <p:strVal val="visible"/>
                                      </p:to>
                                    </p:set>
                                    <p:animEffect transition="in" filter="dissolve">
                                      <p:cBhvr>
                                        <p:cTn id="17" dur="500"/>
                                        <p:tgtEl>
                                          <p:spTgt spid="3277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2771">
                                            <p:txEl>
                                              <p:pRg st="6" end="6"/>
                                            </p:txEl>
                                          </p:spTgt>
                                        </p:tgtEl>
                                        <p:attrNameLst>
                                          <p:attrName>style.visibility</p:attrName>
                                        </p:attrNameLst>
                                      </p:cBhvr>
                                      <p:to>
                                        <p:strVal val="visible"/>
                                      </p:to>
                                    </p:set>
                                    <p:animEffect transition="in" filter="dissolve">
                                      <p:cBhvr>
                                        <p:cTn id="22" dur="500"/>
                                        <p:tgtEl>
                                          <p:spTgt spid="327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11</a:t>
            </a:r>
          </a:p>
        </p:txBody>
      </p:sp>
      <p:sp>
        <p:nvSpPr>
          <p:cNvPr id="23555" name="TextBox 3"/>
          <p:cNvSpPr txBox="1">
            <a:spLocks noChangeArrowheads="1"/>
          </p:cNvSpPr>
          <p:nvPr/>
        </p:nvSpPr>
        <p:spPr bwMode="auto">
          <a:xfrm>
            <a:off x="303213" y="1676400"/>
            <a:ext cx="8612187"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Aft>
                <a:spcPts val="1200"/>
              </a:spcAft>
            </a:pPr>
            <a:r>
              <a:rPr lang="en-US" sz="2000">
                <a:solidFill>
                  <a:srgbClr val="0A2D56"/>
                </a:solidFill>
                <a:latin typeface="Helvetica" charset="0"/>
                <a:cs typeface="Helvetica" charset="0"/>
              </a:rPr>
              <a:t>One year into the program, results from the combination of long-term housing and supportive services are dramatic:</a:t>
            </a:r>
          </a:p>
          <a:p>
            <a:pPr eaLnBrk="1" hangingPunct="1">
              <a:spcAft>
                <a:spcPts val="1200"/>
              </a:spcAft>
              <a:buFont typeface="Arial" charset="0"/>
              <a:buChar char="•"/>
            </a:pPr>
            <a:r>
              <a:rPr lang="en-US" sz="2000">
                <a:solidFill>
                  <a:srgbClr val="0A2D56"/>
                </a:solidFill>
                <a:latin typeface="Helvetica" charset="0"/>
                <a:cs typeface="Helvetica" charset="0"/>
              </a:rPr>
              <a:t>Total cost of public resources for project participants fell to $3.4 million in 2011 from more than $11 million in 2010.</a:t>
            </a:r>
          </a:p>
          <a:p>
            <a:pPr eaLnBrk="1" hangingPunct="1">
              <a:spcAft>
                <a:spcPts val="1200"/>
              </a:spcAft>
              <a:buFont typeface="Arial" charset="0"/>
              <a:buChar char="•"/>
            </a:pPr>
            <a:r>
              <a:rPr lang="en-US" sz="2000">
                <a:solidFill>
                  <a:srgbClr val="0A2D56"/>
                </a:solidFill>
                <a:latin typeface="Helvetica" charset="0"/>
                <a:cs typeface="Helvetica" charset="0"/>
              </a:rPr>
              <a:t>Per person average was $97,437 in 2011, down from $317,904 in 2010.</a:t>
            </a:r>
          </a:p>
          <a:p>
            <a:pPr eaLnBrk="1" hangingPunct="1">
              <a:spcAft>
                <a:spcPts val="1200"/>
              </a:spcAft>
              <a:buFont typeface="Arial" charset="0"/>
              <a:buChar char="•"/>
            </a:pPr>
            <a:r>
              <a:rPr lang="en-US" sz="2000">
                <a:solidFill>
                  <a:srgbClr val="0A2D56"/>
                </a:solidFill>
                <a:latin typeface="Helvetica" charset="0"/>
                <a:cs typeface="Helvetica" charset="0"/>
              </a:rPr>
              <a:t>Emergency room visits down 77 percent.</a:t>
            </a:r>
          </a:p>
          <a:p>
            <a:pPr eaLnBrk="1" hangingPunct="1">
              <a:spcAft>
                <a:spcPts val="1200"/>
              </a:spcAft>
              <a:buFont typeface="Arial" charset="0"/>
              <a:buChar char="•"/>
            </a:pPr>
            <a:r>
              <a:rPr lang="en-US" sz="2000">
                <a:solidFill>
                  <a:srgbClr val="0A2D56"/>
                </a:solidFill>
                <a:latin typeface="Helvetica" charset="0"/>
                <a:cs typeface="Helvetica" charset="0"/>
              </a:rPr>
              <a:t>Ambulance transports down 72 percent.</a:t>
            </a:r>
          </a:p>
          <a:p>
            <a:pPr eaLnBrk="1" hangingPunct="1">
              <a:spcAft>
                <a:spcPts val="1200"/>
              </a:spcAft>
              <a:buFont typeface="Arial" charset="0"/>
              <a:buChar char="•"/>
            </a:pPr>
            <a:r>
              <a:rPr lang="en-US" sz="2000">
                <a:solidFill>
                  <a:srgbClr val="0A2D56"/>
                </a:solidFill>
                <a:latin typeface="Helvetica" charset="0"/>
                <a:cs typeface="Helvetica" charset="0"/>
              </a:rPr>
              <a:t>In-patient medical stays down 73 percent.</a:t>
            </a:r>
          </a:p>
          <a:p>
            <a:pPr eaLnBrk="1" hangingPunct="1">
              <a:spcAft>
                <a:spcPts val="1200"/>
              </a:spcAft>
              <a:buFont typeface="Arial" charset="0"/>
              <a:buChar char="•"/>
            </a:pPr>
            <a:r>
              <a:rPr lang="en-US" sz="2000">
                <a:solidFill>
                  <a:srgbClr val="0A2D56"/>
                </a:solidFill>
                <a:latin typeface="Helvetica" charset="0"/>
                <a:cs typeface="Helvetica" charset="0"/>
              </a:rPr>
              <a:t>Arrests down 69 percent.</a:t>
            </a:r>
          </a:p>
          <a:p>
            <a:pPr eaLnBrk="1" hangingPunct="1">
              <a:spcAft>
                <a:spcPts val="1200"/>
              </a:spcAft>
              <a:buFont typeface="Arial" charset="0"/>
              <a:buChar char="•"/>
            </a:pPr>
            <a:r>
              <a:rPr lang="en-US" sz="2000">
                <a:solidFill>
                  <a:srgbClr val="0A2D56"/>
                </a:solidFill>
                <a:latin typeface="Helvetica" charset="0"/>
                <a:cs typeface="Helvetica" charset="0"/>
              </a:rPr>
              <a:t>Jail days down 43 percent.</a:t>
            </a:r>
          </a:p>
        </p:txBody>
      </p:sp>
      <p:sp>
        <p:nvSpPr>
          <p:cNvPr id="35844" name="TextBox 4"/>
          <p:cNvSpPr txBox="1">
            <a:spLocks noChangeArrowheads="1"/>
          </p:cNvSpPr>
          <p:nvPr/>
        </p:nvSpPr>
        <p:spPr bwMode="auto">
          <a:xfrm>
            <a:off x="533400" y="960438"/>
            <a:ext cx="800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800" b="1" u="sng">
                <a:solidFill>
                  <a:srgbClr val="0A2D56"/>
                </a:solidFill>
                <a:latin typeface="Helvetica" charset="0"/>
                <a:cs typeface="Helvetica" charset="0"/>
              </a:rPr>
              <a:t>Project 25 Preliminary Outcomes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anim calcmode="lin" valueType="num">
                                      <p:cBhvr additive="base">
                                        <p:cTn id="13"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anim calcmode="lin" valueType="num">
                                      <p:cBhvr additive="base">
                                        <p:cTn id="19"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3555">
                                            <p:txEl>
                                              <p:pRg st="4" end="4"/>
                                            </p:txEl>
                                          </p:spTgt>
                                        </p:tgtEl>
                                        <p:attrNameLst>
                                          <p:attrName>style.visibility</p:attrName>
                                        </p:attrNameLst>
                                      </p:cBhvr>
                                      <p:to>
                                        <p:strVal val="visible"/>
                                      </p:to>
                                    </p:set>
                                    <p:anim calcmode="lin" valueType="num">
                                      <p:cBhvr additive="base">
                                        <p:cTn id="25"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3555">
                                            <p:txEl>
                                              <p:pRg st="5" end="5"/>
                                            </p:txEl>
                                          </p:spTgt>
                                        </p:tgtEl>
                                        <p:attrNameLst>
                                          <p:attrName>style.visibility</p:attrName>
                                        </p:attrNameLst>
                                      </p:cBhvr>
                                      <p:to>
                                        <p:strVal val="visible"/>
                                      </p:to>
                                    </p:set>
                                    <p:anim calcmode="lin" valueType="num">
                                      <p:cBhvr additive="base">
                                        <p:cTn id="31" dur="5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3555">
                                            <p:txEl>
                                              <p:pRg st="6" end="6"/>
                                            </p:txEl>
                                          </p:spTgt>
                                        </p:tgtEl>
                                        <p:attrNameLst>
                                          <p:attrName>style.visibility</p:attrName>
                                        </p:attrNameLst>
                                      </p:cBhvr>
                                      <p:to>
                                        <p:strVal val="visible"/>
                                      </p:to>
                                    </p:set>
                                    <p:anim calcmode="lin" valueType="num">
                                      <p:cBhvr additive="base">
                                        <p:cTn id="37" dur="5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5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23555">
                                            <p:txEl>
                                              <p:pRg st="7" end="7"/>
                                            </p:txEl>
                                          </p:spTgt>
                                        </p:tgtEl>
                                        <p:attrNameLst>
                                          <p:attrName>style.visibility</p:attrName>
                                        </p:attrNameLst>
                                      </p:cBhvr>
                                      <p:to>
                                        <p:strVal val="visible"/>
                                      </p:to>
                                    </p:set>
                                    <p:anim calcmode="lin" valueType="num">
                                      <p:cBhvr additive="base">
                                        <p:cTn id="43" dur="500" fill="hold"/>
                                        <p:tgtEl>
                                          <p:spTgt spid="2355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355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12</a:t>
            </a:r>
          </a:p>
        </p:txBody>
      </p:sp>
      <p:sp>
        <p:nvSpPr>
          <p:cNvPr id="37891" name="TextBox 6"/>
          <p:cNvSpPr txBox="1">
            <a:spLocks noChangeArrowheads="1"/>
          </p:cNvSpPr>
          <p:nvPr/>
        </p:nvSpPr>
        <p:spPr bwMode="auto">
          <a:xfrm>
            <a:off x="1371600" y="914400"/>
            <a:ext cx="63230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Project 25 Take-Aways</a:t>
            </a:r>
          </a:p>
        </p:txBody>
      </p:sp>
      <p:sp>
        <p:nvSpPr>
          <p:cNvPr id="36867" name="TextBox 3"/>
          <p:cNvSpPr txBox="1">
            <a:spLocks noChangeArrowheads="1"/>
          </p:cNvSpPr>
          <p:nvPr/>
        </p:nvSpPr>
        <p:spPr bwMode="auto">
          <a:xfrm>
            <a:off x="303213" y="1439863"/>
            <a:ext cx="8458200"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Like other leading high user studies, the outcomes of Project 25 appear to indicate a dramatic reduction in all monitored public service usage, as well as significant cost savings. </a:t>
            </a:r>
          </a:p>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We acknowledge critics who dispute the claim that high user programs result in cost savings since ERs will always be busy, and jails will always be full. However, Project 25 has already shown an ability to</a:t>
            </a:r>
            <a:r>
              <a:rPr lang="en-US" altLang="ja-JP" sz="1800">
                <a:latin typeface="Helvetica" charset="0"/>
                <a:cs typeface="Helvetica" charset="0"/>
              </a:rPr>
              <a:t> expand service delivery capacity by relieving the heavy use of services by a relatively small population. </a:t>
            </a:r>
          </a:p>
          <a:p>
            <a:pPr eaLnBrk="1" hangingPunct="1">
              <a:buFont typeface="Arial" charset="0"/>
              <a:buChar char="•"/>
            </a:pPr>
            <a:endParaRPr lang="en-US" altLang="ja-JP" sz="1800">
              <a:latin typeface="Helvetica" charset="0"/>
              <a:cs typeface="Helvetica" charset="0"/>
            </a:endParaRPr>
          </a:p>
          <a:p>
            <a:pPr eaLnBrk="1" hangingPunct="1">
              <a:buFont typeface="Arial" charset="0"/>
              <a:buChar char="•"/>
            </a:pPr>
            <a:r>
              <a:rPr lang="en-US" altLang="ja-JP" sz="1800">
                <a:latin typeface="Helvetica" charset="0"/>
                <a:cs typeface="Helvetica" charset="0"/>
              </a:rPr>
              <a:t>In a time of constantly diminishing resources, we believe Project 25 proves that more compassionate and precise targeting of high volume users will result in more efficient and effective help for the chronically homeless population.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Effect transition="in" filter="dissolve">
                                      <p:cBhvr>
                                        <p:cTn id="7" dur="500"/>
                                        <p:tgtEl>
                                          <p:spTgt spid="3686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6867">
                                            <p:txEl>
                                              <p:pRg st="3" end="3"/>
                                            </p:txEl>
                                          </p:spTgt>
                                        </p:tgtEl>
                                        <p:attrNameLst>
                                          <p:attrName>style.visibility</p:attrName>
                                        </p:attrNameLst>
                                      </p:cBhvr>
                                      <p:to>
                                        <p:strVal val="visible"/>
                                      </p:to>
                                    </p:set>
                                    <p:animEffect transition="in" filter="dissolve">
                                      <p:cBhvr>
                                        <p:cTn id="12" dur="500"/>
                                        <p:tgtEl>
                                          <p:spTgt spid="3686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6867">
                                            <p:txEl>
                                              <p:pRg st="5" end="5"/>
                                            </p:txEl>
                                          </p:spTgt>
                                        </p:tgtEl>
                                        <p:attrNameLst>
                                          <p:attrName>style.visibility</p:attrName>
                                        </p:attrNameLst>
                                      </p:cBhvr>
                                      <p:to>
                                        <p:strVal val="visible"/>
                                      </p:to>
                                    </p:set>
                                    <p:animEffect transition="in" filter="dissolve">
                                      <p:cBhvr>
                                        <p:cTn id="17" dur="5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7410"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2</a:t>
            </a:r>
          </a:p>
        </p:txBody>
      </p:sp>
      <p:sp>
        <p:nvSpPr>
          <p:cNvPr id="16387" name="TextBox 4"/>
          <p:cNvSpPr txBox="1">
            <a:spLocks noChangeArrowheads="1"/>
          </p:cNvSpPr>
          <p:nvPr/>
        </p:nvSpPr>
        <p:spPr bwMode="auto">
          <a:xfrm>
            <a:off x="360363" y="979488"/>
            <a:ext cx="8555037"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Aft>
                <a:spcPts val="600"/>
              </a:spcAft>
            </a:pPr>
            <a:r>
              <a:rPr lang="en-US" b="1">
                <a:solidFill>
                  <a:srgbClr val="0A2D56"/>
                </a:solidFill>
                <a:latin typeface="Helvetica" charset="0"/>
                <a:cs typeface="Helvetica" charset="0"/>
              </a:rPr>
              <a:t>Project 25 is a 3-year frequent user initiative designed to:</a:t>
            </a:r>
            <a:endParaRPr lang="en-US" sz="1800">
              <a:solidFill>
                <a:srgbClr val="0A2D56"/>
              </a:solidFill>
              <a:latin typeface="Helvetica" charset="0"/>
              <a:cs typeface="Helvetica" charset="0"/>
            </a:endParaRPr>
          </a:p>
          <a:p>
            <a:pPr eaLnBrk="1" hangingPunct="1">
              <a:spcAft>
                <a:spcPts val="600"/>
              </a:spcAft>
            </a:pPr>
            <a:endParaRPr lang="en-US" sz="2000">
              <a:solidFill>
                <a:srgbClr val="0A2D56"/>
              </a:solidFill>
              <a:latin typeface="Helvetica" charset="0"/>
              <a:cs typeface="Helvetica" charset="0"/>
            </a:endParaRPr>
          </a:p>
          <a:p>
            <a:pPr eaLnBrk="1" hangingPunct="1">
              <a:spcAft>
                <a:spcPts val="600"/>
              </a:spcAft>
              <a:buFont typeface="Arial" charset="0"/>
              <a:buChar char="•"/>
            </a:pPr>
            <a:r>
              <a:rPr lang="en-US" sz="2000">
                <a:solidFill>
                  <a:srgbClr val="0A2D56"/>
                </a:solidFill>
                <a:latin typeface="Helvetica" charset="0"/>
                <a:cs typeface="Helvetica" charset="0"/>
              </a:rPr>
              <a:t>Identify at least 25 of San Diego’s chronically homeless individuals who are among the most frequent users of public resources.</a:t>
            </a:r>
          </a:p>
          <a:p>
            <a:pPr eaLnBrk="1" hangingPunct="1">
              <a:spcAft>
                <a:spcPts val="600"/>
              </a:spcAft>
            </a:pPr>
            <a:endParaRPr lang="en-US" sz="2000">
              <a:solidFill>
                <a:srgbClr val="0A2D56"/>
              </a:solidFill>
              <a:latin typeface="Helvetica" charset="0"/>
              <a:cs typeface="Helvetica" charset="0"/>
            </a:endParaRPr>
          </a:p>
          <a:p>
            <a:pPr eaLnBrk="1" hangingPunct="1">
              <a:spcAft>
                <a:spcPts val="600"/>
              </a:spcAft>
              <a:buFont typeface="Arial" charset="0"/>
              <a:buChar char="•"/>
            </a:pPr>
            <a:r>
              <a:rPr lang="en-US" sz="2000">
                <a:solidFill>
                  <a:srgbClr val="0A2D56"/>
                </a:solidFill>
                <a:latin typeface="Helvetica" charset="0"/>
                <a:cs typeface="Helvetica" charset="0"/>
              </a:rPr>
              <a:t>Provide them with long-term housing and supportive services using a scattered site Housing First model.</a:t>
            </a:r>
          </a:p>
          <a:p>
            <a:pPr eaLnBrk="1" hangingPunct="1">
              <a:spcAft>
                <a:spcPts val="600"/>
              </a:spcAft>
            </a:pPr>
            <a:endParaRPr lang="en-US" sz="2000">
              <a:solidFill>
                <a:srgbClr val="0A2D56"/>
              </a:solidFill>
              <a:latin typeface="Helvetica" charset="0"/>
              <a:cs typeface="Helvetica" charset="0"/>
            </a:endParaRPr>
          </a:p>
          <a:p>
            <a:pPr eaLnBrk="1" hangingPunct="1">
              <a:spcAft>
                <a:spcPts val="600"/>
              </a:spcAft>
              <a:buFont typeface="Arial" charset="0"/>
              <a:buChar char="•"/>
            </a:pPr>
            <a:r>
              <a:rPr lang="en-US" sz="2000">
                <a:solidFill>
                  <a:srgbClr val="0A2D56"/>
                </a:solidFill>
                <a:latin typeface="Helvetica" charset="0"/>
                <a:cs typeface="Helvetica" charset="0"/>
              </a:rPr>
              <a:t>Follow participants’ progress as they improve in areas of mental and physical health, housing stability and substance dependence. </a:t>
            </a:r>
          </a:p>
          <a:p>
            <a:pPr eaLnBrk="1" hangingPunct="1">
              <a:spcAft>
                <a:spcPts val="600"/>
              </a:spcAft>
            </a:pPr>
            <a:endParaRPr lang="en-US" sz="2000">
              <a:solidFill>
                <a:srgbClr val="0A2D56"/>
              </a:solidFill>
              <a:latin typeface="Helvetica" charset="0"/>
              <a:cs typeface="Helvetica" charset="0"/>
            </a:endParaRPr>
          </a:p>
          <a:p>
            <a:pPr eaLnBrk="1" hangingPunct="1">
              <a:spcAft>
                <a:spcPts val="600"/>
              </a:spcAft>
              <a:buFont typeface="Arial" charset="0"/>
              <a:buChar char="•"/>
            </a:pPr>
            <a:r>
              <a:rPr lang="en-US" sz="2000">
                <a:solidFill>
                  <a:srgbClr val="0A2D56"/>
                </a:solidFill>
                <a:latin typeface="Helvetica" charset="0"/>
                <a:cs typeface="Helvetica" charset="0"/>
              </a:rPr>
              <a:t>Measure participants’ financial and service level impacts to the community’s system of care by comparing pre-enrollment usage of public resources to their usage once enrolled in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anim calcmode="lin" valueType="num">
                                      <p:cBhvr additive="base">
                                        <p:cTn id="7"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anim calcmode="lin" valueType="num">
                                      <p:cBhvr additive="base">
                                        <p:cTn id="13"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anim calcmode="lin" valueType="num">
                                      <p:cBhvr additive="base">
                                        <p:cTn id="19"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6387">
                                            <p:txEl>
                                              <p:pRg st="8" end="8"/>
                                            </p:txEl>
                                          </p:spTgt>
                                        </p:tgtEl>
                                        <p:attrNameLst>
                                          <p:attrName>style.visibility</p:attrName>
                                        </p:attrNameLst>
                                      </p:cBhvr>
                                      <p:to>
                                        <p:strVal val="visible"/>
                                      </p:to>
                                    </p:set>
                                    <p:anim calcmode="lin" valueType="num">
                                      <p:cBhvr additive="base">
                                        <p:cTn id="25"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TextBox 5"/>
          <p:cNvSpPr txBox="1">
            <a:spLocks noChangeArrowheads="1"/>
          </p:cNvSpPr>
          <p:nvPr/>
        </p:nvSpPr>
        <p:spPr bwMode="auto">
          <a:xfrm>
            <a:off x="228600" y="1044575"/>
            <a:ext cx="8639175"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Aft>
                <a:spcPts val="600"/>
              </a:spcAft>
              <a:buFont typeface="Calibri" charset="0"/>
              <a:buAutoNum type="arabicParenR"/>
            </a:pPr>
            <a:r>
              <a:rPr lang="en-US" sz="1400">
                <a:latin typeface="Helvetica" charset="0"/>
                <a:cs typeface="Helvetica" charset="0"/>
              </a:rPr>
              <a:t>The program is led by </a:t>
            </a:r>
            <a:r>
              <a:rPr lang="ja-JP" altLang="en-US" sz="1400">
                <a:latin typeface="Helvetica" charset="0"/>
                <a:cs typeface="Helvetica" charset="0"/>
              </a:rPr>
              <a:t>“</a:t>
            </a:r>
            <a:r>
              <a:rPr lang="en-US" altLang="ja-JP" sz="1400" b="1">
                <a:latin typeface="Helvetica" charset="0"/>
                <a:cs typeface="Helvetica" charset="0"/>
              </a:rPr>
              <a:t>Home Again</a:t>
            </a:r>
            <a:r>
              <a:rPr lang="en-US" altLang="ja-JP" sz="1400">
                <a:latin typeface="Helvetica" charset="0"/>
                <a:cs typeface="Helvetica" charset="0"/>
              </a:rPr>
              <a:t>,</a:t>
            </a:r>
            <a:r>
              <a:rPr lang="ja-JP" altLang="en-US" sz="1400">
                <a:latin typeface="Helvetica" charset="0"/>
                <a:cs typeface="Helvetica" charset="0"/>
              </a:rPr>
              <a:t>”</a:t>
            </a:r>
            <a:r>
              <a:rPr lang="en-US" altLang="ja-JP" sz="1400">
                <a:latin typeface="Helvetica" charset="0"/>
                <a:cs typeface="Helvetica" charset="0"/>
              </a:rPr>
              <a:t> a public engagement campaign of </a:t>
            </a:r>
            <a:r>
              <a:rPr lang="en-US" altLang="ja-JP" sz="1400" b="1">
                <a:latin typeface="Helvetica" charset="0"/>
                <a:cs typeface="Helvetica" charset="0"/>
              </a:rPr>
              <a:t>United Way</a:t>
            </a:r>
            <a:r>
              <a:rPr lang="en-US" altLang="ja-JP" sz="1400">
                <a:latin typeface="Helvetica" charset="0"/>
                <a:cs typeface="Helvetica" charset="0"/>
              </a:rPr>
              <a:t> to involve the community in ending homelessness in San Diego County.     </a:t>
            </a:r>
            <a:r>
              <a:rPr lang="en-US" altLang="ja-JP" sz="1400">
                <a:latin typeface="Helvetica" charset="0"/>
                <a:cs typeface="Helvetica" charset="0"/>
                <a:hlinkClick r:id="rId4"/>
              </a:rPr>
              <a:t>www.homeagain.com</a:t>
            </a:r>
            <a:r>
              <a:rPr lang="en-US" altLang="ja-JP" sz="1400">
                <a:latin typeface="Helvetica" charset="0"/>
                <a:cs typeface="Helvetica" charset="0"/>
              </a:rPr>
              <a:t/>
            </a:r>
            <a:br>
              <a:rPr lang="en-US" altLang="ja-JP" sz="1400">
                <a:latin typeface="Helvetica" charset="0"/>
                <a:cs typeface="Helvetica" charset="0"/>
              </a:rPr>
            </a:br>
            <a:endParaRPr lang="en-US" altLang="ja-JP" sz="1400">
              <a:latin typeface="Helvetica" charset="0"/>
              <a:cs typeface="Helvetica" charset="0"/>
            </a:endParaRPr>
          </a:p>
          <a:p>
            <a:pPr eaLnBrk="1" hangingPunct="1">
              <a:spcAft>
                <a:spcPts val="600"/>
              </a:spcAft>
              <a:buFont typeface="Calibri" charset="0"/>
              <a:buAutoNum type="arabicParenR"/>
            </a:pPr>
            <a:r>
              <a:rPr lang="en-US" sz="1400">
                <a:latin typeface="Helvetica" charset="0"/>
                <a:cs typeface="Helvetica" charset="0"/>
              </a:rPr>
              <a:t>A local homeless rehabilitation agency called </a:t>
            </a:r>
            <a:r>
              <a:rPr lang="en-US" sz="1400" b="1">
                <a:latin typeface="Helvetica" charset="0"/>
                <a:cs typeface="Helvetica" charset="0"/>
              </a:rPr>
              <a:t>St. Vincent de Paul Village</a:t>
            </a:r>
            <a:r>
              <a:rPr lang="en-US" sz="1400">
                <a:latin typeface="Helvetica" charset="0"/>
                <a:cs typeface="Helvetica" charset="0"/>
              </a:rPr>
              <a:t> provides administration and oversight of the program, intensive case management, full-scope coordination of care and data collection.     </a:t>
            </a:r>
            <a:r>
              <a:rPr lang="en-US" sz="1400">
                <a:latin typeface="Helvetica" charset="0"/>
                <a:cs typeface="Helvetica" charset="0"/>
                <a:hlinkClick r:id="rId5"/>
              </a:rPr>
              <a:t>www.svdpv.org</a:t>
            </a:r>
            <a:endParaRPr lang="en-US" sz="1400">
              <a:latin typeface="Helvetica" charset="0"/>
              <a:cs typeface="Helvetica" charset="0"/>
            </a:endParaRPr>
          </a:p>
          <a:p>
            <a:pPr eaLnBrk="1" hangingPunct="1">
              <a:spcAft>
                <a:spcPts val="600"/>
              </a:spcAft>
            </a:pPr>
            <a:endParaRPr lang="en-US" sz="1400">
              <a:latin typeface="Helvetica" charset="0"/>
              <a:cs typeface="Helvetica" charset="0"/>
            </a:endParaRPr>
          </a:p>
          <a:p>
            <a:pPr eaLnBrk="1" hangingPunct="1">
              <a:spcAft>
                <a:spcPts val="600"/>
              </a:spcAft>
              <a:buFont typeface="Calibri" charset="0"/>
              <a:buAutoNum type="arabicParenR"/>
            </a:pPr>
            <a:r>
              <a:rPr lang="en-US" sz="1400">
                <a:latin typeface="Helvetica" charset="0"/>
                <a:cs typeface="Helvetica" charset="0"/>
              </a:rPr>
              <a:t>The</a:t>
            </a:r>
            <a:r>
              <a:rPr lang="en-US" sz="1400" b="1">
                <a:latin typeface="Helvetica" charset="0"/>
                <a:cs typeface="Helvetica" charset="0"/>
              </a:rPr>
              <a:t> San Diego Housing Commission</a:t>
            </a:r>
            <a:r>
              <a:rPr lang="en-US" sz="1400">
                <a:latin typeface="Helvetica" charset="0"/>
                <a:cs typeface="Helvetica" charset="0"/>
              </a:rPr>
              <a:t> provides and administers the long-term housing resources at scattered sites for the identified program participants.     </a:t>
            </a:r>
            <a:r>
              <a:rPr lang="en-US" sz="1400">
                <a:latin typeface="Helvetica" charset="0"/>
                <a:cs typeface="Helvetica" charset="0"/>
                <a:hlinkClick r:id="rId6"/>
              </a:rPr>
              <a:t>www.sdhc.org</a:t>
            </a:r>
            <a:endParaRPr lang="en-US" sz="1400">
              <a:latin typeface="Helvetica" charset="0"/>
              <a:cs typeface="Helvetica" charset="0"/>
            </a:endParaRPr>
          </a:p>
          <a:p>
            <a:pPr eaLnBrk="1" hangingPunct="1">
              <a:spcAft>
                <a:spcPts val="600"/>
              </a:spcAft>
            </a:pPr>
            <a:endParaRPr lang="en-US" sz="1400" b="1">
              <a:latin typeface="Helvetica" charset="0"/>
              <a:cs typeface="Helvetica" charset="0"/>
            </a:endParaRPr>
          </a:p>
          <a:p>
            <a:pPr eaLnBrk="1" hangingPunct="1">
              <a:spcAft>
                <a:spcPts val="600"/>
              </a:spcAft>
              <a:buFont typeface="Calibri" charset="0"/>
              <a:buAutoNum type="arabicParenR"/>
            </a:pPr>
            <a:r>
              <a:rPr lang="en-US" sz="1400">
                <a:latin typeface="Helvetica" charset="0"/>
                <a:cs typeface="Helvetica" charset="0"/>
              </a:rPr>
              <a:t>The</a:t>
            </a:r>
            <a:r>
              <a:rPr lang="en-US" sz="1400" b="1">
                <a:latin typeface="Helvetica" charset="0"/>
                <a:cs typeface="Helvetica" charset="0"/>
              </a:rPr>
              <a:t> County of San Diego </a:t>
            </a:r>
            <a:r>
              <a:rPr lang="en-US" sz="1400">
                <a:latin typeface="Helvetica" charset="0"/>
                <a:cs typeface="Helvetica" charset="0"/>
              </a:rPr>
              <a:t>through its </a:t>
            </a:r>
            <a:r>
              <a:rPr lang="en-US" sz="1400" b="1">
                <a:latin typeface="Helvetica" charset="0"/>
                <a:cs typeface="Helvetica" charset="0"/>
              </a:rPr>
              <a:t>Housing &amp; Community Development Department</a:t>
            </a:r>
            <a:r>
              <a:rPr lang="en-US" altLang="ja-JP" sz="1400">
                <a:latin typeface="Helvetica" charset="0"/>
                <a:cs typeface="Helvetica" charset="0"/>
              </a:rPr>
              <a:t> funds additional housing subsidies, and its </a:t>
            </a:r>
            <a:r>
              <a:rPr lang="en-US" altLang="ja-JP" sz="1400" b="1">
                <a:latin typeface="Helvetica" charset="0"/>
                <a:cs typeface="Helvetica" charset="0"/>
              </a:rPr>
              <a:t>Health and Human Services Agency</a:t>
            </a:r>
            <a:r>
              <a:rPr lang="en-US" altLang="ja-JP" sz="1400">
                <a:latin typeface="Helvetica" charset="0"/>
                <a:cs typeface="Helvetica" charset="0"/>
              </a:rPr>
              <a:t> leverages state funds identified for individuals with diagnosed mental illness for supportive services.     </a:t>
            </a:r>
            <a:r>
              <a:rPr lang="en-US" altLang="ja-JP" sz="1400">
                <a:solidFill>
                  <a:srgbClr val="254B6D"/>
                </a:solidFill>
                <a:latin typeface="Helvetica" charset="0"/>
                <a:cs typeface="Helvetica" charset="0"/>
                <a:hlinkClick r:id="rId7"/>
              </a:rPr>
              <a:t>www.sdcounty.ca.gov</a:t>
            </a:r>
            <a:endParaRPr lang="en-US" altLang="ja-JP" sz="1400">
              <a:solidFill>
                <a:srgbClr val="254B6D"/>
              </a:solidFill>
              <a:latin typeface="Helvetica" charset="0"/>
              <a:cs typeface="Helvetica" charset="0"/>
            </a:endParaRPr>
          </a:p>
        </p:txBody>
      </p:sp>
      <p:sp>
        <p:nvSpPr>
          <p:cNvPr id="19459" name="TextBox 6"/>
          <p:cNvSpPr txBox="1">
            <a:spLocks noChangeArrowheads="1"/>
          </p:cNvSpPr>
          <p:nvPr/>
        </p:nvSpPr>
        <p:spPr bwMode="auto">
          <a:xfrm>
            <a:off x="2114550" y="287338"/>
            <a:ext cx="5562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The Partnerships</a:t>
            </a:r>
          </a:p>
        </p:txBody>
      </p:sp>
      <p:sp>
        <p:nvSpPr>
          <p:cNvPr id="19460"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3</a:t>
            </a:r>
          </a:p>
        </p:txBody>
      </p:sp>
      <p:pic>
        <p:nvPicPr>
          <p:cNvPr id="18437" name="Picture 2" descr="C:\Users\CORRY\Desktop\CSH NACo Presentation materials\SVdPV 4C LOGO 0903.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83150" y="4778375"/>
            <a:ext cx="2330450"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Picture 4" descr="C:\Users\CORRY\Desktop\logo.png"/>
          <p:cNvSpPr>
            <a:spLocks noChangeAspect="1" noChangeArrowheads="1"/>
          </p:cNvSpPr>
          <p:nvPr/>
        </p:nvSpPr>
        <p:spPr bwMode="auto">
          <a:xfrm>
            <a:off x="2590800" y="4740275"/>
            <a:ext cx="22002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18439" name="Picture 8" descr="C:\Users\keithc\Desktop\County-of-San-Diego.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67600" y="4725988"/>
            <a:ext cx="1271588"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5925" y="4775200"/>
            <a:ext cx="1790700"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1" name="Picture 9" descr="C:\Users\CORRY\Desktop\logo.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38400" y="4778375"/>
            <a:ext cx="22002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dissolve">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dissolve">
                                      <p:cBhvr>
                                        <p:cTn id="12" dur="500"/>
                                        <p:tgtEl>
                                          <p:spTgt spid="1843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8434">
                                            <p:txEl>
                                              <p:pRg st="3" end="3"/>
                                            </p:txEl>
                                          </p:spTgt>
                                        </p:tgtEl>
                                        <p:attrNameLst>
                                          <p:attrName>style.visibility</p:attrName>
                                        </p:attrNameLst>
                                      </p:cBhvr>
                                      <p:to>
                                        <p:strVal val="visible"/>
                                      </p:to>
                                    </p:set>
                                    <p:animEffect transition="in" filter="dissolve">
                                      <p:cBhvr>
                                        <p:cTn id="17" dur="500"/>
                                        <p:tgtEl>
                                          <p:spTgt spid="18434">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8434">
                                            <p:txEl>
                                              <p:pRg st="5" end="5"/>
                                            </p:txEl>
                                          </p:spTgt>
                                        </p:tgtEl>
                                        <p:attrNameLst>
                                          <p:attrName>style.visibility</p:attrName>
                                        </p:attrNameLst>
                                      </p:cBhvr>
                                      <p:to>
                                        <p:strVal val="visible"/>
                                      </p:to>
                                    </p:set>
                                    <p:animEffect transition="in" filter="dissolve">
                                      <p:cBhvr>
                                        <p:cTn id="22" dur="500"/>
                                        <p:tgtEl>
                                          <p:spTgt spid="18434">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8439"/>
                                        </p:tgtEl>
                                        <p:attrNameLst>
                                          <p:attrName>style.visibility</p:attrName>
                                        </p:attrNameLst>
                                      </p:cBhvr>
                                      <p:to>
                                        <p:strVal val="visible"/>
                                      </p:to>
                                    </p:set>
                                    <p:animEffect transition="in" filter="dissolve">
                                      <p:cBhvr>
                                        <p:cTn id="27" dur="500"/>
                                        <p:tgtEl>
                                          <p:spTgt spid="18439"/>
                                        </p:tgtEl>
                                      </p:cBhvr>
                                    </p:animEffect>
                                  </p:childTnLst>
                                </p:cTn>
                              </p:par>
                              <p:par>
                                <p:cTn id="28" presetID="9" presetClass="entr" presetSubtype="0" fill="hold" nodeType="withEffect">
                                  <p:stCondLst>
                                    <p:cond delay="0"/>
                                  </p:stCondLst>
                                  <p:childTnLst>
                                    <p:set>
                                      <p:cBhvr>
                                        <p:cTn id="29" dur="1" fill="hold">
                                          <p:stCondLst>
                                            <p:cond delay="0"/>
                                          </p:stCondLst>
                                        </p:cTn>
                                        <p:tgtEl>
                                          <p:spTgt spid="18437"/>
                                        </p:tgtEl>
                                        <p:attrNameLst>
                                          <p:attrName>style.visibility</p:attrName>
                                        </p:attrNameLst>
                                      </p:cBhvr>
                                      <p:to>
                                        <p:strVal val="visible"/>
                                      </p:to>
                                    </p:set>
                                    <p:animEffect transition="in" filter="dissolve">
                                      <p:cBhvr>
                                        <p:cTn id="30" dur="500"/>
                                        <p:tgtEl>
                                          <p:spTgt spid="18437"/>
                                        </p:tgtEl>
                                      </p:cBhvr>
                                    </p:animEffect>
                                  </p:childTnLst>
                                </p:cTn>
                              </p:par>
                              <p:par>
                                <p:cTn id="31" presetID="9" presetClass="entr" presetSubtype="0" fill="hold" nodeType="withEffect">
                                  <p:stCondLst>
                                    <p:cond delay="0"/>
                                  </p:stCondLst>
                                  <p:childTnLst>
                                    <p:set>
                                      <p:cBhvr>
                                        <p:cTn id="32" dur="1" fill="hold">
                                          <p:stCondLst>
                                            <p:cond delay="0"/>
                                          </p:stCondLst>
                                        </p:cTn>
                                        <p:tgtEl>
                                          <p:spTgt spid="18441"/>
                                        </p:tgtEl>
                                        <p:attrNameLst>
                                          <p:attrName>style.visibility</p:attrName>
                                        </p:attrNameLst>
                                      </p:cBhvr>
                                      <p:to>
                                        <p:strVal val="visible"/>
                                      </p:to>
                                    </p:set>
                                    <p:animEffect transition="in" filter="dissolve">
                                      <p:cBhvr>
                                        <p:cTn id="33" dur="500"/>
                                        <p:tgtEl>
                                          <p:spTgt spid="18441"/>
                                        </p:tgtEl>
                                      </p:cBhvr>
                                    </p:animEffect>
                                  </p:childTnLst>
                                </p:cTn>
                              </p:par>
                              <p:par>
                                <p:cTn id="34" presetID="9" presetClass="entr" presetSubtype="0" fill="hold"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5"/>
          <p:cNvSpPr txBox="1">
            <a:spLocks noChangeArrowheads="1"/>
          </p:cNvSpPr>
          <p:nvPr/>
        </p:nvSpPr>
        <p:spPr bwMode="auto">
          <a:xfrm>
            <a:off x="379413" y="1425575"/>
            <a:ext cx="8382000" cy="3694113"/>
          </a:xfrm>
          <a:prstGeom prst="rect">
            <a:avLst/>
          </a:prstGeom>
          <a:noFill/>
          <a:ln>
            <a:noFill/>
          </a:ln>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buFont typeface="Arial" charset="0"/>
              <a:buChar char="•"/>
            </a:pPr>
            <a:r>
              <a:rPr lang="en-US" sz="1800">
                <a:latin typeface="Helvetica" charset="0"/>
                <a:cs typeface="Helvetica" charset="0"/>
              </a:rPr>
              <a:t>Because the program tracks utilization of public resources, the following providers were asked to submit separate lists of their top 25-50 frequent homeless users:</a:t>
            </a:r>
          </a:p>
          <a:p>
            <a:pPr>
              <a:buFont typeface="Arial" charset="0"/>
              <a:buChar char="•"/>
            </a:pPr>
            <a:endParaRPr lang="en-US" sz="1800">
              <a:latin typeface="Helvetica" charset="0"/>
              <a:cs typeface="Helvetica" charset="0"/>
            </a:endParaRPr>
          </a:p>
          <a:p>
            <a:pPr>
              <a:buFont typeface="Calibri" charset="0"/>
              <a:buAutoNum type="arabicParenR"/>
            </a:pPr>
            <a:r>
              <a:rPr lang="en-US" sz="1800">
                <a:latin typeface="Helvetica" charset="0"/>
                <a:cs typeface="Helvetica" charset="0"/>
              </a:rPr>
              <a:t>City of San Diego Emergency Medical Services (EMS)</a:t>
            </a:r>
          </a:p>
          <a:p>
            <a:pPr>
              <a:buFont typeface="Calibri" charset="0"/>
              <a:buAutoNum type="arabicParenR"/>
            </a:pPr>
            <a:r>
              <a:rPr lang="en-US" sz="1800">
                <a:latin typeface="Helvetica" charset="0"/>
                <a:cs typeface="Helvetica" charset="0"/>
              </a:rPr>
              <a:t>University of California at San Diego (UCSD) Medical Center</a:t>
            </a:r>
          </a:p>
          <a:p>
            <a:pPr>
              <a:buFont typeface="Calibri" charset="0"/>
              <a:buAutoNum type="arabicParenR"/>
            </a:pPr>
            <a:r>
              <a:rPr lang="en-US" sz="1800">
                <a:latin typeface="Helvetica" charset="0"/>
                <a:cs typeface="Helvetica" charset="0"/>
              </a:rPr>
              <a:t>Scripps Mercy Hospital</a:t>
            </a:r>
          </a:p>
          <a:p>
            <a:pPr>
              <a:buFont typeface="Calibri" charset="0"/>
              <a:buAutoNum type="arabicParenR"/>
            </a:pPr>
            <a:r>
              <a:rPr lang="en-US" sz="1800">
                <a:latin typeface="Helvetica" charset="0"/>
                <a:cs typeface="Helvetica" charset="0"/>
              </a:rPr>
              <a:t>San Diego County Behavioral Health Services</a:t>
            </a:r>
          </a:p>
          <a:p>
            <a:pPr>
              <a:buFont typeface="Calibri" charset="0"/>
              <a:buAutoNum type="arabicParenR"/>
            </a:pPr>
            <a:r>
              <a:rPr lang="en-US" sz="1800">
                <a:latin typeface="Helvetica" charset="0"/>
                <a:cs typeface="Helvetica" charset="0"/>
              </a:rPr>
              <a:t>San Diego County Sheriff’</a:t>
            </a:r>
            <a:r>
              <a:rPr lang="en-US" altLang="ja-JP" sz="1800">
                <a:latin typeface="Helvetica" charset="0"/>
                <a:cs typeface="Helvetica" charset="0"/>
              </a:rPr>
              <a:t>s Department</a:t>
            </a:r>
          </a:p>
          <a:p>
            <a:endParaRPr lang="en-US" sz="1800">
              <a:latin typeface="Helvetica" charset="0"/>
              <a:cs typeface="Helvetica" charset="0"/>
            </a:endParaRPr>
          </a:p>
          <a:p>
            <a:pPr>
              <a:buFont typeface="Arial" charset="0"/>
              <a:buChar char="•"/>
            </a:pPr>
            <a:r>
              <a:rPr lang="en-US" sz="1800">
                <a:latin typeface="Helvetica" charset="0"/>
                <a:cs typeface="Helvetica" charset="0"/>
              </a:rPr>
              <a:t>The data included the costs for emergency room visits, ambulance trips, inpatient medical and psychiatric hospitalizations, arrests, days in jail, Psychiatric Emergency Response Team (PERT) visits and crisis house days. </a:t>
            </a:r>
          </a:p>
        </p:txBody>
      </p:sp>
      <p:sp>
        <p:nvSpPr>
          <p:cNvPr id="21507"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4</a:t>
            </a:r>
          </a:p>
        </p:txBody>
      </p:sp>
      <p:sp>
        <p:nvSpPr>
          <p:cNvPr id="21508" name="TextBox 6"/>
          <p:cNvSpPr txBox="1">
            <a:spLocks noChangeArrowheads="1"/>
          </p:cNvSpPr>
          <p:nvPr/>
        </p:nvSpPr>
        <p:spPr bwMode="auto">
          <a:xfrm>
            <a:off x="1752600" y="927100"/>
            <a:ext cx="59817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Project 25 Frequent User Population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dissolve">
                                      <p:cBhvr>
                                        <p:cTn id="7" dur="5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4338">
                                            <p:txEl>
                                              <p:pRg st="2" end="2"/>
                                            </p:txEl>
                                          </p:spTgt>
                                        </p:tgtEl>
                                        <p:attrNameLst>
                                          <p:attrName>style.visibility</p:attrName>
                                        </p:attrNameLst>
                                      </p:cBhvr>
                                      <p:to>
                                        <p:strVal val="visible"/>
                                      </p:to>
                                    </p:set>
                                    <p:anim calcmode="lin" valueType="num">
                                      <p:cBhvr additive="base">
                                        <p:cTn id="12" dur="5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4338">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4338">
                                            <p:txEl>
                                              <p:pRg st="3" end="3"/>
                                            </p:txEl>
                                          </p:spTgt>
                                        </p:tgtEl>
                                        <p:attrNameLst>
                                          <p:attrName>style.visibility</p:attrName>
                                        </p:attrNameLst>
                                      </p:cBhvr>
                                      <p:to>
                                        <p:strVal val="visible"/>
                                      </p:to>
                                    </p:set>
                                    <p:anim calcmode="lin" valueType="num">
                                      <p:cBhvr additive="base">
                                        <p:cTn id="16" dur="5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4338">
                                            <p:txEl>
                                              <p:pRg st="3" end="3"/>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4338">
                                            <p:txEl>
                                              <p:pRg st="4" end="4"/>
                                            </p:txEl>
                                          </p:spTgt>
                                        </p:tgtEl>
                                        <p:attrNameLst>
                                          <p:attrName>style.visibility</p:attrName>
                                        </p:attrNameLst>
                                      </p:cBhvr>
                                      <p:to>
                                        <p:strVal val="visible"/>
                                      </p:to>
                                    </p:set>
                                    <p:anim calcmode="lin" valueType="num">
                                      <p:cBhvr additive="base">
                                        <p:cTn id="20" dur="5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4338">
                                            <p:txEl>
                                              <p:pRg st="4" end="4"/>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4338">
                                            <p:txEl>
                                              <p:pRg st="5" end="5"/>
                                            </p:txEl>
                                          </p:spTgt>
                                        </p:tgtEl>
                                        <p:attrNameLst>
                                          <p:attrName>style.visibility</p:attrName>
                                        </p:attrNameLst>
                                      </p:cBhvr>
                                      <p:to>
                                        <p:strVal val="visible"/>
                                      </p:to>
                                    </p:set>
                                    <p:anim calcmode="lin" valueType="num">
                                      <p:cBhvr additive="base">
                                        <p:cTn id="24" dur="5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4338">
                                            <p:txEl>
                                              <p:pRg st="5" end="5"/>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4338">
                                            <p:txEl>
                                              <p:pRg st="6" end="6"/>
                                            </p:txEl>
                                          </p:spTgt>
                                        </p:tgtEl>
                                        <p:attrNameLst>
                                          <p:attrName>style.visibility</p:attrName>
                                        </p:attrNameLst>
                                      </p:cBhvr>
                                      <p:to>
                                        <p:strVal val="visible"/>
                                      </p:to>
                                    </p:set>
                                    <p:anim calcmode="lin" valueType="num">
                                      <p:cBhvr additive="base">
                                        <p:cTn id="28" dur="5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433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nodeType="clickEffect">
                                  <p:stCondLst>
                                    <p:cond delay="0"/>
                                  </p:stCondLst>
                                  <p:childTnLst>
                                    <p:set>
                                      <p:cBhvr>
                                        <p:cTn id="33" dur="1" fill="hold">
                                          <p:stCondLst>
                                            <p:cond delay="0"/>
                                          </p:stCondLst>
                                        </p:cTn>
                                        <p:tgtEl>
                                          <p:spTgt spid="14338">
                                            <p:txEl>
                                              <p:pRg st="8" end="8"/>
                                            </p:txEl>
                                          </p:spTgt>
                                        </p:tgtEl>
                                        <p:attrNameLst>
                                          <p:attrName>style.visibility</p:attrName>
                                        </p:attrNameLst>
                                      </p:cBhvr>
                                      <p:to>
                                        <p:strVal val="visible"/>
                                      </p:to>
                                    </p:set>
                                    <p:animEffect transition="in" filter="dissolve">
                                      <p:cBhvr>
                                        <p:cTn id="34" dur="500"/>
                                        <p:tgtEl>
                                          <p:spTgt spid="1433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5"/>
          <p:cNvSpPr txBox="1">
            <a:spLocks noChangeArrowheads="1"/>
          </p:cNvSpPr>
          <p:nvPr/>
        </p:nvSpPr>
        <p:spPr bwMode="auto">
          <a:xfrm>
            <a:off x="434975" y="1027113"/>
            <a:ext cx="8229600" cy="5139870"/>
          </a:xfrm>
          <a:prstGeom prst="rect">
            <a:avLst/>
          </a:prstGeom>
          <a:noFill/>
          <a:ln>
            <a:noFill/>
          </a:ln>
          <a:extLst/>
        </p:spPr>
        <p:txBody>
          <a:bodyPr>
            <a:spAutoFit/>
          </a:bodyPr>
          <a:lstStyle>
            <a:lvl1pPr marL="285750" indent="-2857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1377950" indent="285750" eaLnBrk="0" hangingPunct="0">
              <a:defRPr sz="2400">
                <a:solidFill>
                  <a:schemeClr val="tx1"/>
                </a:solidFill>
                <a:latin typeface="Arial" charset="0"/>
                <a:ea typeface="ＭＳ Ｐゴシック" charset="0"/>
              </a:defRPr>
            </a:lvl5pPr>
            <a:lvl6pPr marL="1835150" indent="285750" eaLnBrk="0" fontAlgn="base" hangingPunct="0">
              <a:spcBef>
                <a:spcPct val="0"/>
              </a:spcBef>
              <a:spcAft>
                <a:spcPct val="0"/>
              </a:spcAft>
              <a:defRPr sz="2400">
                <a:solidFill>
                  <a:schemeClr val="tx1"/>
                </a:solidFill>
                <a:latin typeface="Arial" charset="0"/>
                <a:ea typeface="ＭＳ Ｐゴシック" charset="0"/>
              </a:defRPr>
            </a:lvl6pPr>
            <a:lvl7pPr marL="2292350" indent="285750" eaLnBrk="0" fontAlgn="base" hangingPunct="0">
              <a:spcBef>
                <a:spcPct val="0"/>
              </a:spcBef>
              <a:spcAft>
                <a:spcPct val="0"/>
              </a:spcAft>
              <a:defRPr sz="2400">
                <a:solidFill>
                  <a:schemeClr val="tx1"/>
                </a:solidFill>
                <a:latin typeface="Arial" charset="0"/>
                <a:ea typeface="ＭＳ Ｐゴシック" charset="0"/>
              </a:defRPr>
            </a:lvl7pPr>
            <a:lvl8pPr marL="2749550" indent="285750" eaLnBrk="0" fontAlgn="base" hangingPunct="0">
              <a:spcBef>
                <a:spcPct val="0"/>
              </a:spcBef>
              <a:spcAft>
                <a:spcPct val="0"/>
              </a:spcAft>
              <a:defRPr sz="2400">
                <a:solidFill>
                  <a:schemeClr val="tx1"/>
                </a:solidFill>
                <a:latin typeface="Arial" charset="0"/>
                <a:ea typeface="ＭＳ Ｐゴシック" charset="0"/>
              </a:defRPr>
            </a:lvl8pPr>
            <a:lvl9pPr marL="3206750" indent="28575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defRPr/>
            </a:pPr>
            <a:endParaRPr lang="en-US" sz="1800" dirty="0">
              <a:latin typeface="Helvetica" charset="0"/>
              <a:cs typeface="Helvetica" charset="0"/>
            </a:endParaRPr>
          </a:p>
          <a:p>
            <a:pPr>
              <a:buFont typeface="Arial" charset="0"/>
              <a:buChar char="•"/>
              <a:defRPr/>
            </a:pPr>
            <a:r>
              <a:rPr lang="en-US" sz="1800" dirty="0" smtClean="0"/>
              <a:t>Using the high user lists, a master list of 71 individuals identified as the most frequent users of services who were homeless in 2010 was compiled as the eligible Project 25 pool. </a:t>
            </a:r>
          </a:p>
          <a:p>
            <a:pPr>
              <a:buFont typeface="Arial" charset="0"/>
              <a:buChar char="•"/>
              <a:defRPr/>
            </a:pPr>
            <a:endParaRPr lang="en-US" sz="1800" dirty="0" smtClean="0"/>
          </a:p>
          <a:p>
            <a:pPr>
              <a:buFont typeface="Arial" charset="0"/>
              <a:buChar char="•"/>
              <a:defRPr/>
            </a:pPr>
            <a:r>
              <a:rPr lang="en-US" sz="1800" dirty="0" smtClean="0"/>
              <a:t>This comprehensive list was then re-distributed back to the providers. After all five entities re-ran the comprehensive list, cross system matches surfaced, </a:t>
            </a:r>
            <a:r>
              <a:rPr lang="en-US" sz="1800" dirty="0" smtClean="0">
                <a:latin typeface="Helvetica" charset="0"/>
                <a:cs typeface="Helvetica" charset="0"/>
              </a:rPr>
              <a:t>showing </a:t>
            </a:r>
            <a:r>
              <a:rPr lang="en-US" sz="1800" dirty="0">
                <a:latin typeface="Helvetica" charset="0"/>
                <a:cs typeface="Helvetica" charset="0"/>
              </a:rPr>
              <a:t>those who </a:t>
            </a:r>
            <a:r>
              <a:rPr lang="en-US" sz="1800" dirty="0" smtClean="0">
                <a:latin typeface="Helvetica" charset="0"/>
                <a:cs typeface="Helvetica" charset="0"/>
              </a:rPr>
              <a:t>frequently accessed </a:t>
            </a:r>
            <a:r>
              <a:rPr lang="en-US" sz="1800" dirty="0">
                <a:latin typeface="Helvetica" charset="0"/>
                <a:cs typeface="Helvetica" charset="0"/>
              </a:rPr>
              <a:t>multiple services. </a:t>
            </a:r>
            <a:endParaRPr lang="en-US" sz="1800" dirty="0" smtClean="0"/>
          </a:p>
          <a:p>
            <a:pPr>
              <a:buFont typeface="Arial" charset="0"/>
              <a:buChar char="•"/>
              <a:defRPr/>
            </a:pPr>
            <a:endParaRPr lang="en-US" sz="1800" dirty="0" smtClean="0"/>
          </a:p>
          <a:p>
            <a:pPr>
              <a:buFont typeface="Arial" charset="0"/>
              <a:buChar char="•"/>
              <a:defRPr/>
            </a:pPr>
            <a:r>
              <a:rPr lang="en-US" sz="1800" dirty="0"/>
              <a:t>N</a:t>
            </a:r>
            <a:r>
              <a:rPr lang="en-US" sz="1800" dirty="0" smtClean="0"/>
              <a:t>ames of individuals who accessed at least two of the target services were collected and then ranked using an estimated cost per unit of service for the following:</a:t>
            </a:r>
          </a:p>
          <a:p>
            <a:pPr lvl="7" defTabSz="457200">
              <a:buFont typeface="Calibri" charset="0"/>
              <a:buAutoNum type="arabicParenR"/>
              <a:defRPr/>
            </a:pPr>
            <a:r>
              <a:rPr lang="en-US" sz="1600" dirty="0" smtClean="0">
                <a:cs typeface="ＭＳ Ｐゴシック" charset="0"/>
              </a:rPr>
              <a:t>Emergency room visit</a:t>
            </a:r>
          </a:p>
          <a:p>
            <a:pPr lvl="7" defTabSz="457200">
              <a:buFont typeface="Calibri" charset="0"/>
              <a:buAutoNum type="arabicParenR"/>
              <a:defRPr/>
            </a:pPr>
            <a:r>
              <a:rPr lang="en-US" sz="1600" dirty="0" smtClean="0">
                <a:cs typeface="ＭＳ Ｐゴシック" charset="0"/>
              </a:rPr>
              <a:t>Ambulance ride</a:t>
            </a:r>
          </a:p>
          <a:p>
            <a:pPr lvl="7" defTabSz="457200">
              <a:buFont typeface="Calibri" charset="0"/>
              <a:buAutoNum type="arabicParenR"/>
              <a:defRPr/>
            </a:pPr>
            <a:r>
              <a:rPr lang="en-US" sz="1600" dirty="0" smtClean="0">
                <a:cs typeface="ＭＳ Ｐゴシック" charset="0"/>
              </a:rPr>
              <a:t>Day of in-patient hospitalization</a:t>
            </a:r>
          </a:p>
          <a:p>
            <a:pPr lvl="7" defTabSz="457200">
              <a:buFont typeface="Calibri" charset="0"/>
              <a:buAutoNum type="arabicParenR"/>
              <a:defRPr/>
            </a:pPr>
            <a:r>
              <a:rPr lang="en-US" sz="1600" dirty="0" smtClean="0">
                <a:cs typeface="ＭＳ Ｐゴシック" charset="0"/>
              </a:rPr>
              <a:t>Arrest</a:t>
            </a:r>
          </a:p>
          <a:p>
            <a:pPr lvl="7" defTabSz="457200">
              <a:buFont typeface="Calibri" charset="0"/>
              <a:buAutoNum type="arabicParenR"/>
              <a:defRPr/>
            </a:pPr>
            <a:r>
              <a:rPr lang="en-US" sz="1600" dirty="0" smtClean="0">
                <a:cs typeface="ＭＳ Ｐゴシック" charset="0"/>
              </a:rPr>
              <a:t>Day in jail</a:t>
            </a:r>
          </a:p>
          <a:p>
            <a:pPr lvl="7" defTabSz="457200">
              <a:buFont typeface="Calibri" charset="0"/>
              <a:buAutoNum type="arabicParenR"/>
              <a:defRPr/>
            </a:pPr>
            <a:r>
              <a:rPr lang="en-US" sz="1600" dirty="0" smtClean="0">
                <a:cs typeface="ＭＳ Ｐゴシック" charset="0"/>
              </a:rPr>
              <a:t>PERT visit</a:t>
            </a:r>
          </a:p>
          <a:p>
            <a:pPr lvl="7" defTabSz="457200">
              <a:buFont typeface="Calibri" charset="0"/>
              <a:buAutoNum type="arabicParenR"/>
              <a:defRPr/>
            </a:pPr>
            <a:r>
              <a:rPr lang="en-US" sz="1600" dirty="0" smtClean="0">
                <a:cs typeface="ＭＳ Ｐゴシック" charset="0"/>
              </a:rPr>
              <a:t>Crisis house day</a:t>
            </a:r>
          </a:p>
        </p:txBody>
      </p:sp>
      <p:sp>
        <p:nvSpPr>
          <p:cNvPr id="23555"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5</a:t>
            </a:r>
          </a:p>
        </p:txBody>
      </p:sp>
      <p:sp>
        <p:nvSpPr>
          <p:cNvPr id="23556" name="TextBox 6"/>
          <p:cNvSpPr txBox="1">
            <a:spLocks noChangeArrowheads="1"/>
          </p:cNvSpPr>
          <p:nvPr/>
        </p:nvSpPr>
        <p:spPr bwMode="auto">
          <a:xfrm>
            <a:off x="2222500" y="490538"/>
            <a:ext cx="5562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Methodology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338">
                                            <p:txEl>
                                              <p:pRg st="1" end="1"/>
                                            </p:txEl>
                                          </p:spTgt>
                                        </p:tgtEl>
                                        <p:attrNameLst>
                                          <p:attrName>style.visibility</p:attrName>
                                        </p:attrNameLst>
                                      </p:cBhvr>
                                      <p:to>
                                        <p:strVal val="visible"/>
                                      </p:to>
                                    </p:set>
                                    <p:animEffect transition="in" filter="blinds(horizontal)">
                                      <p:cBhvr>
                                        <p:cTn id="7" dur="500"/>
                                        <p:tgtEl>
                                          <p:spTgt spid="1433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338">
                                            <p:txEl>
                                              <p:pRg st="3" end="3"/>
                                            </p:txEl>
                                          </p:spTgt>
                                        </p:tgtEl>
                                        <p:attrNameLst>
                                          <p:attrName>style.visibility</p:attrName>
                                        </p:attrNameLst>
                                      </p:cBhvr>
                                      <p:to>
                                        <p:strVal val="visible"/>
                                      </p:to>
                                    </p:set>
                                    <p:animEffect transition="in" filter="blinds(horizontal)">
                                      <p:cBhvr>
                                        <p:cTn id="12" dur="500"/>
                                        <p:tgtEl>
                                          <p:spTgt spid="1433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338">
                                            <p:txEl>
                                              <p:pRg st="5" end="5"/>
                                            </p:txEl>
                                          </p:spTgt>
                                        </p:tgtEl>
                                        <p:attrNameLst>
                                          <p:attrName>style.visibility</p:attrName>
                                        </p:attrNameLst>
                                      </p:cBhvr>
                                      <p:to>
                                        <p:strVal val="visible"/>
                                      </p:to>
                                    </p:set>
                                    <p:animEffect transition="in" filter="blinds(horizontal)">
                                      <p:cBhvr>
                                        <p:cTn id="17" dur="500"/>
                                        <p:tgtEl>
                                          <p:spTgt spid="14338">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4338">
                                            <p:txEl>
                                              <p:pRg st="6" end="6"/>
                                            </p:txEl>
                                          </p:spTgt>
                                        </p:tgtEl>
                                        <p:attrNameLst>
                                          <p:attrName>style.visibility</p:attrName>
                                        </p:attrNameLst>
                                      </p:cBhvr>
                                      <p:to>
                                        <p:strVal val="visible"/>
                                      </p:to>
                                    </p:set>
                                    <p:anim calcmode="lin" valueType="num">
                                      <p:cBhvr additive="base">
                                        <p:cTn id="22" dur="5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4338">
                                            <p:txEl>
                                              <p:pRg st="6" end="6"/>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14338">
                                            <p:txEl>
                                              <p:pRg st="7" end="7"/>
                                            </p:txEl>
                                          </p:spTgt>
                                        </p:tgtEl>
                                        <p:attrNameLst>
                                          <p:attrName>style.visibility</p:attrName>
                                        </p:attrNameLst>
                                      </p:cBhvr>
                                      <p:to>
                                        <p:strVal val="visible"/>
                                      </p:to>
                                    </p:set>
                                    <p:anim calcmode="lin" valueType="num">
                                      <p:cBhvr additive="base">
                                        <p:cTn id="26" dur="500" fill="hold"/>
                                        <p:tgtEl>
                                          <p:spTgt spid="14338">
                                            <p:txEl>
                                              <p:pRg st="7" end="7"/>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4338">
                                            <p:txEl>
                                              <p:pRg st="7" end="7"/>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4338">
                                            <p:txEl>
                                              <p:pRg st="8" end="8"/>
                                            </p:txEl>
                                          </p:spTgt>
                                        </p:tgtEl>
                                        <p:attrNameLst>
                                          <p:attrName>style.visibility</p:attrName>
                                        </p:attrNameLst>
                                      </p:cBhvr>
                                      <p:to>
                                        <p:strVal val="visible"/>
                                      </p:to>
                                    </p:set>
                                    <p:anim calcmode="lin" valueType="num">
                                      <p:cBhvr additive="base">
                                        <p:cTn id="30" dur="500" fill="hold"/>
                                        <p:tgtEl>
                                          <p:spTgt spid="14338">
                                            <p:txEl>
                                              <p:pRg st="8" end="8"/>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4338">
                                            <p:txEl>
                                              <p:pRg st="8" end="8"/>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4338">
                                            <p:txEl>
                                              <p:pRg st="9" end="9"/>
                                            </p:txEl>
                                          </p:spTgt>
                                        </p:tgtEl>
                                        <p:attrNameLst>
                                          <p:attrName>style.visibility</p:attrName>
                                        </p:attrNameLst>
                                      </p:cBhvr>
                                      <p:to>
                                        <p:strVal val="visible"/>
                                      </p:to>
                                    </p:set>
                                    <p:anim calcmode="lin" valueType="num">
                                      <p:cBhvr additive="base">
                                        <p:cTn id="34" dur="500" fill="hold"/>
                                        <p:tgtEl>
                                          <p:spTgt spid="14338">
                                            <p:txEl>
                                              <p:pRg st="9" end="9"/>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14338">
                                            <p:txEl>
                                              <p:pRg st="9" end="9"/>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14338">
                                            <p:txEl>
                                              <p:pRg st="10" end="10"/>
                                            </p:txEl>
                                          </p:spTgt>
                                        </p:tgtEl>
                                        <p:attrNameLst>
                                          <p:attrName>style.visibility</p:attrName>
                                        </p:attrNameLst>
                                      </p:cBhvr>
                                      <p:to>
                                        <p:strVal val="visible"/>
                                      </p:to>
                                    </p:set>
                                    <p:anim calcmode="lin" valueType="num">
                                      <p:cBhvr additive="base">
                                        <p:cTn id="38" dur="500" fill="hold"/>
                                        <p:tgtEl>
                                          <p:spTgt spid="14338">
                                            <p:txEl>
                                              <p:pRg st="10" end="1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4338">
                                            <p:txEl>
                                              <p:pRg st="10" end="10"/>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14338">
                                            <p:txEl>
                                              <p:pRg st="11" end="11"/>
                                            </p:txEl>
                                          </p:spTgt>
                                        </p:tgtEl>
                                        <p:attrNameLst>
                                          <p:attrName>style.visibility</p:attrName>
                                        </p:attrNameLst>
                                      </p:cBhvr>
                                      <p:to>
                                        <p:strVal val="visible"/>
                                      </p:to>
                                    </p:set>
                                    <p:anim calcmode="lin" valueType="num">
                                      <p:cBhvr additive="base">
                                        <p:cTn id="42" dur="500" fill="hold"/>
                                        <p:tgtEl>
                                          <p:spTgt spid="14338">
                                            <p:txEl>
                                              <p:pRg st="11" end="11"/>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4338">
                                            <p:txEl>
                                              <p:pRg st="11" end="11"/>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14338">
                                            <p:txEl>
                                              <p:pRg st="12" end="12"/>
                                            </p:txEl>
                                          </p:spTgt>
                                        </p:tgtEl>
                                        <p:attrNameLst>
                                          <p:attrName>style.visibility</p:attrName>
                                        </p:attrNameLst>
                                      </p:cBhvr>
                                      <p:to>
                                        <p:strVal val="visible"/>
                                      </p:to>
                                    </p:set>
                                    <p:anim calcmode="lin" valueType="num">
                                      <p:cBhvr additive="base">
                                        <p:cTn id="46" dur="500" fill="hold"/>
                                        <p:tgtEl>
                                          <p:spTgt spid="14338">
                                            <p:txEl>
                                              <p:pRg st="12" end="12"/>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4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5"/>
          <p:cNvSpPr txBox="1">
            <a:spLocks noChangeArrowheads="1"/>
          </p:cNvSpPr>
          <p:nvPr/>
        </p:nvSpPr>
        <p:spPr bwMode="auto">
          <a:xfrm>
            <a:off x="457200" y="1600200"/>
            <a:ext cx="8229600" cy="4246563"/>
          </a:xfrm>
          <a:prstGeom prst="rect">
            <a:avLst/>
          </a:prstGeom>
          <a:noFill/>
          <a:ln>
            <a:noFill/>
          </a:ln>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buFont typeface="Arial" charset="0"/>
              <a:buChar char="•"/>
            </a:pPr>
            <a:r>
              <a:rPr lang="en-US" sz="1800"/>
              <a:t>The five organizations that originally provided individual high user lists signed MOU’s with Project 25 for the release of names and frequency of use data.</a:t>
            </a:r>
          </a:p>
          <a:p>
            <a:endParaRPr lang="en-US" sz="1800"/>
          </a:p>
          <a:p>
            <a:pPr>
              <a:buFont typeface="Arial" charset="0"/>
              <a:buChar char="•"/>
            </a:pPr>
            <a:r>
              <a:rPr lang="en-US" sz="1800"/>
              <a:t>During the cross system checks, many users were placed on provider lists because of costly treatments of isolated, but medically complicated or acute conditions.</a:t>
            </a:r>
          </a:p>
          <a:p>
            <a:pPr>
              <a:buFont typeface="Arial" charset="0"/>
              <a:buChar char="•"/>
            </a:pPr>
            <a:endParaRPr lang="en-US" sz="1800"/>
          </a:p>
          <a:p>
            <a:pPr>
              <a:buFont typeface="Arial" charset="0"/>
              <a:buChar char="•"/>
            </a:pPr>
            <a:r>
              <a:rPr lang="en-US" sz="1800"/>
              <a:t>These individuals were not used in the Project 25 participant selection because their use of the systems did not occur repeatedly. </a:t>
            </a:r>
          </a:p>
          <a:p>
            <a:pPr>
              <a:buFont typeface="Arial" charset="0"/>
              <a:buChar char="•"/>
            </a:pPr>
            <a:endParaRPr lang="en-US" sz="1800"/>
          </a:p>
          <a:p>
            <a:pPr>
              <a:buFont typeface="Arial" charset="0"/>
              <a:buChar char="•"/>
            </a:pPr>
            <a:r>
              <a:rPr lang="en-US" sz="1800"/>
              <a:t>This is a good example of why tracking user costs should be only one of several variables used in participant selection. Also, because the initiative targeted high homeless users, stably housed frequent users were not selected for participation.</a:t>
            </a:r>
          </a:p>
        </p:txBody>
      </p:sp>
      <p:sp>
        <p:nvSpPr>
          <p:cNvPr id="25603"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6</a:t>
            </a:r>
          </a:p>
        </p:txBody>
      </p:sp>
      <p:sp>
        <p:nvSpPr>
          <p:cNvPr id="25604" name="TextBox 6"/>
          <p:cNvSpPr txBox="1">
            <a:spLocks noChangeArrowheads="1"/>
          </p:cNvSpPr>
          <p:nvPr/>
        </p:nvSpPr>
        <p:spPr bwMode="auto">
          <a:xfrm>
            <a:off x="2132013" y="914400"/>
            <a:ext cx="5562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Methodology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dissolve">
                                      <p:cBhvr>
                                        <p:cTn id="7" dur="5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338">
                                            <p:txEl>
                                              <p:pRg st="2" end="2"/>
                                            </p:txEl>
                                          </p:spTgt>
                                        </p:tgtEl>
                                        <p:attrNameLst>
                                          <p:attrName>style.visibility</p:attrName>
                                        </p:attrNameLst>
                                      </p:cBhvr>
                                      <p:to>
                                        <p:strVal val="visible"/>
                                      </p:to>
                                    </p:set>
                                    <p:animEffect transition="in" filter="dissolve">
                                      <p:cBhvr>
                                        <p:cTn id="12" dur="500"/>
                                        <p:tgtEl>
                                          <p:spTgt spid="1433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4338">
                                            <p:txEl>
                                              <p:pRg st="4" end="4"/>
                                            </p:txEl>
                                          </p:spTgt>
                                        </p:tgtEl>
                                        <p:attrNameLst>
                                          <p:attrName>style.visibility</p:attrName>
                                        </p:attrNameLst>
                                      </p:cBhvr>
                                      <p:to>
                                        <p:strVal val="visible"/>
                                      </p:to>
                                    </p:set>
                                    <p:animEffect transition="in" filter="dissolve">
                                      <p:cBhvr>
                                        <p:cTn id="17" dur="500"/>
                                        <p:tgtEl>
                                          <p:spTgt spid="1433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4338">
                                            <p:txEl>
                                              <p:pRg st="6" end="6"/>
                                            </p:txEl>
                                          </p:spTgt>
                                        </p:tgtEl>
                                        <p:attrNameLst>
                                          <p:attrName>style.visibility</p:attrName>
                                        </p:attrNameLst>
                                      </p:cBhvr>
                                      <p:to>
                                        <p:strVal val="visible"/>
                                      </p:to>
                                    </p:set>
                                    <p:animEffect transition="in" filter="dissolve">
                                      <p:cBhvr>
                                        <p:cTn id="22" dur="500"/>
                                        <p:tgtEl>
                                          <p:spTgt spid="143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5"/>
          <p:cNvSpPr txBox="1">
            <a:spLocks noChangeArrowheads="1"/>
          </p:cNvSpPr>
          <p:nvPr/>
        </p:nvSpPr>
        <p:spPr bwMode="auto">
          <a:xfrm>
            <a:off x="457200" y="1295400"/>
            <a:ext cx="8229600" cy="3416300"/>
          </a:xfrm>
          <a:prstGeom prst="rect">
            <a:avLst/>
          </a:prstGeom>
          <a:noFill/>
          <a:ln>
            <a:noFill/>
          </a:ln>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buFont typeface="Arial" charset="0"/>
              <a:buChar char="•"/>
            </a:pPr>
            <a:r>
              <a:rPr lang="en-US" sz="1800"/>
              <a:t>Once participants were identified, screened for eligibility and interest, and then offered enrollment into the program, the data matches were expanded to include many other providers that the participant may have used (see next slide). </a:t>
            </a:r>
            <a:br>
              <a:rPr lang="en-US" sz="1800"/>
            </a:br>
            <a:endParaRPr lang="en-US" sz="1800"/>
          </a:p>
          <a:p>
            <a:pPr>
              <a:buFont typeface="Arial" charset="0"/>
              <a:buChar char="•"/>
            </a:pPr>
            <a:r>
              <a:rPr lang="en-US" sz="1800"/>
              <a:t>Participant names were shared with more ER’s, ambulance companies, psychiatric in-patient hospitals, detox facilities, homeless shelters and jails within the county. </a:t>
            </a:r>
          </a:p>
          <a:p>
            <a:endParaRPr lang="en-US" sz="1800"/>
          </a:p>
          <a:p>
            <a:pPr>
              <a:buFont typeface="Arial" charset="0"/>
              <a:buChar char="•"/>
            </a:pPr>
            <a:r>
              <a:rPr lang="en-US" sz="1800"/>
              <a:t>Using this expanded list of data partners to cross-reference participants, the following indicators were established and assigned a monetary value for purposes of quantifying public resource use:</a:t>
            </a:r>
          </a:p>
        </p:txBody>
      </p:sp>
      <p:sp>
        <p:nvSpPr>
          <p:cNvPr id="27651"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7</a:t>
            </a:r>
          </a:p>
        </p:txBody>
      </p:sp>
      <p:sp>
        <p:nvSpPr>
          <p:cNvPr id="27652" name="TextBox 6"/>
          <p:cNvSpPr txBox="1">
            <a:spLocks noChangeArrowheads="1"/>
          </p:cNvSpPr>
          <p:nvPr/>
        </p:nvSpPr>
        <p:spPr bwMode="auto">
          <a:xfrm>
            <a:off x="2132013" y="668338"/>
            <a:ext cx="5562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Methodology</a:t>
            </a:r>
          </a:p>
        </p:txBody>
      </p:sp>
      <p:sp>
        <p:nvSpPr>
          <p:cNvPr id="19461" name="TextBox 1"/>
          <p:cNvSpPr txBox="1">
            <a:spLocks noChangeArrowheads="1"/>
          </p:cNvSpPr>
          <p:nvPr/>
        </p:nvSpPr>
        <p:spPr bwMode="auto">
          <a:xfrm>
            <a:off x="457200" y="4800600"/>
            <a:ext cx="4597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4161750" indent="-24161750"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lvl="1" eaLnBrk="1" hangingPunct="1">
              <a:buFont typeface="Arial" charset="0"/>
              <a:buChar char="•"/>
            </a:pPr>
            <a:r>
              <a:rPr lang="en-US" sz="1800"/>
              <a:t>County psychiatric hospital services</a:t>
            </a:r>
          </a:p>
          <a:p>
            <a:pPr lvl="1" eaLnBrk="1" hangingPunct="1">
              <a:buFont typeface="Arial" charset="0"/>
              <a:buChar char="•"/>
            </a:pPr>
            <a:r>
              <a:rPr lang="en-US" sz="1800"/>
              <a:t>Arrests</a:t>
            </a:r>
          </a:p>
          <a:p>
            <a:pPr lvl="1" eaLnBrk="1" hangingPunct="1">
              <a:buFont typeface="Arial" charset="0"/>
              <a:buChar char="•"/>
            </a:pPr>
            <a:r>
              <a:rPr lang="en-US" sz="1800"/>
              <a:t>Jail days</a:t>
            </a:r>
          </a:p>
          <a:p>
            <a:pPr lvl="1" eaLnBrk="1" hangingPunct="1">
              <a:buFont typeface="Arial" charset="0"/>
              <a:buChar char="•"/>
            </a:pPr>
            <a:r>
              <a:rPr lang="en-US" sz="1800"/>
              <a:t>Public Defender/court costs</a:t>
            </a:r>
          </a:p>
        </p:txBody>
      </p:sp>
      <p:sp>
        <p:nvSpPr>
          <p:cNvPr id="19462" name="TextBox 2"/>
          <p:cNvSpPr txBox="1">
            <a:spLocks noChangeArrowheads="1"/>
          </p:cNvSpPr>
          <p:nvPr/>
        </p:nvSpPr>
        <p:spPr bwMode="auto">
          <a:xfrm>
            <a:off x="4724400" y="4800600"/>
            <a:ext cx="39624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4161750" indent="-24161750"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lvl="1" eaLnBrk="1" hangingPunct="1">
              <a:buFont typeface="Arial" charset="0"/>
              <a:buChar char="•"/>
            </a:pPr>
            <a:r>
              <a:rPr lang="en-US" sz="1800"/>
              <a:t>Crisis house days</a:t>
            </a:r>
          </a:p>
          <a:p>
            <a:pPr lvl="1" eaLnBrk="1" hangingPunct="1">
              <a:buFont typeface="Arial" charset="0"/>
              <a:buChar char="•"/>
            </a:pPr>
            <a:r>
              <a:rPr lang="en-US" sz="1800"/>
              <a:t>PERT visits</a:t>
            </a:r>
          </a:p>
          <a:p>
            <a:pPr lvl="1" eaLnBrk="1" hangingPunct="1">
              <a:buFont typeface="Arial" charset="0"/>
              <a:buChar char="•"/>
            </a:pPr>
            <a:r>
              <a:rPr lang="en-US" sz="1800"/>
              <a:t>Homeless shelter days</a:t>
            </a:r>
          </a:p>
          <a:p>
            <a:pPr lvl="1" eaLnBrk="1" hangingPunct="1">
              <a:buFont typeface="Arial" charset="0"/>
              <a:buChar char="•"/>
            </a:pPr>
            <a:r>
              <a:rPr lang="en-US" sz="1800"/>
              <a:t>Detox/sobering center days  </a:t>
            </a:r>
          </a:p>
          <a:p>
            <a:pPr lvl="1" eaLnBrk="1" hangingPunct="1">
              <a:buFont typeface="Arial" charset="0"/>
              <a:buChar char="•"/>
            </a:pPr>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Effect transition="in" filter="dissolve">
                                      <p:cBhvr>
                                        <p:cTn id="7" dur="500"/>
                                        <p:tgtEl>
                                          <p:spTgt spid="143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4338">
                                            <p:txEl>
                                              <p:pRg st="1" end="1"/>
                                            </p:txEl>
                                          </p:spTgt>
                                        </p:tgtEl>
                                        <p:attrNameLst>
                                          <p:attrName>style.visibility</p:attrName>
                                        </p:attrNameLst>
                                      </p:cBhvr>
                                      <p:to>
                                        <p:strVal val="visible"/>
                                      </p:to>
                                    </p:set>
                                    <p:animEffect transition="in" filter="dissolve">
                                      <p:cBhvr>
                                        <p:cTn id="12" dur="500"/>
                                        <p:tgtEl>
                                          <p:spTgt spid="143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4338">
                                            <p:txEl>
                                              <p:pRg st="3" end="3"/>
                                            </p:txEl>
                                          </p:spTgt>
                                        </p:tgtEl>
                                        <p:attrNameLst>
                                          <p:attrName>style.visibility</p:attrName>
                                        </p:attrNameLst>
                                      </p:cBhvr>
                                      <p:to>
                                        <p:strVal val="visible"/>
                                      </p:to>
                                    </p:set>
                                    <p:animEffect transition="in" filter="dissolve">
                                      <p:cBhvr>
                                        <p:cTn id="17" dur="500"/>
                                        <p:tgtEl>
                                          <p:spTgt spid="143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9461"/>
                                        </p:tgtEl>
                                        <p:attrNameLst>
                                          <p:attrName>style.visibility</p:attrName>
                                        </p:attrNameLst>
                                      </p:cBhvr>
                                      <p:to>
                                        <p:strVal val="visible"/>
                                      </p:to>
                                    </p:set>
                                    <p:animEffect transition="in" filter="fade">
                                      <p:cBhvr>
                                        <p:cTn id="22" dur="1000"/>
                                        <p:tgtEl>
                                          <p:spTgt spid="19461"/>
                                        </p:tgtEl>
                                      </p:cBhvr>
                                    </p:animEffect>
                                    <p:anim calcmode="lin" valueType="num">
                                      <p:cBhvr>
                                        <p:cTn id="23" dur="1000" fill="hold"/>
                                        <p:tgtEl>
                                          <p:spTgt spid="19461"/>
                                        </p:tgtEl>
                                        <p:attrNameLst>
                                          <p:attrName>ppt_x</p:attrName>
                                        </p:attrNameLst>
                                      </p:cBhvr>
                                      <p:tavLst>
                                        <p:tav tm="0">
                                          <p:val>
                                            <p:strVal val="#ppt_x"/>
                                          </p:val>
                                        </p:tav>
                                        <p:tav tm="100000">
                                          <p:val>
                                            <p:strVal val="#ppt_x"/>
                                          </p:val>
                                        </p:tav>
                                      </p:tavLst>
                                    </p:anim>
                                    <p:anim calcmode="lin" valueType="num">
                                      <p:cBhvr>
                                        <p:cTn id="24" dur="1000" fill="hold"/>
                                        <p:tgtEl>
                                          <p:spTgt spid="1946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9462"/>
                                        </p:tgtEl>
                                        <p:attrNameLst>
                                          <p:attrName>style.visibility</p:attrName>
                                        </p:attrNameLst>
                                      </p:cBhvr>
                                      <p:to>
                                        <p:strVal val="visible"/>
                                      </p:to>
                                    </p:set>
                                    <p:animEffect transition="in" filter="fade">
                                      <p:cBhvr>
                                        <p:cTn id="27" dur="1000"/>
                                        <p:tgtEl>
                                          <p:spTgt spid="19462"/>
                                        </p:tgtEl>
                                      </p:cBhvr>
                                    </p:animEffect>
                                    <p:anim calcmode="lin" valueType="num">
                                      <p:cBhvr>
                                        <p:cTn id="28" dur="1000" fill="hold"/>
                                        <p:tgtEl>
                                          <p:spTgt spid="19462"/>
                                        </p:tgtEl>
                                        <p:attrNameLst>
                                          <p:attrName>ppt_x</p:attrName>
                                        </p:attrNameLst>
                                      </p:cBhvr>
                                      <p:tavLst>
                                        <p:tav tm="0">
                                          <p:val>
                                            <p:strVal val="#ppt_x"/>
                                          </p:val>
                                        </p:tav>
                                        <p:tav tm="100000">
                                          <p:val>
                                            <p:strVal val="#ppt_x"/>
                                          </p:val>
                                        </p:tav>
                                      </p:tavLst>
                                    </p:anim>
                                    <p:anim calcmode="lin" valueType="num">
                                      <p:cBhvr>
                                        <p:cTn id="29" dur="1000" fill="hold"/>
                                        <p:tgtEl>
                                          <p:spTgt spid="194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p:bldP spid="1946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9698" name="TextBox 5"/>
          <p:cNvSpPr txBox="1">
            <a:spLocks noChangeArrowheads="1"/>
          </p:cNvSpPr>
          <p:nvPr/>
        </p:nvSpPr>
        <p:spPr bwMode="auto">
          <a:xfrm>
            <a:off x="228600" y="1371600"/>
            <a:ext cx="8610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Aft>
                <a:spcPts val="600"/>
              </a:spcAft>
            </a:pPr>
            <a:r>
              <a:rPr lang="en-US" sz="1800">
                <a:solidFill>
                  <a:srgbClr val="0A2D56"/>
                </a:solidFill>
                <a:latin typeface="Helvetica" charset="0"/>
                <a:cs typeface="Helvetica" charset="0"/>
              </a:rPr>
              <a:t>The number of partners who have participated in the contribution of data for our target population has grown significantly since the program launched. Our current data partners include:</a:t>
            </a:r>
          </a:p>
        </p:txBody>
      </p:sp>
      <p:sp>
        <p:nvSpPr>
          <p:cNvPr id="29699" name="TextBox 6"/>
          <p:cNvSpPr txBox="1">
            <a:spLocks noChangeArrowheads="1"/>
          </p:cNvSpPr>
          <p:nvPr/>
        </p:nvSpPr>
        <p:spPr bwMode="auto">
          <a:xfrm>
            <a:off x="2133600" y="701675"/>
            <a:ext cx="5562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Project 25 Data Partnerships</a:t>
            </a:r>
          </a:p>
        </p:txBody>
      </p:sp>
      <p:sp>
        <p:nvSpPr>
          <p:cNvPr id="29700"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8</a:t>
            </a:r>
          </a:p>
        </p:txBody>
      </p:sp>
      <p:sp>
        <p:nvSpPr>
          <p:cNvPr id="15365" name="TextBox 3"/>
          <p:cNvSpPr txBox="1">
            <a:spLocks noChangeArrowheads="1"/>
          </p:cNvSpPr>
          <p:nvPr/>
        </p:nvSpPr>
        <p:spPr bwMode="auto">
          <a:xfrm>
            <a:off x="152400" y="2514600"/>
            <a:ext cx="24384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b="1">
                <a:latin typeface="Helvetica" charset="0"/>
                <a:cs typeface="Helvetica" charset="0"/>
              </a:rPr>
              <a:t>  </a:t>
            </a:r>
            <a:r>
              <a:rPr lang="en-US" sz="1600" b="1" u="sng">
                <a:latin typeface="Helvetica" charset="0"/>
                <a:cs typeface="Helvetica" charset="0"/>
              </a:rPr>
              <a:t>Hospitals</a:t>
            </a:r>
            <a:r>
              <a:rPr lang="en-US" sz="1600" u="sng">
                <a:latin typeface="Helvetica" charset="0"/>
                <a:cs typeface="Helvetica" charset="0"/>
              </a:rPr>
              <a:t>:</a:t>
            </a:r>
          </a:p>
          <a:p>
            <a:pPr>
              <a:spcAft>
                <a:spcPts val="600"/>
              </a:spcAft>
              <a:buFont typeface="Arial" charset="0"/>
              <a:buChar char="•"/>
            </a:pPr>
            <a:r>
              <a:rPr lang="en-US" sz="1200">
                <a:latin typeface="Helvetica" charset="0"/>
                <a:cs typeface="Helvetica" charset="0"/>
              </a:rPr>
              <a:t>Alvarado Hospital</a:t>
            </a:r>
          </a:p>
          <a:p>
            <a:pPr>
              <a:spcAft>
                <a:spcPts val="600"/>
              </a:spcAft>
              <a:buFont typeface="Arial" charset="0"/>
              <a:buChar char="•"/>
            </a:pPr>
            <a:r>
              <a:rPr lang="en-US" sz="1200">
                <a:latin typeface="Helvetica" charset="0"/>
                <a:cs typeface="Helvetica" charset="0"/>
              </a:rPr>
              <a:t>Alvarado Parkway Institute</a:t>
            </a:r>
          </a:p>
          <a:p>
            <a:pPr>
              <a:spcAft>
                <a:spcPts val="600"/>
              </a:spcAft>
              <a:buFont typeface="Arial" charset="0"/>
              <a:buChar char="•"/>
            </a:pPr>
            <a:r>
              <a:rPr lang="en-US" sz="1200">
                <a:latin typeface="Helvetica" charset="0"/>
                <a:cs typeface="Helvetica" charset="0"/>
              </a:rPr>
              <a:t>Bayview Hospital</a:t>
            </a:r>
          </a:p>
          <a:p>
            <a:pPr>
              <a:spcAft>
                <a:spcPts val="600"/>
              </a:spcAft>
              <a:buFont typeface="Arial" charset="0"/>
              <a:buChar char="•"/>
            </a:pPr>
            <a:r>
              <a:rPr lang="en-US" sz="1200">
                <a:latin typeface="Helvetica" charset="0"/>
                <a:cs typeface="Helvetica" charset="0"/>
              </a:rPr>
              <a:t>Kaiser Foundation Hospital</a:t>
            </a:r>
          </a:p>
          <a:p>
            <a:pPr>
              <a:spcAft>
                <a:spcPts val="600"/>
              </a:spcAft>
              <a:buFont typeface="Arial" charset="0"/>
              <a:buChar char="•"/>
            </a:pPr>
            <a:r>
              <a:rPr lang="en-US" sz="1200">
                <a:latin typeface="Helvetica" charset="0"/>
                <a:cs typeface="Helvetica" charset="0"/>
              </a:rPr>
              <a:t>Palomar Medical Center</a:t>
            </a:r>
          </a:p>
          <a:p>
            <a:pPr>
              <a:spcAft>
                <a:spcPts val="600"/>
              </a:spcAft>
              <a:buFont typeface="Arial" charset="0"/>
              <a:buChar char="•"/>
            </a:pPr>
            <a:r>
              <a:rPr lang="en-US" sz="1200">
                <a:latin typeface="Helvetica" charset="0"/>
                <a:cs typeface="Helvetica" charset="0"/>
              </a:rPr>
              <a:t>Paradise Valley Hospital</a:t>
            </a:r>
          </a:p>
          <a:p>
            <a:pPr>
              <a:spcAft>
                <a:spcPts val="600"/>
              </a:spcAft>
              <a:buFont typeface="Arial" charset="0"/>
              <a:buChar char="•"/>
            </a:pPr>
            <a:r>
              <a:rPr lang="en-US" sz="1200">
                <a:latin typeface="Helvetica" charset="0"/>
                <a:cs typeface="Helvetica" charset="0"/>
              </a:rPr>
              <a:t>Pomerado Hospital</a:t>
            </a:r>
          </a:p>
          <a:p>
            <a:pPr>
              <a:spcAft>
                <a:spcPts val="600"/>
              </a:spcAft>
              <a:buFont typeface="Arial" charset="0"/>
              <a:buChar char="•"/>
            </a:pPr>
            <a:r>
              <a:rPr lang="en-US" sz="1200">
                <a:latin typeface="Helvetica" charset="0"/>
                <a:cs typeface="Helvetica" charset="0"/>
              </a:rPr>
              <a:t>Promise Hospital</a:t>
            </a:r>
          </a:p>
          <a:p>
            <a:pPr>
              <a:spcAft>
                <a:spcPts val="600"/>
              </a:spcAft>
              <a:buFont typeface="Arial" charset="0"/>
              <a:buChar char="•"/>
            </a:pPr>
            <a:r>
              <a:rPr lang="en-US" sz="1200">
                <a:latin typeface="Helvetica" charset="0"/>
                <a:cs typeface="Helvetica" charset="0"/>
              </a:rPr>
              <a:t>Scripps Chula Vista Hospital</a:t>
            </a:r>
          </a:p>
          <a:p>
            <a:pPr>
              <a:spcAft>
                <a:spcPts val="600"/>
              </a:spcAft>
              <a:buFont typeface="Arial" charset="0"/>
              <a:buChar char="•"/>
            </a:pPr>
            <a:r>
              <a:rPr lang="en-US" sz="1200">
                <a:latin typeface="Helvetica" charset="0"/>
                <a:cs typeface="Helvetica" charset="0"/>
              </a:rPr>
              <a:t>Scripps Encinitas Hospital</a:t>
            </a:r>
          </a:p>
          <a:p>
            <a:pPr eaLnBrk="1" hangingPunct="1"/>
            <a:endParaRPr lang="en-US" sz="1200">
              <a:latin typeface="Helvetica" charset="0"/>
              <a:cs typeface="Helvetica" charset="0"/>
            </a:endParaRPr>
          </a:p>
        </p:txBody>
      </p:sp>
      <p:sp>
        <p:nvSpPr>
          <p:cNvPr id="28678" name="Rectangle 1"/>
          <p:cNvSpPr>
            <a:spLocks noChangeArrowheads="1"/>
          </p:cNvSpPr>
          <p:nvPr/>
        </p:nvSpPr>
        <p:spPr bwMode="auto">
          <a:xfrm>
            <a:off x="2438400" y="2713038"/>
            <a:ext cx="2286000"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Aft>
                <a:spcPts val="600"/>
              </a:spcAft>
              <a:buFont typeface="Arial" charset="0"/>
              <a:buChar char="•"/>
            </a:pPr>
            <a:r>
              <a:rPr lang="en-US" sz="1200">
                <a:latin typeface="Helvetica" charset="0"/>
                <a:cs typeface="Helvetica" charset="0"/>
              </a:rPr>
              <a:t>Scripps La Jolla Hospital</a:t>
            </a:r>
          </a:p>
          <a:p>
            <a:pPr>
              <a:spcAft>
                <a:spcPts val="600"/>
              </a:spcAft>
              <a:buFont typeface="Arial" charset="0"/>
              <a:buChar char="•"/>
            </a:pPr>
            <a:r>
              <a:rPr lang="en-US" sz="1200">
                <a:latin typeface="Helvetica" charset="0"/>
                <a:cs typeface="Helvetica" charset="0"/>
              </a:rPr>
              <a:t>Scripps Mercy Hospital</a:t>
            </a:r>
          </a:p>
          <a:p>
            <a:pPr>
              <a:spcAft>
                <a:spcPts val="600"/>
              </a:spcAft>
              <a:buFont typeface="Arial" charset="0"/>
              <a:buChar char="•"/>
            </a:pPr>
            <a:r>
              <a:rPr lang="en-US" sz="1200">
                <a:latin typeface="Helvetica" charset="0"/>
                <a:cs typeface="Helvetica" charset="0"/>
              </a:rPr>
              <a:t>SHARP Chula Visa Hospital</a:t>
            </a:r>
          </a:p>
          <a:p>
            <a:pPr>
              <a:spcAft>
                <a:spcPts val="600"/>
              </a:spcAft>
              <a:buFont typeface="Arial" charset="0"/>
              <a:buChar char="•"/>
            </a:pPr>
            <a:r>
              <a:rPr lang="en-US" sz="1200">
                <a:latin typeface="Helvetica" charset="0"/>
                <a:cs typeface="Helvetica" charset="0"/>
              </a:rPr>
              <a:t>SHARP Coronado Hospital</a:t>
            </a:r>
          </a:p>
          <a:p>
            <a:pPr>
              <a:spcAft>
                <a:spcPts val="600"/>
              </a:spcAft>
              <a:buFont typeface="Arial" charset="0"/>
              <a:buChar char="•"/>
            </a:pPr>
            <a:r>
              <a:rPr lang="en-US" sz="1200">
                <a:latin typeface="Helvetica" charset="0"/>
                <a:cs typeface="Helvetica" charset="0"/>
              </a:rPr>
              <a:t>SHARP Grossmont Hospital</a:t>
            </a:r>
          </a:p>
          <a:p>
            <a:pPr>
              <a:spcAft>
                <a:spcPts val="600"/>
              </a:spcAft>
              <a:buFont typeface="Arial" charset="0"/>
              <a:buChar char="•"/>
            </a:pPr>
            <a:r>
              <a:rPr lang="en-US" sz="1200">
                <a:latin typeface="Helvetica" charset="0"/>
                <a:cs typeface="Helvetica" charset="0"/>
              </a:rPr>
              <a:t>SHARP Memorial Hospital</a:t>
            </a:r>
          </a:p>
          <a:p>
            <a:pPr>
              <a:spcAft>
                <a:spcPts val="600"/>
              </a:spcAft>
              <a:buFont typeface="Arial" charset="0"/>
              <a:buChar char="•"/>
            </a:pPr>
            <a:r>
              <a:rPr lang="en-US" sz="1200">
                <a:latin typeface="Helvetica" charset="0"/>
                <a:cs typeface="Helvetica" charset="0"/>
              </a:rPr>
              <a:t>SHARP Mesa Vista Hospital</a:t>
            </a:r>
          </a:p>
          <a:p>
            <a:pPr>
              <a:spcAft>
                <a:spcPts val="600"/>
              </a:spcAft>
              <a:buFont typeface="Arial" charset="0"/>
              <a:buChar char="•"/>
            </a:pPr>
            <a:r>
              <a:rPr lang="en-US" sz="1200">
                <a:latin typeface="Helvetica" charset="0"/>
                <a:cs typeface="Helvetica" charset="0"/>
              </a:rPr>
              <a:t>Tri-City Medical Center</a:t>
            </a:r>
          </a:p>
          <a:p>
            <a:pPr>
              <a:spcAft>
                <a:spcPts val="600"/>
              </a:spcAft>
              <a:buFont typeface="Arial" charset="0"/>
              <a:buChar char="•"/>
            </a:pPr>
            <a:r>
              <a:rPr lang="en-US" sz="1200">
                <a:latin typeface="Helvetica" charset="0"/>
                <a:cs typeface="Helvetica" charset="0"/>
              </a:rPr>
              <a:t>UCSD Medical Center</a:t>
            </a:r>
          </a:p>
          <a:p>
            <a:pPr>
              <a:spcAft>
                <a:spcPts val="600"/>
              </a:spcAft>
              <a:buFont typeface="Arial" charset="0"/>
              <a:buChar char="•"/>
            </a:pPr>
            <a:r>
              <a:rPr lang="en-US" sz="1200">
                <a:latin typeface="Helvetica" charset="0"/>
                <a:cs typeface="Helvetica" charset="0"/>
              </a:rPr>
              <a:t>VA Medical Center</a:t>
            </a:r>
          </a:p>
        </p:txBody>
      </p:sp>
      <p:sp>
        <p:nvSpPr>
          <p:cNvPr id="28679" name="TextBox 4"/>
          <p:cNvSpPr txBox="1">
            <a:spLocks noChangeArrowheads="1"/>
          </p:cNvSpPr>
          <p:nvPr/>
        </p:nvSpPr>
        <p:spPr bwMode="auto">
          <a:xfrm>
            <a:off x="5168900" y="2514600"/>
            <a:ext cx="33528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600" b="1" u="sng">
                <a:latin typeface="Helvetica" charset="0"/>
                <a:cs typeface="Helvetica" charset="0"/>
              </a:rPr>
              <a:t>Ambulance Providers:</a:t>
            </a:r>
            <a:r>
              <a:rPr lang="en-US" sz="1200" b="1" u="sng">
                <a:latin typeface="Helvetica" charset="0"/>
                <a:cs typeface="Helvetica" charset="0"/>
              </a:rPr>
              <a:t> </a:t>
            </a:r>
          </a:p>
          <a:p>
            <a:pPr eaLnBrk="1" hangingPunct="1">
              <a:buFont typeface="Arial" charset="0"/>
              <a:buChar char="•"/>
            </a:pPr>
            <a:r>
              <a:rPr lang="en-US" sz="1200">
                <a:latin typeface="Helvetica" charset="0"/>
                <a:cs typeface="Helvetica" charset="0"/>
              </a:rPr>
              <a:t>Emergency Medical Services (EMS)</a:t>
            </a:r>
          </a:p>
          <a:p>
            <a:pPr eaLnBrk="1" hangingPunct="1">
              <a:buFont typeface="Arial" charset="0"/>
              <a:buChar char="•"/>
            </a:pPr>
            <a:r>
              <a:rPr lang="en-US" sz="1200">
                <a:latin typeface="Helvetica" charset="0"/>
                <a:cs typeface="Helvetica" charset="0"/>
              </a:rPr>
              <a:t>American Medical Response (AMR)</a:t>
            </a:r>
          </a:p>
          <a:p>
            <a:pPr eaLnBrk="1" hangingPunct="1">
              <a:buFont typeface="Arial" charset="0"/>
              <a:buChar char="•"/>
            </a:pPr>
            <a:r>
              <a:rPr lang="en-US" sz="1200">
                <a:latin typeface="Helvetica" charset="0"/>
                <a:cs typeface="Helvetica" charset="0"/>
              </a:rPr>
              <a:t>Heartland Fire and Rescue</a:t>
            </a:r>
          </a:p>
          <a:p>
            <a:pPr eaLnBrk="1" hangingPunct="1"/>
            <a:endParaRPr lang="en-US" sz="1200">
              <a:latin typeface="Helvetica" charset="0"/>
              <a:cs typeface="Helvetica" charset="0"/>
            </a:endParaRPr>
          </a:p>
          <a:p>
            <a:pPr eaLnBrk="1" hangingPunct="1"/>
            <a:r>
              <a:rPr lang="en-US" sz="1600" b="1" u="sng">
                <a:latin typeface="Helvetica" charset="0"/>
                <a:cs typeface="Helvetica" charset="0"/>
              </a:rPr>
              <a:t>Other Providers:</a:t>
            </a:r>
          </a:p>
          <a:p>
            <a:pPr eaLnBrk="1" hangingPunct="1">
              <a:buFont typeface="Arial" charset="0"/>
              <a:buChar char="•"/>
            </a:pPr>
            <a:r>
              <a:rPr lang="en-US" sz="1200"/>
              <a:t>County Alcohol and Drugs Services</a:t>
            </a:r>
          </a:p>
          <a:p>
            <a:pPr eaLnBrk="1" hangingPunct="1">
              <a:buFont typeface="Arial" charset="0"/>
              <a:buChar char="•"/>
            </a:pPr>
            <a:r>
              <a:rPr lang="en-US" sz="1200"/>
              <a:t>County Behavioral Health Services</a:t>
            </a:r>
          </a:p>
          <a:p>
            <a:pPr eaLnBrk="1" hangingPunct="1">
              <a:buFont typeface="Arial" charset="0"/>
              <a:buChar char="•"/>
            </a:pPr>
            <a:r>
              <a:rPr lang="en-US" sz="1200"/>
              <a:t>San Diego County Public Defender’</a:t>
            </a:r>
            <a:r>
              <a:rPr lang="en-US" altLang="ja-JP" sz="1200"/>
              <a:t>s Office</a:t>
            </a:r>
          </a:p>
          <a:p>
            <a:pPr eaLnBrk="1" hangingPunct="1">
              <a:buFont typeface="Arial" charset="0"/>
              <a:buChar char="•"/>
            </a:pPr>
            <a:r>
              <a:rPr lang="en-US" sz="1200"/>
              <a:t>San Diego County Sheriff’</a:t>
            </a:r>
            <a:r>
              <a:rPr lang="en-US" altLang="ja-JP" sz="1200"/>
              <a:t>s Department</a:t>
            </a:r>
          </a:p>
          <a:p>
            <a:pPr eaLnBrk="1" hangingPunct="1"/>
            <a:endParaRPr lang="en-US" sz="1200">
              <a:latin typeface="Helvetica" charset="0"/>
              <a:cs typeface="Helvetica" charset="0"/>
            </a:endParaRPr>
          </a:p>
          <a:p>
            <a:pPr eaLnBrk="1" hangingPunct="1"/>
            <a:r>
              <a:rPr lang="en-US" sz="1600" b="1" u="sng">
                <a:latin typeface="Helvetica" charset="0"/>
                <a:cs typeface="Helvetica" charset="0"/>
              </a:rPr>
              <a:t>Shelters:</a:t>
            </a:r>
          </a:p>
          <a:p>
            <a:pPr eaLnBrk="1" hangingPunct="1">
              <a:buFont typeface="Arial" charset="0"/>
              <a:buChar char="•"/>
            </a:pPr>
            <a:r>
              <a:rPr lang="en-US" sz="1200">
                <a:latin typeface="Helvetica" charset="0"/>
                <a:cs typeface="Helvetica" charset="0"/>
              </a:rPr>
              <a:t>Rachel’</a:t>
            </a:r>
            <a:r>
              <a:rPr lang="en-US" altLang="ja-JP" sz="1200">
                <a:latin typeface="Helvetica" charset="0"/>
                <a:cs typeface="Helvetica" charset="0"/>
              </a:rPr>
              <a:t>s Women’s Center</a:t>
            </a:r>
          </a:p>
          <a:p>
            <a:pPr eaLnBrk="1" hangingPunct="1">
              <a:buFont typeface="Arial" charset="0"/>
              <a:buChar char="•"/>
            </a:pPr>
            <a:r>
              <a:rPr lang="en-US" sz="1200">
                <a:latin typeface="Helvetica" charset="0"/>
                <a:cs typeface="Helvetica" charset="0"/>
              </a:rPr>
              <a:t>Salvation Army</a:t>
            </a:r>
          </a:p>
          <a:p>
            <a:pPr eaLnBrk="1" hangingPunct="1">
              <a:buFont typeface="Arial" charset="0"/>
              <a:buChar char="•"/>
            </a:pPr>
            <a:r>
              <a:rPr lang="en-US" sz="1200">
                <a:latin typeface="Helvetica" charset="0"/>
                <a:cs typeface="Helvetica" charset="0"/>
              </a:rPr>
              <a:t>San Diego Rescue Mission</a:t>
            </a:r>
          </a:p>
          <a:p>
            <a:pPr eaLnBrk="1" hangingPunct="1">
              <a:buFont typeface="Arial" charset="0"/>
              <a:buChar char="•"/>
            </a:pPr>
            <a:r>
              <a:rPr lang="en-US" sz="1200">
                <a:latin typeface="Helvetica" charset="0"/>
                <a:cs typeface="Helvetica" charset="0"/>
              </a:rPr>
              <a:t>St. Vincent de Paul Village</a:t>
            </a:r>
          </a:p>
          <a:p>
            <a:pPr eaLnBrk="1" hangingPunct="1">
              <a:buFont typeface="Arial" charset="0"/>
              <a:buChar char="•"/>
            </a:pPr>
            <a:r>
              <a:rPr lang="en-US" sz="1200">
                <a:latin typeface="Helvetica" charset="0"/>
                <a:cs typeface="Helvetica" charset="0"/>
              </a:rPr>
              <a:t>Veterans Village of San Diego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fade">
                                      <p:cBhvr>
                                        <p:cTn id="7" dur="1000"/>
                                        <p:tgtEl>
                                          <p:spTgt spid="15365"/>
                                        </p:tgtEl>
                                      </p:cBhvr>
                                    </p:animEffect>
                                    <p:anim calcmode="lin" valueType="num">
                                      <p:cBhvr>
                                        <p:cTn id="8" dur="1000" fill="hold"/>
                                        <p:tgtEl>
                                          <p:spTgt spid="15365"/>
                                        </p:tgtEl>
                                        <p:attrNameLst>
                                          <p:attrName>ppt_x</p:attrName>
                                        </p:attrNameLst>
                                      </p:cBhvr>
                                      <p:tavLst>
                                        <p:tav tm="0">
                                          <p:val>
                                            <p:strVal val="#ppt_x"/>
                                          </p:val>
                                        </p:tav>
                                        <p:tav tm="100000">
                                          <p:val>
                                            <p:strVal val="#ppt_x"/>
                                          </p:val>
                                        </p:tav>
                                      </p:tavLst>
                                    </p:anim>
                                    <p:anim calcmode="lin" valueType="num">
                                      <p:cBhvr>
                                        <p:cTn id="9" dur="1000" fill="hold"/>
                                        <p:tgtEl>
                                          <p:spTgt spid="1536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8678"/>
                                        </p:tgtEl>
                                        <p:attrNameLst>
                                          <p:attrName>style.visibility</p:attrName>
                                        </p:attrNameLst>
                                      </p:cBhvr>
                                      <p:to>
                                        <p:strVal val="visible"/>
                                      </p:to>
                                    </p:set>
                                    <p:animEffect transition="in" filter="fade">
                                      <p:cBhvr>
                                        <p:cTn id="14" dur="1000"/>
                                        <p:tgtEl>
                                          <p:spTgt spid="28678"/>
                                        </p:tgtEl>
                                      </p:cBhvr>
                                    </p:animEffect>
                                    <p:anim calcmode="lin" valueType="num">
                                      <p:cBhvr>
                                        <p:cTn id="15" dur="1000" fill="hold"/>
                                        <p:tgtEl>
                                          <p:spTgt spid="28678"/>
                                        </p:tgtEl>
                                        <p:attrNameLst>
                                          <p:attrName>ppt_x</p:attrName>
                                        </p:attrNameLst>
                                      </p:cBhvr>
                                      <p:tavLst>
                                        <p:tav tm="0">
                                          <p:val>
                                            <p:strVal val="#ppt_x"/>
                                          </p:val>
                                        </p:tav>
                                        <p:tav tm="100000">
                                          <p:val>
                                            <p:strVal val="#ppt_x"/>
                                          </p:val>
                                        </p:tav>
                                      </p:tavLst>
                                    </p:anim>
                                    <p:anim calcmode="lin" valueType="num">
                                      <p:cBhvr>
                                        <p:cTn id="16" dur="1000" fill="hold"/>
                                        <p:tgtEl>
                                          <p:spTgt spid="2867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8679">
                                            <p:txEl>
                                              <p:pRg st="0" end="0"/>
                                            </p:txEl>
                                          </p:spTgt>
                                        </p:tgtEl>
                                        <p:attrNameLst>
                                          <p:attrName>style.visibility</p:attrName>
                                        </p:attrNameLst>
                                      </p:cBhvr>
                                      <p:to>
                                        <p:strVal val="visible"/>
                                      </p:to>
                                    </p:set>
                                    <p:animEffect transition="in" filter="fade">
                                      <p:cBhvr>
                                        <p:cTn id="21" dur="1000"/>
                                        <p:tgtEl>
                                          <p:spTgt spid="28679">
                                            <p:txEl>
                                              <p:pRg st="0" end="0"/>
                                            </p:txEl>
                                          </p:spTgt>
                                        </p:tgtEl>
                                      </p:cBhvr>
                                    </p:animEffect>
                                    <p:anim calcmode="lin" valueType="num">
                                      <p:cBhvr>
                                        <p:cTn id="22" dur="1000" fill="hold"/>
                                        <p:tgtEl>
                                          <p:spTgt spid="2867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28679">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8679">
                                            <p:txEl>
                                              <p:pRg st="1" end="1"/>
                                            </p:txEl>
                                          </p:spTgt>
                                        </p:tgtEl>
                                        <p:attrNameLst>
                                          <p:attrName>style.visibility</p:attrName>
                                        </p:attrNameLst>
                                      </p:cBhvr>
                                      <p:to>
                                        <p:strVal val="visible"/>
                                      </p:to>
                                    </p:set>
                                    <p:animEffect transition="in" filter="fade">
                                      <p:cBhvr>
                                        <p:cTn id="26" dur="1000"/>
                                        <p:tgtEl>
                                          <p:spTgt spid="28679">
                                            <p:txEl>
                                              <p:pRg st="1" end="1"/>
                                            </p:txEl>
                                          </p:spTgt>
                                        </p:tgtEl>
                                      </p:cBhvr>
                                    </p:animEffect>
                                    <p:anim calcmode="lin" valueType="num">
                                      <p:cBhvr>
                                        <p:cTn id="27" dur="1000" fill="hold"/>
                                        <p:tgtEl>
                                          <p:spTgt spid="28679">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28679">
                                            <p:txEl>
                                              <p:pRg st="1" end="1"/>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8679">
                                            <p:txEl>
                                              <p:pRg st="2" end="2"/>
                                            </p:txEl>
                                          </p:spTgt>
                                        </p:tgtEl>
                                        <p:attrNameLst>
                                          <p:attrName>style.visibility</p:attrName>
                                        </p:attrNameLst>
                                      </p:cBhvr>
                                      <p:to>
                                        <p:strVal val="visible"/>
                                      </p:to>
                                    </p:set>
                                    <p:animEffect transition="in" filter="fade">
                                      <p:cBhvr>
                                        <p:cTn id="31" dur="1000"/>
                                        <p:tgtEl>
                                          <p:spTgt spid="28679">
                                            <p:txEl>
                                              <p:pRg st="2" end="2"/>
                                            </p:txEl>
                                          </p:spTgt>
                                        </p:tgtEl>
                                      </p:cBhvr>
                                    </p:animEffect>
                                    <p:anim calcmode="lin" valueType="num">
                                      <p:cBhvr>
                                        <p:cTn id="32" dur="1000" fill="hold"/>
                                        <p:tgtEl>
                                          <p:spTgt spid="28679">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8679">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8679">
                                            <p:txEl>
                                              <p:pRg st="3" end="3"/>
                                            </p:txEl>
                                          </p:spTgt>
                                        </p:tgtEl>
                                        <p:attrNameLst>
                                          <p:attrName>style.visibility</p:attrName>
                                        </p:attrNameLst>
                                      </p:cBhvr>
                                      <p:to>
                                        <p:strVal val="visible"/>
                                      </p:to>
                                    </p:set>
                                    <p:animEffect transition="in" filter="fade">
                                      <p:cBhvr>
                                        <p:cTn id="36" dur="1000"/>
                                        <p:tgtEl>
                                          <p:spTgt spid="28679">
                                            <p:txEl>
                                              <p:pRg st="3" end="3"/>
                                            </p:txEl>
                                          </p:spTgt>
                                        </p:tgtEl>
                                      </p:cBhvr>
                                    </p:animEffect>
                                    <p:anim calcmode="lin" valueType="num">
                                      <p:cBhvr>
                                        <p:cTn id="37" dur="1000" fill="hold"/>
                                        <p:tgtEl>
                                          <p:spTgt spid="28679">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286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42" presetClass="entr" presetSubtype="0" fill="hold" nodeType="clickEffect">
                                  <p:stCondLst>
                                    <p:cond delay="0"/>
                                  </p:stCondLst>
                                  <p:childTnLst>
                                    <p:set>
                                      <p:cBhvr>
                                        <p:cTn id="42" dur="1" fill="hold">
                                          <p:stCondLst>
                                            <p:cond delay="0"/>
                                          </p:stCondLst>
                                        </p:cTn>
                                        <p:tgtEl>
                                          <p:spTgt spid="28679">
                                            <p:txEl>
                                              <p:pRg st="5" end="5"/>
                                            </p:txEl>
                                          </p:spTgt>
                                        </p:tgtEl>
                                        <p:attrNameLst>
                                          <p:attrName>style.visibility</p:attrName>
                                        </p:attrNameLst>
                                      </p:cBhvr>
                                      <p:to>
                                        <p:strVal val="visible"/>
                                      </p:to>
                                    </p:set>
                                    <p:animEffect transition="in" filter="fade">
                                      <p:cBhvr>
                                        <p:cTn id="43" dur="1000"/>
                                        <p:tgtEl>
                                          <p:spTgt spid="28679">
                                            <p:txEl>
                                              <p:pRg st="5" end="5"/>
                                            </p:txEl>
                                          </p:spTgt>
                                        </p:tgtEl>
                                      </p:cBhvr>
                                    </p:animEffect>
                                    <p:anim calcmode="lin" valueType="num">
                                      <p:cBhvr>
                                        <p:cTn id="44" dur="1000" fill="hold"/>
                                        <p:tgtEl>
                                          <p:spTgt spid="28679">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28679">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8679">
                                            <p:txEl>
                                              <p:pRg st="6" end="6"/>
                                            </p:txEl>
                                          </p:spTgt>
                                        </p:tgtEl>
                                        <p:attrNameLst>
                                          <p:attrName>style.visibility</p:attrName>
                                        </p:attrNameLst>
                                      </p:cBhvr>
                                      <p:to>
                                        <p:strVal val="visible"/>
                                      </p:to>
                                    </p:set>
                                    <p:animEffect transition="in" filter="fade">
                                      <p:cBhvr>
                                        <p:cTn id="48" dur="1000"/>
                                        <p:tgtEl>
                                          <p:spTgt spid="28679">
                                            <p:txEl>
                                              <p:pRg st="6" end="6"/>
                                            </p:txEl>
                                          </p:spTgt>
                                        </p:tgtEl>
                                      </p:cBhvr>
                                    </p:animEffect>
                                    <p:anim calcmode="lin" valueType="num">
                                      <p:cBhvr>
                                        <p:cTn id="49" dur="1000" fill="hold"/>
                                        <p:tgtEl>
                                          <p:spTgt spid="28679">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28679">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8679">
                                            <p:txEl>
                                              <p:pRg st="7" end="7"/>
                                            </p:txEl>
                                          </p:spTgt>
                                        </p:tgtEl>
                                        <p:attrNameLst>
                                          <p:attrName>style.visibility</p:attrName>
                                        </p:attrNameLst>
                                      </p:cBhvr>
                                      <p:to>
                                        <p:strVal val="visible"/>
                                      </p:to>
                                    </p:set>
                                    <p:animEffect transition="in" filter="fade">
                                      <p:cBhvr>
                                        <p:cTn id="53" dur="1000"/>
                                        <p:tgtEl>
                                          <p:spTgt spid="28679">
                                            <p:txEl>
                                              <p:pRg st="7" end="7"/>
                                            </p:txEl>
                                          </p:spTgt>
                                        </p:tgtEl>
                                      </p:cBhvr>
                                    </p:animEffect>
                                    <p:anim calcmode="lin" valueType="num">
                                      <p:cBhvr>
                                        <p:cTn id="54" dur="1000" fill="hold"/>
                                        <p:tgtEl>
                                          <p:spTgt spid="28679">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28679">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28679">
                                            <p:txEl>
                                              <p:pRg st="8" end="8"/>
                                            </p:txEl>
                                          </p:spTgt>
                                        </p:tgtEl>
                                        <p:attrNameLst>
                                          <p:attrName>style.visibility</p:attrName>
                                        </p:attrNameLst>
                                      </p:cBhvr>
                                      <p:to>
                                        <p:strVal val="visible"/>
                                      </p:to>
                                    </p:set>
                                    <p:animEffect transition="in" filter="fade">
                                      <p:cBhvr>
                                        <p:cTn id="58" dur="1000"/>
                                        <p:tgtEl>
                                          <p:spTgt spid="28679">
                                            <p:txEl>
                                              <p:pRg st="8" end="8"/>
                                            </p:txEl>
                                          </p:spTgt>
                                        </p:tgtEl>
                                      </p:cBhvr>
                                    </p:animEffect>
                                    <p:anim calcmode="lin" valueType="num">
                                      <p:cBhvr>
                                        <p:cTn id="59" dur="1000" fill="hold"/>
                                        <p:tgtEl>
                                          <p:spTgt spid="28679">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28679">
                                            <p:txEl>
                                              <p:pRg st="8" end="8"/>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28679">
                                            <p:txEl>
                                              <p:pRg st="9" end="9"/>
                                            </p:txEl>
                                          </p:spTgt>
                                        </p:tgtEl>
                                        <p:attrNameLst>
                                          <p:attrName>style.visibility</p:attrName>
                                        </p:attrNameLst>
                                      </p:cBhvr>
                                      <p:to>
                                        <p:strVal val="visible"/>
                                      </p:to>
                                    </p:set>
                                    <p:animEffect transition="in" filter="fade">
                                      <p:cBhvr>
                                        <p:cTn id="63" dur="1000"/>
                                        <p:tgtEl>
                                          <p:spTgt spid="28679">
                                            <p:txEl>
                                              <p:pRg st="9" end="9"/>
                                            </p:txEl>
                                          </p:spTgt>
                                        </p:tgtEl>
                                      </p:cBhvr>
                                    </p:animEffect>
                                    <p:anim calcmode="lin" valueType="num">
                                      <p:cBhvr>
                                        <p:cTn id="64" dur="1000" fill="hold"/>
                                        <p:tgtEl>
                                          <p:spTgt spid="28679">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28679">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42" presetClass="entr" presetSubtype="0" fill="hold" nodeType="clickEffect">
                                  <p:stCondLst>
                                    <p:cond delay="0"/>
                                  </p:stCondLst>
                                  <p:childTnLst>
                                    <p:set>
                                      <p:cBhvr>
                                        <p:cTn id="69" dur="1" fill="hold">
                                          <p:stCondLst>
                                            <p:cond delay="0"/>
                                          </p:stCondLst>
                                        </p:cTn>
                                        <p:tgtEl>
                                          <p:spTgt spid="28679">
                                            <p:txEl>
                                              <p:pRg st="11" end="11"/>
                                            </p:txEl>
                                          </p:spTgt>
                                        </p:tgtEl>
                                        <p:attrNameLst>
                                          <p:attrName>style.visibility</p:attrName>
                                        </p:attrNameLst>
                                      </p:cBhvr>
                                      <p:to>
                                        <p:strVal val="visible"/>
                                      </p:to>
                                    </p:set>
                                    <p:animEffect transition="in" filter="fade">
                                      <p:cBhvr>
                                        <p:cTn id="70" dur="1000"/>
                                        <p:tgtEl>
                                          <p:spTgt spid="28679">
                                            <p:txEl>
                                              <p:pRg st="11" end="11"/>
                                            </p:txEl>
                                          </p:spTgt>
                                        </p:tgtEl>
                                      </p:cBhvr>
                                    </p:animEffect>
                                    <p:anim calcmode="lin" valueType="num">
                                      <p:cBhvr>
                                        <p:cTn id="71" dur="1000" fill="hold"/>
                                        <p:tgtEl>
                                          <p:spTgt spid="28679">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28679">
                                            <p:txEl>
                                              <p:pRg st="11" end="11"/>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28679">
                                            <p:txEl>
                                              <p:pRg st="12" end="12"/>
                                            </p:txEl>
                                          </p:spTgt>
                                        </p:tgtEl>
                                        <p:attrNameLst>
                                          <p:attrName>style.visibility</p:attrName>
                                        </p:attrNameLst>
                                      </p:cBhvr>
                                      <p:to>
                                        <p:strVal val="visible"/>
                                      </p:to>
                                    </p:set>
                                    <p:animEffect transition="in" filter="fade">
                                      <p:cBhvr>
                                        <p:cTn id="75" dur="1000"/>
                                        <p:tgtEl>
                                          <p:spTgt spid="28679">
                                            <p:txEl>
                                              <p:pRg st="12" end="12"/>
                                            </p:txEl>
                                          </p:spTgt>
                                        </p:tgtEl>
                                      </p:cBhvr>
                                    </p:animEffect>
                                    <p:anim calcmode="lin" valueType="num">
                                      <p:cBhvr>
                                        <p:cTn id="76" dur="1000" fill="hold"/>
                                        <p:tgtEl>
                                          <p:spTgt spid="28679">
                                            <p:txEl>
                                              <p:pRg st="12" end="12"/>
                                            </p:txEl>
                                          </p:spTgt>
                                        </p:tgtEl>
                                        <p:attrNameLst>
                                          <p:attrName>ppt_x</p:attrName>
                                        </p:attrNameLst>
                                      </p:cBhvr>
                                      <p:tavLst>
                                        <p:tav tm="0">
                                          <p:val>
                                            <p:strVal val="#ppt_x"/>
                                          </p:val>
                                        </p:tav>
                                        <p:tav tm="100000">
                                          <p:val>
                                            <p:strVal val="#ppt_x"/>
                                          </p:val>
                                        </p:tav>
                                      </p:tavLst>
                                    </p:anim>
                                    <p:anim calcmode="lin" valueType="num">
                                      <p:cBhvr>
                                        <p:cTn id="77" dur="1000" fill="hold"/>
                                        <p:tgtEl>
                                          <p:spTgt spid="28679">
                                            <p:txEl>
                                              <p:pRg st="12" end="12"/>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28679">
                                            <p:txEl>
                                              <p:pRg st="13" end="13"/>
                                            </p:txEl>
                                          </p:spTgt>
                                        </p:tgtEl>
                                        <p:attrNameLst>
                                          <p:attrName>style.visibility</p:attrName>
                                        </p:attrNameLst>
                                      </p:cBhvr>
                                      <p:to>
                                        <p:strVal val="visible"/>
                                      </p:to>
                                    </p:set>
                                    <p:animEffect transition="in" filter="fade">
                                      <p:cBhvr>
                                        <p:cTn id="80" dur="1000"/>
                                        <p:tgtEl>
                                          <p:spTgt spid="28679">
                                            <p:txEl>
                                              <p:pRg st="13" end="13"/>
                                            </p:txEl>
                                          </p:spTgt>
                                        </p:tgtEl>
                                      </p:cBhvr>
                                    </p:animEffect>
                                    <p:anim calcmode="lin" valueType="num">
                                      <p:cBhvr>
                                        <p:cTn id="81" dur="1000" fill="hold"/>
                                        <p:tgtEl>
                                          <p:spTgt spid="28679">
                                            <p:txEl>
                                              <p:pRg st="13" end="13"/>
                                            </p:txEl>
                                          </p:spTgt>
                                        </p:tgtEl>
                                        <p:attrNameLst>
                                          <p:attrName>ppt_x</p:attrName>
                                        </p:attrNameLst>
                                      </p:cBhvr>
                                      <p:tavLst>
                                        <p:tav tm="0">
                                          <p:val>
                                            <p:strVal val="#ppt_x"/>
                                          </p:val>
                                        </p:tav>
                                        <p:tav tm="100000">
                                          <p:val>
                                            <p:strVal val="#ppt_x"/>
                                          </p:val>
                                        </p:tav>
                                      </p:tavLst>
                                    </p:anim>
                                    <p:anim calcmode="lin" valueType="num">
                                      <p:cBhvr>
                                        <p:cTn id="82" dur="1000" fill="hold"/>
                                        <p:tgtEl>
                                          <p:spTgt spid="28679">
                                            <p:txEl>
                                              <p:pRg st="13" end="13"/>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28679">
                                            <p:txEl>
                                              <p:pRg st="14" end="14"/>
                                            </p:txEl>
                                          </p:spTgt>
                                        </p:tgtEl>
                                        <p:attrNameLst>
                                          <p:attrName>style.visibility</p:attrName>
                                        </p:attrNameLst>
                                      </p:cBhvr>
                                      <p:to>
                                        <p:strVal val="visible"/>
                                      </p:to>
                                    </p:set>
                                    <p:animEffect transition="in" filter="fade">
                                      <p:cBhvr>
                                        <p:cTn id="85" dur="1000"/>
                                        <p:tgtEl>
                                          <p:spTgt spid="28679">
                                            <p:txEl>
                                              <p:pRg st="14" end="14"/>
                                            </p:txEl>
                                          </p:spTgt>
                                        </p:tgtEl>
                                      </p:cBhvr>
                                    </p:animEffect>
                                    <p:anim calcmode="lin" valueType="num">
                                      <p:cBhvr>
                                        <p:cTn id="86" dur="1000" fill="hold"/>
                                        <p:tgtEl>
                                          <p:spTgt spid="28679">
                                            <p:txEl>
                                              <p:pRg st="14" end="14"/>
                                            </p:txEl>
                                          </p:spTgt>
                                        </p:tgtEl>
                                        <p:attrNameLst>
                                          <p:attrName>ppt_x</p:attrName>
                                        </p:attrNameLst>
                                      </p:cBhvr>
                                      <p:tavLst>
                                        <p:tav tm="0">
                                          <p:val>
                                            <p:strVal val="#ppt_x"/>
                                          </p:val>
                                        </p:tav>
                                        <p:tav tm="100000">
                                          <p:val>
                                            <p:strVal val="#ppt_x"/>
                                          </p:val>
                                        </p:tav>
                                      </p:tavLst>
                                    </p:anim>
                                    <p:anim calcmode="lin" valueType="num">
                                      <p:cBhvr>
                                        <p:cTn id="87" dur="1000" fill="hold"/>
                                        <p:tgtEl>
                                          <p:spTgt spid="28679">
                                            <p:txEl>
                                              <p:pRg st="14" end="14"/>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28679">
                                            <p:txEl>
                                              <p:pRg st="15" end="15"/>
                                            </p:txEl>
                                          </p:spTgt>
                                        </p:tgtEl>
                                        <p:attrNameLst>
                                          <p:attrName>style.visibility</p:attrName>
                                        </p:attrNameLst>
                                      </p:cBhvr>
                                      <p:to>
                                        <p:strVal val="visible"/>
                                      </p:to>
                                    </p:set>
                                    <p:animEffect transition="in" filter="fade">
                                      <p:cBhvr>
                                        <p:cTn id="90" dur="1000"/>
                                        <p:tgtEl>
                                          <p:spTgt spid="28679">
                                            <p:txEl>
                                              <p:pRg st="15" end="15"/>
                                            </p:txEl>
                                          </p:spTgt>
                                        </p:tgtEl>
                                      </p:cBhvr>
                                    </p:animEffect>
                                    <p:anim calcmode="lin" valueType="num">
                                      <p:cBhvr>
                                        <p:cTn id="91" dur="1000" fill="hold"/>
                                        <p:tgtEl>
                                          <p:spTgt spid="28679">
                                            <p:txEl>
                                              <p:pRg st="15" end="15"/>
                                            </p:txEl>
                                          </p:spTgt>
                                        </p:tgtEl>
                                        <p:attrNameLst>
                                          <p:attrName>ppt_x</p:attrName>
                                        </p:attrNameLst>
                                      </p:cBhvr>
                                      <p:tavLst>
                                        <p:tav tm="0">
                                          <p:val>
                                            <p:strVal val="#ppt_x"/>
                                          </p:val>
                                        </p:tav>
                                        <p:tav tm="100000">
                                          <p:val>
                                            <p:strVal val="#ppt_x"/>
                                          </p:val>
                                        </p:tav>
                                      </p:tavLst>
                                    </p:anim>
                                    <p:anim calcmode="lin" valueType="num">
                                      <p:cBhvr>
                                        <p:cTn id="92" dur="1000" fill="hold"/>
                                        <p:tgtEl>
                                          <p:spTgt spid="28679">
                                            <p:txEl>
                                              <p:pRg st="15" end="15"/>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28679">
                                            <p:txEl>
                                              <p:pRg st="16" end="16"/>
                                            </p:txEl>
                                          </p:spTgt>
                                        </p:tgtEl>
                                        <p:attrNameLst>
                                          <p:attrName>style.visibility</p:attrName>
                                        </p:attrNameLst>
                                      </p:cBhvr>
                                      <p:to>
                                        <p:strVal val="visible"/>
                                      </p:to>
                                    </p:set>
                                    <p:animEffect transition="in" filter="fade">
                                      <p:cBhvr>
                                        <p:cTn id="95" dur="1000"/>
                                        <p:tgtEl>
                                          <p:spTgt spid="28679">
                                            <p:txEl>
                                              <p:pRg st="16" end="16"/>
                                            </p:txEl>
                                          </p:spTgt>
                                        </p:tgtEl>
                                      </p:cBhvr>
                                    </p:animEffect>
                                    <p:anim calcmode="lin" valueType="num">
                                      <p:cBhvr>
                                        <p:cTn id="96" dur="1000" fill="hold"/>
                                        <p:tgtEl>
                                          <p:spTgt spid="28679">
                                            <p:txEl>
                                              <p:pRg st="16" end="16"/>
                                            </p:txEl>
                                          </p:spTgt>
                                        </p:tgtEl>
                                        <p:attrNameLst>
                                          <p:attrName>ppt_x</p:attrName>
                                        </p:attrNameLst>
                                      </p:cBhvr>
                                      <p:tavLst>
                                        <p:tav tm="0">
                                          <p:val>
                                            <p:strVal val="#ppt_x"/>
                                          </p:val>
                                        </p:tav>
                                        <p:tav tm="100000">
                                          <p:val>
                                            <p:strVal val="#ppt_x"/>
                                          </p:val>
                                        </p:tav>
                                      </p:tavLst>
                                    </p:anim>
                                    <p:anim calcmode="lin" valueType="num">
                                      <p:cBhvr>
                                        <p:cTn id="97" dur="1000" fill="hold"/>
                                        <p:tgtEl>
                                          <p:spTgt spid="28679">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2867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8"/>
          <p:cNvSpPr txBox="1">
            <a:spLocks noChangeArrowheads="1"/>
          </p:cNvSpPr>
          <p:nvPr/>
        </p:nvSpPr>
        <p:spPr bwMode="auto">
          <a:xfrm>
            <a:off x="228600" y="6248400"/>
            <a:ext cx="403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400">
                <a:solidFill>
                  <a:schemeClr val="bg1"/>
                </a:solidFill>
                <a:latin typeface="Calibri" charset="0"/>
              </a:rPr>
              <a:t>San Diego Housing Commission</a:t>
            </a:r>
          </a:p>
          <a:p>
            <a:pPr eaLnBrk="1" hangingPunct="1"/>
            <a:r>
              <a:rPr lang="en-US" sz="1400">
                <a:solidFill>
                  <a:schemeClr val="bg1"/>
                </a:solidFill>
                <a:latin typeface="Calibri" charset="0"/>
              </a:rPr>
              <a:t>Slide # 9</a:t>
            </a:r>
          </a:p>
        </p:txBody>
      </p:sp>
      <p:sp>
        <p:nvSpPr>
          <p:cNvPr id="31747" name="TextBox 6"/>
          <p:cNvSpPr txBox="1">
            <a:spLocks noChangeArrowheads="1"/>
          </p:cNvSpPr>
          <p:nvPr/>
        </p:nvSpPr>
        <p:spPr bwMode="auto">
          <a:xfrm>
            <a:off x="1371600" y="914400"/>
            <a:ext cx="63230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r>
              <a:rPr lang="en-US" sz="2600" b="1" u="sng">
                <a:solidFill>
                  <a:srgbClr val="0A2D56"/>
                </a:solidFill>
                <a:latin typeface="Helvetica" charset="0"/>
                <a:cs typeface="Helvetica" charset="0"/>
              </a:rPr>
              <a:t>Project 25 Successes/Challenges</a:t>
            </a:r>
          </a:p>
        </p:txBody>
      </p:sp>
      <p:sp>
        <p:nvSpPr>
          <p:cNvPr id="30723" name="TextBox 3"/>
          <p:cNvSpPr txBox="1">
            <a:spLocks noChangeArrowheads="1"/>
          </p:cNvSpPr>
          <p:nvPr/>
        </p:nvSpPr>
        <p:spPr bwMode="auto">
          <a:xfrm>
            <a:off x="381000" y="1600200"/>
            <a:ext cx="84582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buFont typeface="Arial" charset="0"/>
              <a:buChar char="•"/>
            </a:pPr>
            <a:r>
              <a:rPr lang="en-US" sz="1800">
                <a:latin typeface="Helvetica" charset="0"/>
                <a:cs typeface="Helvetica" charset="0"/>
              </a:rPr>
              <a:t>Overcoming data sharing concerns was a significant challenge at the start of the program. </a:t>
            </a:r>
          </a:p>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To address the concerns, </a:t>
            </a:r>
            <a:r>
              <a:rPr lang="en-US" sz="1800"/>
              <a:t>all Project 25 partners are included in an MOA to share only the information that aids in identifying the frequent users. No protected health information is shared among the partners.  </a:t>
            </a:r>
          </a:p>
          <a:p>
            <a:pPr eaLnBrk="1" hangingPunct="1">
              <a:buFont typeface="Arial" charset="0"/>
              <a:buChar char="•"/>
            </a:pPr>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Hospitals and other services are beginning to realize that this gap in care cannot</a:t>
            </a:r>
            <a:r>
              <a:rPr lang="en-US" altLang="ja-JP" sz="1800">
                <a:latin typeface="Helvetica" charset="0"/>
                <a:cs typeface="Helvetica" charset="0"/>
              </a:rPr>
              <a:t> be thoroughly addressed unless we follow the cases of those who are returning back into the same programs and services. </a:t>
            </a:r>
          </a:p>
          <a:p>
            <a:pPr eaLnBrk="1" hangingPunct="1"/>
            <a:endParaRPr lang="en-US" sz="1800">
              <a:latin typeface="Helvetica" charset="0"/>
              <a:cs typeface="Helvetica" charset="0"/>
            </a:endParaRPr>
          </a:p>
          <a:p>
            <a:pPr eaLnBrk="1" hangingPunct="1">
              <a:buFont typeface="Arial" charset="0"/>
              <a:buChar char="•"/>
            </a:pPr>
            <a:r>
              <a:rPr lang="en-US" sz="1800">
                <a:latin typeface="Helvetica" charset="0"/>
                <a:cs typeface="Helvetica" charset="0"/>
              </a:rPr>
              <a:t>Another issue was how to locate, identify and keep users housed once enrolled in the program. Due to the vulnerable and transient nature of this population, this continues to be a challenge. However, the data sharing partnerships have helped develop a network for communicating and working together to provide a more comprehensive and efficient continuum of care.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dissolve">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0723">
                                            <p:txEl>
                                              <p:pRg st="2" end="2"/>
                                            </p:txEl>
                                          </p:spTgt>
                                        </p:tgtEl>
                                        <p:attrNameLst>
                                          <p:attrName>style.visibility</p:attrName>
                                        </p:attrNameLst>
                                      </p:cBhvr>
                                      <p:to>
                                        <p:strVal val="visible"/>
                                      </p:to>
                                    </p:set>
                                    <p:animEffect transition="in" filter="dissolve">
                                      <p:cBhvr>
                                        <p:cTn id="12" dur="500"/>
                                        <p:tgtEl>
                                          <p:spTgt spid="307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0723">
                                            <p:txEl>
                                              <p:pRg st="4" end="4"/>
                                            </p:txEl>
                                          </p:spTgt>
                                        </p:tgtEl>
                                        <p:attrNameLst>
                                          <p:attrName>style.visibility</p:attrName>
                                        </p:attrNameLst>
                                      </p:cBhvr>
                                      <p:to>
                                        <p:strVal val="visible"/>
                                      </p:to>
                                    </p:set>
                                    <p:animEffect transition="in" filter="dissolve">
                                      <p:cBhvr>
                                        <p:cTn id="17" dur="500"/>
                                        <p:tgtEl>
                                          <p:spTgt spid="3072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0723">
                                            <p:txEl>
                                              <p:pRg st="6" end="6"/>
                                            </p:txEl>
                                          </p:spTgt>
                                        </p:tgtEl>
                                        <p:attrNameLst>
                                          <p:attrName>style.visibility</p:attrName>
                                        </p:attrNameLst>
                                      </p:cBhvr>
                                      <p:to>
                                        <p:strVal val="visible"/>
                                      </p:to>
                                    </p:set>
                                    <p:animEffect transition="in" filter="dissolve">
                                      <p:cBhvr>
                                        <p:cTn id="22" dur="500"/>
                                        <p:tgtEl>
                                          <p:spTgt spid="307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Document_x0020_Date xmlns="970f6643-c92b-418f-b7eb-e9b0fe84fc76">2012-06-12T04:00:00+00:00</Document_x0020_Date>
    <PublishingRollupImage xmlns="http://schemas.microsoft.com/sharepoint/v3" xsi:nil="true"/>
    <CSD_x0020_Issue xmlns="970f6643-c92b-418f-b7eb-e9b0fe84fc76">
      <Value>Criminal Justice</Value>
    </CSD_x0020_Issue>
    <Description xmlns="970f6643-c92b-418f-b7eb-e9b0fe84fc76" xsi:nil="true"/>
    <KpiDescription xmlns="http://schemas.microsoft.com/sharepoint/v3" xsi:nil="true"/>
    <RoutingRuleDescription xmlns="http://schemas.microsoft.com/sharepoint/v3"/>
    <bb3d20acec1a4afdab9328a09eac5629 xmlns="970f6643-c92b-418f-b7eb-e9b0fe84fc76">
      <Terms xmlns="http://schemas.microsoft.com/office/infopath/2007/PartnerControls"/>
    </bb3d20acec1a4afdab9328a09eac5629>
    <d0843264bdca42fcbee3905bbdfaed52 xmlns="970f6643-c92b-418f-b7eb-e9b0fe84fc76">
      <Terms xmlns="http://schemas.microsoft.com/office/infopath/2007/PartnerControls"/>
    </d0843264bdca42fcbee3905bbdfaed52>
    <a5c74b0c5674401cbbd4bf066ea1724b xmlns="970f6643-c92b-418f-b7eb-e9b0fe84fc76">
      <Terms xmlns="http://schemas.microsoft.com/office/infopath/2007/PartnerControls"/>
    </a5c74b0c5674401cbbd4bf066ea1724b>
    <mf8065d11ce64fd18a1b03d44b9c7d9d xmlns="970f6643-c92b-418f-b7eb-e9b0fe84fc76">
      <Terms xmlns="http://schemas.microsoft.com/office/infopath/2007/PartnerControls"/>
    </mf8065d11ce64fd18a1b03d44b9c7d9d>
    <j9fb7855cfdf4568b8d5b7735504dc7b xmlns="970f6643-c92b-418f-b7eb-e9b0fe84fc76">
      <Terms xmlns="http://schemas.microsoft.com/office/infopath/2007/PartnerControls"/>
    </j9fb7855cfdf4568b8d5b7735504dc7b>
    <h6ec63903ea94291a9ab657777347f64 xmlns="970f6643-c92b-418f-b7eb-e9b0fe84fc76">
      <Terms xmlns="http://schemas.microsoft.com/office/infopath/2007/PartnerControls"/>
    </h6ec63903ea94291a9ab657777347f64>
    <c039fdd984f240c985a025e7b4053e51 xmlns="970f6643-c92b-418f-b7eb-e9b0fe84fc76">
      <Terms xmlns="http://schemas.microsoft.com/office/infopath/2007/PartnerControls"/>
    </c039fdd984f240c985a025e7b4053e51>
    <TaxCatchAll xmlns="970f6643-c92b-418f-b7eb-e9b0fe84fc76"/>
    <hbfb9bc49a9f436a951da7b486f67af0 xmlns="970f6643-c92b-418f-b7eb-e9b0fe84fc76">
      <Terms xmlns="http://schemas.microsoft.com/office/infopath/2007/PartnerControls"/>
    </hbfb9bc49a9f436a951da7b486f67af0>
    <i4ffa091575342bb843af3f574311767 xmlns="970f6643-c92b-418f-b7eb-e9b0fe84fc76">
      <Terms xmlns="http://schemas.microsoft.com/office/infopath/2007/PartnerControls"/>
    </i4ffa091575342bb843af3f574311767>
    <Document_x0020_Type xmlns="970f6643-c92b-418f-b7eb-e9b0fe84fc76">Meeting/Event</Document_x0020_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NACo Document CSD Tags" ma:contentTypeID="0x01010002829C84FCC62B4B80B39C14BCB14B7907008DEF4819D44CA04D9BFC31FE1457CEE3" ma:contentTypeVersion="31" ma:contentTypeDescription="Presentation or Resource: Title, Description, Creator, Date" ma:contentTypeScope="" ma:versionID="9dfa85ed5d5be2a60e326b6163cfbbc8">
  <xsd:schema xmlns:xsd="http://www.w3.org/2001/XMLSchema" xmlns:xs="http://www.w3.org/2001/XMLSchema" xmlns:p="http://schemas.microsoft.com/office/2006/metadata/properties" xmlns:ns1="http://schemas.microsoft.com/sharepoint/v3" xmlns:ns2="970f6643-c92b-418f-b7eb-e9b0fe84fc76" targetNamespace="http://schemas.microsoft.com/office/2006/metadata/properties" ma:root="true" ma:fieldsID="b7ffd76e1ad67eaf615d87774b06f544" ns1:_="" ns2:_="">
    <xsd:import namespace="http://schemas.microsoft.com/sharepoint/v3"/>
    <xsd:import namespace="970f6643-c92b-418f-b7eb-e9b0fe84fc76"/>
    <xsd:element name="properties">
      <xsd:complexType>
        <xsd:sequence>
          <xsd:element name="documentManagement">
            <xsd:complexType>
              <xsd:all>
                <xsd:element ref="ns2:Description" minOccurs="0"/>
                <xsd:element ref="ns2:Document_x0020_Date" minOccurs="0"/>
                <xsd:element ref="ns1:PublishingRollupImage" minOccurs="0"/>
                <xsd:element ref="ns2:Document_x0020_Type" minOccurs="0"/>
                <xsd:element ref="ns2:TaxCatchAll" minOccurs="0"/>
                <xsd:element ref="ns2:TaxCatchAllLabel" minOccurs="0"/>
                <xsd:element ref="ns2:c039fdd984f240c985a025e7b4053e51" minOccurs="0"/>
                <xsd:element ref="ns2:i4ffa091575342bb843af3f574311767" minOccurs="0"/>
                <xsd:element ref="ns2:hbfb9bc49a9f436a951da7b486f67af0" minOccurs="0"/>
                <xsd:element ref="ns2:d0843264bdca42fcbee3905bbdfaed52" minOccurs="0"/>
                <xsd:element ref="ns2:bb3d20acec1a4afdab9328a09eac5629" minOccurs="0"/>
                <xsd:element ref="ns2:j9fb7855cfdf4568b8d5b7735504dc7b" minOccurs="0"/>
                <xsd:element ref="ns1:KpiDescription" minOccurs="0"/>
                <xsd:element ref="ns2:a5c74b0c5674401cbbd4bf066ea1724b" minOccurs="0"/>
                <xsd:element ref="ns1:RoutingRuleDescription"/>
                <xsd:element ref="ns2:mf8065d11ce64fd18a1b03d44b9c7d9d" minOccurs="0"/>
                <xsd:element ref="ns2:h6ec63903ea94291a9ab657777347f64" minOccurs="0"/>
                <xsd:element ref="ns2:CSD_x0020_Issu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RollupImage" ma:index="4" nillable="true" ma:displayName="Rollup Image" ma:description="" ma:internalName="PublishingRollupImage">
      <xsd:simpleType>
        <xsd:restriction base="dms:Unknown"/>
      </xsd:simpleType>
    </xsd:element>
    <xsd:element name="KpiDescription" ma:index="29" nillable="true" ma:displayName="KpiDescription" ma:description="The description provides information about the purpose of the goal." ma:internalName="KpiDescription">
      <xsd:simpleType>
        <xsd:restriction base="dms:Note">
          <xsd:maxLength value="255"/>
        </xsd:restriction>
      </xsd:simpleType>
    </xsd:element>
    <xsd:element name="RoutingRuleDescription" ma:index="31"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0f6643-c92b-418f-b7eb-e9b0fe84fc76" elementFormDefault="qualified">
    <xsd:import namespace="http://schemas.microsoft.com/office/2006/documentManagement/types"/>
    <xsd:import namespace="http://schemas.microsoft.com/office/infopath/2007/PartnerControls"/>
    <xsd:element name="Description" ma:index="2" nillable="true" ma:displayName="Description" ma:internalName="Description" ma:readOnly="false">
      <xsd:simpleType>
        <xsd:restriction base="dms:Note"/>
      </xsd:simpleType>
    </xsd:element>
    <xsd:element name="Document_x0020_Date" ma:index="3" nillable="true" ma:displayName="DocumentDate" ma:format="DateOnly" ma:internalName="Document_x0020_Date" ma:readOnly="false">
      <xsd:simpleType>
        <xsd:restriction base="dms:DateTime"/>
      </xsd:simpleType>
    </xsd:element>
    <xsd:element name="Document_x0020_Type" ma:index="5" nillable="true" ma:displayName="DocumentType" ma:format="Dropdown" ma:internalName="Document_x0020_Type">
      <xsd:simpleType>
        <xsd:restriction base="dms:Choice">
          <xsd:enumeration value="-"/>
          <xsd:enumeration value="Advocacy"/>
          <xsd:enumeration value="Archive"/>
          <xsd:enumeration value="Award"/>
          <xsd:enumeration value="Article"/>
          <xsd:enumeration value="Bulletin"/>
          <xsd:enumeration value="Congressional Letter"/>
          <xsd:enumeration value="Congressional Testimony"/>
          <xsd:enumeration value="County Program"/>
          <xsd:enumeration value="e-Bulletin"/>
          <xsd:enumeration value="Fact Sheet"/>
          <xsd:enumeration value="Grant Opportunity"/>
          <xsd:enumeration value="Issue Brief"/>
          <xsd:enumeration value="Meeting/Event"/>
          <xsd:enumeration value="Newsletter"/>
          <xsd:enumeration value="Other Resource"/>
          <xsd:enumeration value="Outside Resource"/>
          <xsd:enumeration value="Platform"/>
          <xsd:enumeration value="Presentation"/>
          <xsd:enumeration value="Publication"/>
          <xsd:enumeration value="Resource"/>
          <xsd:enumeration value="Survey"/>
          <xsd:enumeration value="Webinar Presentation"/>
          <xsd:enumeration value="Workshop Presentation"/>
        </xsd:restriction>
      </xsd:simpleType>
    </xsd:element>
    <xsd:element name="TaxCatchAll" ma:index="15" nillable="true" ma:displayName="Taxonomy Catch All Column" ma:hidden="true" ma:list="{2e157ce3-4771-4352-a30c-a9f3d86854a0}" ma:internalName="TaxCatchAll" ma:showField="CatchAllData" ma:web="970f6643-c92b-418f-b7eb-e9b0fe84fc76">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2e157ce3-4771-4352-a30c-a9f3d86854a0}" ma:internalName="TaxCatchAllLabel" ma:readOnly="true" ma:showField="CatchAllDataLabel" ma:web="970f6643-c92b-418f-b7eb-e9b0fe84fc76">
      <xsd:complexType>
        <xsd:complexContent>
          <xsd:extension base="dms:MultiChoiceLookup">
            <xsd:sequence>
              <xsd:element name="Value" type="dms:Lookup" maxOccurs="unbounded" minOccurs="0" nillable="true"/>
            </xsd:sequence>
          </xsd:extension>
        </xsd:complexContent>
      </xsd:complexType>
    </xsd:element>
    <xsd:element name="c039fdd984f240c985a025e7b4053e51" ma:index="18" nillable="true" ma:taxonomy="true" ma:internalName="c039fdd984f240c985a025e7b4053e51" ma:taxonomyFieldName="Demographics" ma:displayName="Demographic" ma:default="" ma:fieldId="{c039fdd9-84f2-40c9-85a0-25e7b4053e51}" ma:sspId="abb0c844-378b-4d62-ab96-2571d315d33d" ma:termSetId="51253efa-7be8-4c49-9db2-434acb348bbe" ma:anchorId="00000000-0000-0000-0000-000000000000" ma:open="false" ma:isKeyword="false">
      <xsd:complexType>
        <xsd:sequence>
          <xsd:element ref="pc:Terms" minOccurs="0" maxOccurs="1"/>
        </xsd:sequence>
      </xsd:complexType>
    </xsd:element>
    <xsd:element name="i4ffa091575342bb843af3f574311767" ma:index="20" nillable="true" ma:taxonomy="true" ma:internalName="i4ffa091575342bb843af3f574311767" ma:taxonomyFieldName="PrimaryIssueArea" ma:displayName="IssueAreaA" ma:default="" ma:fieldId="{24ffa091-5753-42bb-843a-f3f574311767}" ma:sspId="abb0c844-378b-4d62-ab96-2571d315d33d" ma:termSetId="1267c6da-9691-43e2-a842-86c892eb2b7e" ma:anchorId="00000000-0000-0000-0000-000000000000" ma:open="false" ma:isKeyword="false">
      <xsd:complexType>
        <xsd:sequence>
          <xsd:element ref="pc:Terms" minOccurs="0" maxOccurs="1"/>
        </xsd:sequence>
      </xsd:complexType>
    </xsd:element>
    <xsd:element name="hbfb9bc49a9f436a951da7b486f67af0" ma:index="22" nillable="true" ma:taxonomy="true" ma:internalName="hbfb9bc49a9f436a951da7b486f67af0" ma:taxonomyFieldName="SecondaryIssueArea" ma:displayName="IssueAreaB" ma:default="" ma:fieldId="{1bfb9bc4-9a9f-436a-951d-a7b486f67af0}" ma:sspId="abb0c844-378b-4d62-ab96-2571d315d33d" ma:termSetId="1267c6da-9691-43e2-a842-86c892eb2b7e" ma:anchorId="00000000-0000-0000-0000-000000000000" ma:open="false" ma:isKeyword="false">
      <xsd:complexType>
        <xsd:sequence>
          <xsd:element ref="pc:Terms" minOccurs="0" maxOccurs="1"/>
        </xsd:sequence>
      </xsd:complexType>
    </xsd:element>
    <xsd:element name="d0843264bdca42fcbee3905bbdfaed52" ma:index="24" nillable="true" ma:taxonomy="true" ma:internalName="d0843264bdca42fcbee3905bbdfaed52" ma:taxonomyFieldName="TertiaryIssueArea" ma:displayName="IssueAreaC" ma:default="" ma:fieldId="{d0843264-bdca-42fc-bee3-905bbdfaed52}" ma:sspId="abb0c844-378b-4d62-ab96-2571d315d33d" ma:termSetId="1267c6da-9691-43e2-a842-86c892eb2b7e" ma:anchorId="00000000-0000-0000-0000-000000000000" ma:open="false" ma:isKeyword="false">
      <xsd:complexType>
        <xsd:sequence>
          <xsd:element ref="pc:Terms" minOccurs="0" maxOccurs="1"/>
        </xsd:sequence>
      </xsd:complexType>
    </xsd:element>
    <xsd:element name="bb3d20acec1a4afdab9328a09eac5629" ma:index="26" nillable="true" ma:taxonomy="true" ma:internalName="bb3d20acec1a4afdab9328a09eac5629" ma:taxonomyFieldName="Region" ma:displayName="Regions" ma:default="" ma:fieldId="{bb3d20ac-ec1a-4afd-ab93-28a09eac5629}" ma:sspId="abb0c844-378b-4d62-ab96-2571d315d33d" ma:termSetId="3cca13de-dc1b-4018-959b-0174c3cae596" ma:anchorId="00000000-0000-0000-0000-000000000000" ma:open="false" ma:isKeyword="false">
      <xsd:complexType>
        <xsd:sequence>
          <xsd:element ref="pc:Terms" minOccurs="0" maxOccurs="1"/>
        </xsd:sequence>
      </xsd:complexType>
    </xsd:element>
    <xsd:element name="j9fb7855cfdf4568b8d5b7735504dc7b" ma:index="28" nillable="true" ma:taxonomy="true" ma:internalName="j9fb7855cfdf4568b8d5b7735504dc7b" ma:taxonomyFieldName="Awards" ma:displayName="Awards" ma:default="" ma:fieldId="{39fb7855-cfdf-4568-b8d5-b7735504dc7b}" ma:sspId="abb0c844-378b-4d62-ab96-2571d315d33d" ma:termSetId="72337c8a-09a1-4aa6-89ca-22bdfade6f96" ma:anchorId="00000000-0000-0000-0000-000000000000" ma:open="false" ma:isKeyword="false">
      <xsd:complexType>
        <xsd:sequence>
          <xsd:element ref="pc:Terms" minOccurs="0" maxOccurs="1"/>
        </xsd:sequence>
      </xsd:complexType>
    </xsd:element>
    <xsd:element name="a5c74b0c5674401cbbd4bf066ea1724b" ma:index="30" nillable="true" ma:taxonomy="true" ma:internalName="a5c74b0c5674401cbbd4bf066ea1724b" ma:taxonomyFieldName="Events" ma:displayName="Events" ma:default="" ma:fieldId="{a5c74b0c-5674-401c-bbd4-bf066ea1724b}" ma:sspId="abb0c844-378b-4d62-ab96-2571d315d33d" ma:termSetId="bb6b5f76-23fa-4c53-ac59-d38c054b685b" ma:anchorId="00000000-0000-0000-0000-000000000000" ma:open="false" ma:isKeyword="false">
      <xsd:complexType>
        <xsd:sequence>
          <xsd:element ref="pc:Terms" minOccurs="0" maxOccurs="1"/>
        </xsd:sequence>
      </xsd:complexType>
    </xsd:element>
    <xsd:element name="mf8065d11ce64fd18a1b03d44b9c7d9d" ma:index="32" nillable="true" ma:taxonomy="true" ma:internalName="mf8065d11ce64fd18a1b03d44b9c7d9d" ma:taxonomyFieldName="Year" ma:displayName="Year" ma:default="" ma:fieldId="{6f8065d1-1ce6-4fd1-8a1b-03d44b9c7d9d}" ma:sspId="abb0c844-378b-4d62-ab96-2571d315d33d" ma:termSetId="454e7ed0-8bae-4c90-bd6c-1758598dbb89" ma:anchorId="00000000-0000-0000-0000-000000000000" ma:open="false" ma:isKeyword="false">
      <xsd:complexType>
        <xsd:sequence>
          <xsd:element ref="pc:Terms" minOccurs="0" maxOccurs="1"/>
        </xsd:sequence>
      </xsd:complexType>
    </xsd:element>
    <xsd:element name="h6ec63903ea94291a9ab657777347f64" ma:index="33" nillable="true" ma:taxonomy="true" ma:internalName="h6ec63903ea94291a9ab657777347f64" ma:taxonomyFieldName="Content_x0020_Type" ma:displayName="ContentType" ma:default="" ma:fieldId="{16ec6390-3ea9-4291-a9ab-657777347f64}" ma:sspId="abb0c844-378b-4d62-ab96-2571d315d33d" ma:termSetId="86191ef9-7569-4df4-9ae4-fab1421c002b" ma:anchorId="00000000-0000-0000-0000-000000000000" ma:open="false" ma:isKeyword="false">
      <xsd:complexType>
        <xsd:sequence>
          <xsd:element ref="pc:Terms" minOccurs="0" maxOccurs="1"/>
        </xsd:sequence>
      </xsd:complexType>
    </xsd:element>
    <xsd:element name="CSD_x0020_Issue" ma:index="34" nillable="true" ma:displayName="CSDIssue" ma:internalName="CSD_x0020_Issue" ma:readOnly="false">
      <xsd:complexType>
        <xsd:complexContent>
          <xsd:extension base="dms:MultiChoice">
            <xsd:sequence>
              <xsd:element name="Value" maxOccurs="unbounded" minOccurs="0" nillable="true">
                <xsd:simpleType>
                  <xsd:restriction base="dms:Choice">
                    <xsd:enumeration value="Achievement Awards"/>
                    <xsd:enumeration value="Coastal Counties"/>
                    <xsd:enumeration value="Congestion"/>
                    <xsd:enumeration value="Criminal Justice"/>
                    <xsd:enumeration value="Cyber Security"/>
                    <xsd:enumeration value="Five Star"/>
                    <xsd:enumeration value="GGI"/>
                    <xsd:enumeration value="Green Infrastructure"/>
                    <xsd:enumeration value="Health &amp; Human Services"/>
                    <xsd:enumeration value="Healthy Counties"/>
                    <xsd:enumeration value="Homeland Security"/>
                    <xsd:enumeration value="Land Use"/>
                    <xsd:enumeration value="Leadership"/>
                    <xsd:enumeration value="Misc."/>
                    <xsd:enumeration value="Recovery Act"/>
                    <xsd:enumeration value="Rural Roads"/>
                    <xsd:enumeration value="Transportation"/>
                    <xsd:enumeration value="Water"/>
                    <xsd:enumeration value="Wildfire Clearinghouse"/>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534209-4252-4703-82AA-B7A0E9A29061}"/>
</file>

<file path=customXml/itemProps2.xml><?xml version="1.0" encoding="utf-8"?>
<ds:datastoreItem xmlns:ds="http://schemas.openxmlformats.org/officeDocument/2006/customXml" ds:itemID="{8194F5A6-83A8-4A1A-ACB7-13C1B5D68EF5}"/>
</file>

<file path=customXml/itemProps3.xml><?xml version="1.0" encoding="utf-8"?>
<ds:datastoreItem xmlns:ds="http://schemas.openxmlformats.org/officeDocument/2006/customXml" ds:itemID="{0A8037E8-75FC-45C8-82E2-0AA30BD9A096}"/>
</file>

<file path=docProps/app.xml><?xml version="1.0" encoding="utf-8"?>
<Properties xmlns="http://schemas.openxmlformats.org/officeDocument/2006/extended-properties" xmlns:vt="http://schemas.openxmlformats.org/officeDocument/2006/docPropsVTypes">
  <TotalTime>1234</TotalTime>
  <Words>2137</Words>
  <Application>Microsoft Office PowerPoint</Application>
  <PresentationFormat>On-screen Show (4:3)</PresentationFormat>
  <Paragraphs>223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collaboration reverberation, inc.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Keith Corry, San Diego Housing Commission</dc:title>
  <dc:creator>Todd McWethy</dc:creator>
  <cp:lastModifiedBy>Maeghan Gilmore</cp:lastModifiedBy>
  <cp:revision>121</cp:revision>
  <cp:lastPrinted>2012-06-07T07:46:47Z</cp:lastPrinted>
  <dcterms:created xsi:type="dcterms:W3CDTF">2010-02-18T23:37:34Z</dcterms:created>
  <dcterms:modified xsi:type="dcterms:W3CDTF">2012-06-09T18:03:02Z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0x01010002829C84FCC62B4B80B39C14BCB14B7907008DEF4819D44CA04D9BFC31FE1457CEE3</vt:lpwstr>
  </property>
  <property fmtid="{D5CDD505-2E9C-101B-9397-08002B2CF9AE}" pid="5" name="Document Type">
    <vt:lpwstr>Meeting/Event</vt:lpwstr>
  </property>
</Properties>
</file>