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Default Extension="vml" ContentType="application/vnd.openxmlformats-officedocument.vmlDrawing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700" r:id="rId4"/>
    <p:sldMasterId id="2147483715" r:id="rId5"/>
    <p:sldMasterId id="2147483727" r:id="rId6"/>
    <p:sldMasterId id="2147483740" r:id="rId7"/>
    <p:sldMasterId id="2147483755" r:id="rId8"/>
    <p:sldMasterId id="2147483767" r:id="rId9"/>
  </p:sldMasterIdLst>
  <p:notesMasterIdLst>
    <p:notesMasterId r:id="rId20"/>
  </p:notesMasterIdLst>
  <p:sldIdLst>
    <p:sldId id="256" r:id="rId10"/>
    <p:sldId id="258" r:id="rId11"/>
    <p:sldId id="259" r:id="rId12"/>
    <p:sldId id="260" r:id="rId13"/>
    <p:sldId id="262" r:id="rId14"/>
    <p:sldId id="267" r:id="rId15"/>
    <p:sldId id="269" r:id="rId16"/>
    <p:sldId id="264" r:id="rId17"/>
    <p:sldId id="265" r:id="rId18"/>
    <p:sldId id="268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72ADBE-23A8-4579-A113-FF551F1E6B98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97BA3D-0651-4D2A-9AD0-CE8471BFD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99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D656-4AAA-4CAC-A8FC-171425ACCF6C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8A4E-2929-4CED-9B31-C4573EB8E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FD20-D691-438A-B1B5-B74CFF88949C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15A25-AF54-4BB5-84BD-5AFA1DE6B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2C279-DE7A-4477-9668-65BF0E162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4A7CC-3247-43E7-8172-DAD44F4A3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01DC-A0DD-40DB-A180-45BA3FCF6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6A370-8BBC-43AB-99D6-08AA59825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1E8F-5856-431F-BA5A-A8A1C8DD2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1D75-4842-48CF-8DD8-68E16CE94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A3EF-2A23-455F-A38D-7DE1DB996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E400-5456-4538-8673-D5FC55B21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BE93-E311-431F-90AC-61B267696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27370-6A7F-4433-B167-402F79599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8835-190D-4AC1-A31F-8F6C21C51DF9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0741-5874-48F7-8140-5593448AB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37CE-AF55-4269-B6A3-4040DB349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2F75-CCF6-4D09-9DB3-EB482F913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5F4B-5021-4655-8C31-A1BE7D5AF323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493A-5462-4538-96BC-37636D5ED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4BC30-909C-41AA-9899-C682AF647DE1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48BE-1511-4CFA-B1D0-748ABF182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3EC8-C7C6-41FF-B771-D2551E7BE873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8D71-2262-4D7B-90F0-C2E0C3B80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54CB3-F122-4165-B103-F09B34BF4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0240-7A2A-4740-9101-E6B2013F5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4A67-83F2-4409-B482-9F442404F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1246E-BD5B-468C-81F9-1403D62BE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0663-73F9-4362-99D7-7BEBE73A4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B8E4-A606-466E-A0AD-E76437C97BFB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23DF-3BF1-476B-910C-0BB170731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9095E-5E93-40EA-B5AF-E48E47217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26E9-C495-463A-B690-504342E0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6636-89F1-4794-A931-29FA78A3E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D5E63-D9AB-4DDA-B243-264A9BA71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F8BAF-7733-490E-B0B9-544F6798B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6750-27A5-4952-8970-4A2079C6E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4346-DCCA-4AEF-9025-3F06F5AC0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FF43-3099-47A8-B5F2-096A0D5FEF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20570-3CC1-4F70-9004-29AEC6C41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4C25-9D26-4CAC-B174-1172A972B0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8247-75FC-487E-8A85-4D8FBD19D2F4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F2EF-0E0C-4219-9BC9-C0DC7BF85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5192-9EB0-4AFE-92EC-E18EC14B7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2C73-1E4A-45F7-8D9B-FA9D380DD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C616-DB49-48D4-B717-7D8AE95ECD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D8816-C9B2-44F0-A194-6FF33124F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3776-7DC6-4700-8A8D-8CDBC80B4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9C1B-83B2-463C-B2C3-8C9F12CDE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A5D5-3A69-498E-834D-1220362DC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6BFC-BFE4-4E49-B807-088E5CF65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4C2A-FF0A-423E-AF5A-E05B06175217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60FE-C1E4-4C12-9E5F-38960BA48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6F243-41A7-45A8-BE13-13A077A42D88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4ADE8-856E-4684-9B71-0D6792F5C3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AD51-BE6E-433A-B363-35F2217B5F8E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6C4B-4F44-4D12-BFC3-0B0A203ED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6E557-37D6-4631-B062-B30BE12F3BCA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DDBB-BBA9-47CC-ACC6-589C2686D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43FA-7D93-4B7F-A2C0-6753BC9D82AD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6E7F-C18D-4455-A99C-9EE04F66C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EA92A-D914-413B-9299-9464C5ED0867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939A1-4265-46BA-95B2-BC3E1F22B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8E600-EA46-4523-8B7D-BC32353AA50C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0178-77A7-4B36-B83C-EDF7E7D92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06248-59E0-46C3-8289-90B865281880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39DE3-D549-4F2D-9FD3-B78E6E6F3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6934-C4FF-49D3-A598-B3D01617A606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7AE7-2ACC-4A7B-A3CC-E82B0B9B7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26FF-F725-490B-BC65-C040C14A95CE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D0AA0-BA64-42C7-A880-CF42E351D3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B70C-25C0-483C-AEA7-A22A94102D42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5E04-F615-4905-8F36-76E63FD1E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4CFD-A3ED-49FA-9804-DABA758C94AD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E39D-BB59-4182-A42F-41A0AE0F6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ADC8-44D6-4F3A-8773-B811C997F463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C956-4A8B-45B3-8420-6D572AE5F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919A7-60E6-4242-91AD-64953AF2B4A6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A720-3F6C-4ECA-B69C-9280A1E67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18063-3DF3-4C9D-95CA-EEBA75E2AA8B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2393E-172D-4CF7-810D-468558F05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61CEA-3940-4F94-8669-2B3515689CED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D8FA3-D515-47DB-8162-EC4B8E3D14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9FCD-03F9-4DD4-A10F-609909B41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2D0ED-BBBC-49F0-94CA-27E036DCF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D3BCC-DAE8-400E-8251-D12AF5FC8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094B-D689-4C2A-A1A1-2688CE240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06D4-7133-478E-9FD3-AECF29182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9E839-E480-4E5D-A02E-F644BB4D0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CD5D9-8BFB-407F-99EC-8C8175940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592D9-C835-4EED-9F74-19E089308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AF54-114C-4B40-B899-7793D18E9993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85A2-9EC7-4992-BCDE-FD498EB58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C8BB-93DC-4FE5-A835-1E236BEC0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5721-6A84-469A-B7AE-264A64C97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0ABD-F3A2-4D77-B0AA-3520983F0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89699-E4F7-4A60-B193-FB829A7CF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69CE1-6B1E-4DF6-944E-4A6BB5DB3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28AC-3D9E-4493-973F-47803D766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DAC9-81A5-4A9B-836D-0F2AB4BE3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DA2B-7923-4056-801C-BCDE404FE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FB1B3-5AE6-41AB-9112-F722ECA5A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9836-678D-4638-B640-15244C372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30DC-042D-4A1F-9B8E-D77C96EEC67B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EA44-587D-4152-8D22-853E43973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D60F-29F0-408A-BB72-AA71D6E30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7ABF-3257-4F9F-A9EC-FDBF38D52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E0ED-3BD6-4C93-AA92-3EB42E9B6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FD962-F002-4272-9144-4DE873548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3994-8B83-4A72-B689-E498311B5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8BB6-042C-4098-B480-1E2FAA832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C177-F537-4768-805E-5F335700F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64CE-1EE1-43A5-871B-CDC6B6FE8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E24A-771B-4FEC-B9A2-AACB5C1C1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7499-54DF-4F14-BBFE-5A6FF37BF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1E6D-E333-4DDD-A65C-C82A4722B722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AE796-D3FA-4C95-A82B-3B35387DB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3667-1F43-4F2D-93AE-EA30905EE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6461-48AF-4671-8BA0-2296EE3BC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7D11-4FCA-4805-8630-1DE51B73D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65CF-1991-44AC-B7B4-CAB897C70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83B6-5EB2-41ED-BBBC-596A08CC8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CC81-B342-486B-BA4C-A5A88252D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35FA-E8D3-41C7-80E9-D58DC0853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4A91-DEAE-4C93-A778-23C38146CC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4759E-DC37-41A8-B393-F76DD918B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E6FB-93FC-413F-BA54-06D8162BE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C91E-7E5B-464D-9401-DF0B9D6F48CB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A1B42-FF3E-448B-9487-EE51CE737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E6A9-BAE5-42F7-ABF0-778DD9320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63ED-BF1B-46EC-82C5-157021178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61FC-693A-45FF-873B-370574204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D4006-0781-4E6D-9330-902098AE8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0A61-A4CE-4BEE-8844-4D632349E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9238C-3CD0-4DD3-A63B-53F3DFDE1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F9D1-DA47-4BE1-8F73-66594C195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B339-9DE3-4742-8644-11EDA71FA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1940-74FA-4C3A-9866-A742797CEC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7748-6485-4120-A1AC-1912C8572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095F6DF-7D3F-4285-AF5E-9240E7FB2BCA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281CEAF-C5E0-4A75-8AEB-FC0CEDA94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RD Silo"/>
          <p:cNvPicPr>
            <a:picLocks noChangeAspect="1" noChangeArrowheads="1"/>
          </p:cNvPicPr>
          <p:nvPr/>
        </p:nvPicPr>
        <p:blipFill>
          <a:blip r:embed="rId16" cstate="print">
            <a:lum bright="60000" contrast="-50000"/>
          </a:blip>
          <a:srcRect/>
          <a:stretch>
            <a:fillRect/>
          </a:stretch>
        </p:blipFill>
        <p:spPr bwMode="auto">
          <a:xfrm>
            <a:off x="0" y="4495800"/>
            <a:ext cx="2212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RD Logo"/>
          <p:cNvPicPr>
            <a:picLocks noChangeAspect="1" noChangeArrowheads="1"/>
          </p:cNvPicPr>
          <p:nvPr/>
        </p:nvPicPr>
        <p:blipFill>
          <a:blip r:embed="rId13" cstate="print">
            <a:lum bright="52000" contrast="-50000"/>
          </a:blip>
          <a:srcRect/>
          <a:stretch>
            <a:fillRect/>
          </a:stretch>
        </p:blipFill>
        <p:spPr bwMode="auto">
          <a:xfrm>
            <a:off x="457200" y="3200400"/>
            <a:ext cx="838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B67FB94-357C-4F0C-B87D-F2CF1F824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RD Silo 2"/>
          <p:cNvPicPr>
            <a:picLocks noChangeAspect="1" noChangeArrowheads="1"/>
          </p:cNvPicPr>
          <p:nvPr/>
        </p:nvPicPr>
        <p:blipFill>
          <a:blip r:embed="rId14" cstate="print">
            <a:lum bright="60000" contrast="-50000"/>
          </a:blip>
          <a:srcRect/>
          <a:stretch>
            <a:fillRect/>
          </a:stretch>
        </p:blipFill>
        <p:spPr bwMode="auto">
          <a:xfrm>
            <a:off x="6553200" y="4602163"/>
            <a:ext cx="25908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9468465-2D28-4CFA-9668-40432D6E2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12E09C7-AB51-4C5F-BD82-827E8D42DD70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638112F-662C-4A68-9D77-08908AF24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7" descr="RD Silo"/>
          <p:cNvPicPr>
            <a:picLocks noChangeAspect="1" noChangeArrowheads="1"/>
          </p:cNvPicPr>
          <p:nvPr/>
        </p:nvPicPr>
        <p:blipFill>
          <a:blip r:embed="rId16" cstate="print">
            <a:lum bright="60000" contrast="-50000"/>
          </a:blip>
          <a:srcRect/>
          <a:stretch>
            <a:fillRect/>
          </a:stretch>
        </p:blipFill>
        <p:spPr bwMode="auto">
          <a:xfrm>
            <a:off x="0" y="4495800"/>
            <a:ext cx="2212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RD Logo"/>
          <p:cNvPicPr>
            <a:picLocks noChangeAspect="1" noChangeArrowheads="1"/>
          </p:cNvPicPr>
          <p:nvPr/>
        </p:nvPicPr>
        <p:blipFill>
          <a:blip r:embed="rId13" cstate="print">
            <a:lum bright="52000" contrast="-50000"/>
          </a:blip>
          <a:srcRect/>
          <a:stretch>
            <a:fillRect/>
          </a:stretch>
        </p:blipFill>
        <p:spPr bwMode="auto">
          <a:xfrm>
            <a:off x="457200" y="3200400"/>
            <a:ext cx="838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45AE20D-C350-43AC-9E25-C117B671E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RD Silo 2"/>
          <p:cNvPicPr>
            <a:picLocks noChangeAspect="1" noChangeArrowheads="1"/>
          </p:cNvPicPr>
          <p:nvPr/>
        </p:nvPicPr>
        <p:blipFill>
          <a:blip r:embed="rId14" cstate="print">
            <a:lum bright="60000" contrast="-50000"/>
          </a:blip>
          <a:srcRect/>
          <a:stretch>
            <a:fillRect/>
          </a:stretch>
        </p:blipFill>
        <p:spPr bwMode="auto">
          <a:xfrm>
            <a:off x="6553200" y="4602163"/>
            <a:ext cx="25908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68334DD-170F-4248-AA12-112ABB28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8CB08BC-43A1-468F-B014-39A668A1CBC6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1F822F9-55D3-432F-87CC-D72ECB731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5" name="Picture 7" descr="RD Silo"/>
          <p:cNvPicPr>
            <a:picLocks noChangeAspect="1" noChangeArrowheads="1"/>
          </p:cNvPicPr>
          <p:nvPr/>
        </p:nvPicPr>
        <p:blipFill>
          <a:blip r:embed="rId16" cstate="print">
            <a:lum bright="60000" contrast="-50000"/>
          </a:blip>
          <a:srcRect/>
          <a:stretch>
            <a:fillRect/>
          </a:stretch>
        </p:blipFill>
        <p:spPr bwMode="auto">
          <a:xfrm>
            <a:off x="0" y="4495800"/>
            <a:ext cx="2212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403" r:id="rId13"/>
    <p:sldLayoutId id="21474844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RD Logo"/>
          <p:cNvPicPr>
            <a:picLocks noChangeAspect="1" noChangeArrowheads="1"/>
          </p:cNvPicPr>
          <p:nvPr/>
        </p:nvPicPr>
        <p:blipFill>
          <a:blip r:embed="rId13" cstate="print">
            <a:lum bright="52000" contrast="-50000"/>
          </a:blip>
          <a:srcRect/>
          <a:stretch>
            <a:fillRect/>
          </a:stretch>
        </p:blipFill>
        <p:spPr bwMode="auto">
          <a:xfrm>
            <a:off x="457200" y="3200400"/>
            <a:ext cx="838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3B11FA9-C46A-46F7-8DBB-AB724F90A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RD Silo 2"/>
          <p:cNvPicPr>
            <a:picLocks noChangeAspect="1" noChangeArrowheads="1"/>
          </p:cNvPicPr>
          <p:nvPr/>
        </p:nvPicPr>
        <p:blipFill>
          <a:blip r:embed="rId14" cstate="print">
            <a:lum bright="60000" contrast="-50000"/>
          </a:blip>
          <a:srcRect/>
          <a:stretch>
            <a:fillRect/>
          </a:stretch>
        </p:blipFill>
        <p:spPr bwMode="auto">
          <a:xfrm>
            <a:off x="6553200" y="4602163"/>
            <a:ext cx="25908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3595070-308A-45AB-BC53-E5C12AFF7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2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400800" cy="3048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99"/>
                </a:solidFill>
              </a:rPr>
              <a:t>State</a:t>
            </a:r>
            <a:r>
              <a:rPr lang="en-US" smtClean="0">
                <a:solidFill>
                  <a:srgbClr val="336699"/>
                </a:solidFill>
              </a:rPr>
              <a:t> </a:t>
            </a:r>
            <a:r>
              <a:rPr lang="en-US" smtClean="0">
                <a:solidFill>
                  <a:srgbClr val="003399"/>
                </a:solidFill>
              </a:rPr>
              <a:t>of New Mexico</a:t>
            </a:r>
          </a:p>
          <a:p>
            <a:pPr eaLnBrk="1" hangingPunct="1"/>
            <a:r>
              <a:rPr lang="en-US" sz="3600" smtClean="0"/>
              <a:t>Housing Programs</a:t>
            </a:r>
          </a:p>
        </p:txBody>
      </p:sp>
      <p:pic>
        <p:nvPicPr>
          <p:cNvPr id="24579" name="Picture 4" descr="USDA-R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013" y="838200"/>
            <a:ext cx="6399212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>
                <a:solidFill>
                  <a:srgbClr val="003399"/>
                </a:solidFill>
              </a:rPr>
              <a:t>Housing Investments 2009-2011</a:t>
            </a:r>
            <a:endParaRPr lang="en-US" sz="3400" b="1" dirty="0">
              <a:solidFill>
                <a:srgbClr val="003399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305185"/>
          <a:ext cx="7039429" cy="519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9" name="Acrobat Document" r:id="rId3" imgW="36450000" imgH="27337320" progId="AcroExch.Document.7">
                  <p:embed/>
                </p:oleObj>
              </mc:Choice>
              <mc:Fallback>
                <p:oleObj name="Acrobat Document" r:id="rId3" imgW="36450000" imgH="273373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05185"/>
                        <a:ext cx="7039429" cy="5195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39429" y="1357312"/>
            <a:ext cx="2104571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342369" indent="-342369" defTabSz="914485" eaLnBrk="0" hangingPunct="0">
              <a:spcBef>
                <a:spcPct val="20000"/>
              </a:spcBef>
              <a:defRPr/>
            </a:pPr>
            <a:r>
              <a:rPr lang="en-US" sz="2300" u="sng" kern="0" dirty="0">
                <a:solidFill>
                  <a:schemeClr val="accent4"/>
                </a:solidFill>
                <a:latin typeface="+mn-lt"/>
              </a:rPr>
              <a:t>By the Numbers</a:t>
            </a:r>
          </a:p>
          <a:p>
            <a:pPr marL="342369" indent="-342369" defTabSz="914485" eaLnBrk="0" hangingPunct="0">
              <a:spcBef>
                <a:spcPct val="20000"/>
              </a:spcBef>
              <a:defRPr/>
            </a:pPr>
            <a:endParaRPr lang="en-US" sz="2300" u="sng" kern="0" dirty="0">
              <a:solidFill>
                <a:schemeClr val="accent4"/>
              </a:solidFill>
              <a:latin typeface="+mn-lt"/>
            </a:endParaRPr>
          </a:p>
          <a:p>
            <a:pPr marL="342369" indent="-342369" defTabSz="914485" eaLnBrk="0" hangingPunct="0">
              <a:spcBef>
                <a:spcPct val="20000"/>
              </a:spcBef>
              <a:defRPr/>
            </a:pPr>
            <a:r>
              <a:rPr lang="en-US" sz="2300" b="1" kern="0" dirty="0">
                <a:solidFill>
                  <a:schemeClr val="accent4"/>
                </a:solidFill>
                <a:latin typeface="+mn-lt"/>
              </a:rPr>
              <a:t>456,000</a:t>
            </a:r>
            <a:r>
              <a:rPr lang="en-US" sz="2300" kern="0" dirty="0">
                <a:solidFill>
                  <a:schemeClr val="accent4"/>
                </a:solidFill>
                <a:latin typeface="+mn-lt"/>
              </a:rPr>
              <a:t> rural families assisted</a:t>
            </a:r>
          </a:p>
          <a:p>
            <a:pPr marL="342369" indent="-342369" defTabSz="914485" eaLnBrk="0" hangingPunct="0">
              <a:spcBef>
                <a:spcPct val="20000"/>
              </a:spcBef>
              <a:defRPr/>
            </a:pPr>
            <a:endParaRPr lang="en-US" sz="2300" kern="0" dirty="0">
              <a:solidFill>
                <a:schemeClr val="accent4"/>
              </a:solidFill>
              <a:latin typeface="+mn-lt"/>
            </a:endParaRPr>
          </a:p>
          <a:p>
            <a:pPr marL="342369" indent="-342369" defTabSz="914485" eaLnBrk="0" hangingPunct="0">
              <a:spcBef>
                <a:spcPct val="20000"/>
              </a:spcBef>
              <a:defRPr/>
            </a:pPr>
            <a:r>
              <a:rPr lang="en-US" sz="2300" b="1" kern="0" dirty="0">
                <a:solidFill>
                  <a:schemeClr val="accent4"/>
                </a:solidFill>
                <a:latin typeface="+mn-lt"/>
              </a:rPr>
              <a:t>21,000</a:t>
            </a:r>
            <a:r>
              <a:rPr lang="en-US" sz="2300" kern="0" dirty="0">
                <a:solidFill>
                  <a:schemeClr val="accent4"/>
                </a:solidFill>
                <a:latin typeface="+mn-lt"/>
              </a:rPr>
              <a:t> rural communities</a:t>
            </a:r>
          </a:p>
          <a:p>
            <a:pPr marL="342369" indent="-342369" defTabSz="914485" eaLnBrk="0" hangingPunct="0">
              <a:spcBef>
                <a:spcPct val="20000"/>
              </a:spcBef>
              <a:defRPr/>
            </a:pPr>
            <a:endParaRPr lang="en-US" sz="2300" kern="0" dirty="0">
              <a:solidFill>
                <a:schemeClr val="accent4"/>
              </a:solidFill>
              <a:latin typeface="+mn-lt"/>
            </a:endParaRPr>
          </a:p>
          <a:p>
            <a:pPr marL="342369" indent="-342369" defTabSz="914485" eaLnBrk="0" hangingPunct="0">
              <a:spcBef>
                <a:spcPct val="20000"/>
              </a:spcBef>
              <a:defRPr/>
            </a:pPr>
            <a:endParaRPr lang="en-US" sz="2300" kern="0" dirty="0">
              <a:solidFill>
                <a:schemeClr val="accent4"/>
              </a:solidFill>
              <a:latin typeface="+mn-lt"/>
            </a:endParaRPr>
          </a:p>
          <a:p>
            <a:pPr marL="342369" indent="-342369" defTabSz="914485" eaLnBrk="0" hangingPunct="0">
              <a:spcBef>
                <a:spcPct val="20000"/>
              </a:spcBef>
              <a:defRPr/>
            </a:pPr>
            <a:endParaRPr lang="en-US" sz="2300" kern="0" dirty="0">
              <a:solidFill>
                <a:schemeClr val="accent4"/>
              </a:solidFill>
              <a:latin typeface="+mn-lt"/>
            </a:endParaRPr>
          </a:p>
          <a:p>
            <a:pPr marL="342369" indent="-342369" defTabSz="914485" eaLnBrk="0" hangingPunct="0">
              <a:spcBef>
                <a:spcPct val="20000"/>
              </a:spcBef>
              <a:defRPr/>
            </a:pPr>
            <a:endParaRPr lang="en-US" sz="1900" kern="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Section 502 Direct Loan Program -  at a Glance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eaLnBrk="1" hangingPunct="1"/>
            <a:r>
              <a:rPr lang="en-US" sz="2800" smtClean="0"/>
              <a:t>The Section 502 Program was first authorized in the Housing Act of 1949 and for over 60 years has provided: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81200" y="2971800"/>
            <a:ext cx="68580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rgbClr val="006699"/>
                </a:solidFill>
                <a:latin typeface="+mn-lt"/>
              </a:rPr>
              <a:t>Low- and very low-income people the opportunity to own adequate, modest, decent, safe and sanitary homes in rural areas;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rgbClr val="006699"/>
                </a:solidFill>
                <a:latin typeface="+mn-lt"/>
              </a:rPr>
              <a:t>Critical mortgage credit to rural residents where there has been a serious lack of available credit, </a:t>
            </a:r>
            <a:r>
              <a:rPr lang="en-US" sz="2800" u="sng" kern="0" dirty="0">
                <a:solidFill>
                  <a:srgbClr val="006699"/>
                </a:solidFill>
                <a:latin typeface="+mn-lt"/>
              </a:rPr>
              <a:t>or when available</a:t>
            </a:r>
            <a:r>
              <a:rPr lang="en-US" sz="2800" kern="0" dirty="0">
                <a:solidFill>
                  <a:srgbClr val="006699"/>
                </a:solidFill>
                <a:latin typeface="+mn-lt"/>
              </a:rPr>
              <a:t>, at rates and terms low and very-low income rural residents could afford.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66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Section 502 Direct Loan Program -  at a Glance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Rural Development provides direct, as-well-as guaranteed loans, in </a:t>
            </a:r>
            <a:r>
              <a:rPr lang="en-US" u="sng" smtClean="0"/>
              <a:t>rural areas.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Rural areas include open country and places with a population of 10,000 or less and, under certain conditions, towns and cities between 10,000 and 20,000 population;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Low-income is defined as between 50 and 80 percent of area median income (AMI); Very low-income is below 50 percent AMI.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Section 502 Direct Loan Program - 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678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Loans may be used to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Purchase existing housing;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Purchase, relocate and/or repair existing housing;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Purchase a building site and construct a dwelling or;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Purchase new housing, including manufactured housing;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Refinance debts when necessary.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i="1" dirty="0" smtClean="0"/>
              <a:t>Note:</a:t>
            </a:r>
            <a:r>
              <a:rPr lang="en-US" i="1" dirty="0" smtClean="0"/>
              <a:t>  At least 40 percent of funds must be used to assist families with incomes less than 50 percent of AMI.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Arial Rounded MT Bold" pitchFamily="34" charset="0"/>
              </a:rPr>
              <a:t>Guaranteed financing:  </a:t>
            </a:r>
            <a:br>
              <a:rPr lang="en-US" b="1" dirty="0" smtClean="0">
                <a:latin typeface="Arial Rounded MT Bold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48768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No maximum purchase price</a:t>
            </a:r>
          </a:p>
          <a:p>
            <a:pPr eaLnBrk="1" hangingPunct="1">
              <a:buFontTx/>
              <a:buNone/>
              <a:defRPr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No monthly mortgage insurance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 Rounded MT Bold" pitchFamily="34" charset="0"/>
              </a:rPr>
              <a:t>30 year fixed interest rates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 Rounded MT Bold" pitchFamily="34" charset="0"/>
              </a:rPr>
              <a:t>Generous income limits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 Rounded MT Bold" pitchFamily="34" charset="0"/>
              </a:rPr>
              <a:t>Flexible credit guidelines</a:t>
            </a:r>
            <a:endParaRPr lang="en-US" sz="24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>
                <a:latin typeface="Arial Rounded MT Bold" pitchFamily="34" charset="0"/>
              </a:rPr>
              <a:t>NOT</a:t>
            </a:r>
            <a:r>
              <a:rPr lang="en-US" dirty="0" smtClean="0">
                <a:latin typeface="Arial Rounded MT Bold" pitchFamily="34" charset="0"/>
              </a:rPr>
              <a:t> limited to first time homebuyers </a:t>
            </a:r>
          </a:p>
          <a:p>
            <a:pPr eaLnBrk="1" hangingPunct="1">
              <a:defRPr/>
            </a:pPr>
            <a:endParaRPr lang="en-US" dirty="0" smtClean="0">
              <a:latin typeface="Arial Rounded MT Bold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1000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0724" name="Picture 4" descr="MPj040103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38400"/>
            <a:ext cx="19716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Refinance Pilot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RD 502 or Guarantee loans refinanced only</a:t>
            </a:r>
          </a:p>
          <a:p>
            <a:r>
              <a:rPr lang="en-US" smtClean="0"/>
              <a:t>1.5% Upfront Fee</a:t>
            </a:r>
          </a:p>
          <a:p>
            <a:r>
              <a:rPr lang="en-US" smtClean="0"/>
              <a:t>.30% Annual Fee</a:t>
            </a:r>
          </a:p>
          <a:p>
            <a:r>
              <a:rPr lang="en-US" smtClean="0"/>
              <a:t>Paid as agreed 12 months prior</a:t>
            </a:r>
          </a:p>
          <a:p>
            <a:r>
              <a:rPr lang="en-US" smtClean="0"/>
              <a:t>No new credit report</a:t>
            </a:r>
          </a:p>
          <a:p>
            <a:r>
              <a:rPr lang="en-US" smtClean="0"/>
              <a:t>No new appraisal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Eligible </a:t>
            </a:r>
            <a:r>
              <a:rPr lang="en-US" sz="3600" dirty="0" err="1" smtClean="0"/>
              <a:t>Refi</a:t>
            </a:r>
            <a:r>
              <a:rPr lang="en-US" sz="3600" dirty="0" smtClean="0"/>
              <a:t> Borrowers in Pilot States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153400" cy="4648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461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SFH Guaranteed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SFH Direct</a:t>
                      </a:r>
                    </a:p>
                  </a:txBody>
                  <a:tcPr marL="9525" marR="9525" marT="9525" marB="0" anchor="b"/>
                </a:tc>
              </a:tr>
              <a:tr h="46184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1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2,345</a:t>
                      </a:r>
                    </a:p>
                  </a:txBody>
                  <a:tcPr marL="9525" marR="9525" marT="9525" marB="0" anchor="b"/>
                </a:tc>
              </a:tr>
              <a:tr h="461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5,760</a:t>
                      </a:r>
                    </a:p>
                  </a:txBody>
                  <a:tcPr marL="9525" marR="9525" marT="9525" marB="0" anchor="b"/>
                </a:tc>
              </a:tr>
              <a:tr h="461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1,599</a:t>
                      </a:r>
                    </a:p>
                  </a:txBody>
                  <a:tcPr marL="9525" marR="9525" marT="9525" marB="0" anchor="b"/>
                </a:tc>
              </a:tr>
              <a:tr h="461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9525" marR="9525" marT="9525" marB="0" anchor="b"/>
                </a:tc>
              </a:tr>
              <a:tr h="461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1,884</a:t>
                      </a:r>
                    </a:p>
                  </a:txBody>
                  <a:tcPr marL="9525" marR="9525" marT="9525" marB="0" anchor="b"/>
                </a:tc>
              </a:tr>
              <a:tr h="461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Sub-total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23,114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11,949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53477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35,063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 Family Housing Program: Direct Loan Program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Provides financing to support the development of rental units in rural areas.</a:t>
            </a:r>
          </a:p>
          <a:p>
            <a:pPr eaLnBrk="1" hangingPunct="1"/>
            <a:r>
              <a:rPr lang="en-US" smtClean="0"/>
              <a:t>Housing affordable to very low-, low-, and moderate-income households.</a:t>
            </a:r>
          </a:p>
          <a:p>
            <a:pPr eaLnBrk="1" hangingPunct="1"/>
            <a:r>
              <a:rPr lang="en-US" smtClean="0"/>
              <a:t>Used to build, acquire and rehabilitate, or improve dwellings.</a:t>
            </a:r>
          </a:p>
          <a:p>
            <a:pPr eaLnBrk="1" hangingPunct="1"/>
            <a:r>
              <a:rPr lang="en-US" smtClean="0"/>
              <a:t>Term is 30 years with a 50-year amortization.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 Family Guaranteed Loan Program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602163"/>
          </a:xfrm>
        </p:spPr>
        <p:txBody>
          <a:bodyPr/>
          <a:lstStyle/>
          <a:p>
            <a:pPr eaLnBrk="1" hangingPunct="1"/>
            <a:r>
              <a:rPr lang="en-US" smtClean="0"/>
              <a:t>Guaranteed loan program for development of multi-family housing facilities in rural areas.</a:t>
            </a:r>
          </a:p>
          <a:p>
            <a:pPr eaLnBrk="1" hangingPunct="1"/>
            <a:r>
              <a:rPr lang="en-US" smtClean="0"/>
              <a:t>Guarantees are provided for the construction, acquisition, or rehabilitation of rural multi-family housing.</a:t>
            </a:r>
          </a:p>
          <a:p>
            <a:pPr eaLnBrk="1" hangingPunct="1"/>
            <a:r>
              <a:rPr lang="en-US" smtClean="0"/>
              <a:t>90% Guarantee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1_Rural Develop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ural Develop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ural Develop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">
  <a:themeElements>
    <a:clrScheme name="1_Rural Develop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ural Develop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ural Develop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eme1">
  <a:themeElements>
    <a:clrScheme name="1_Rural Develop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ural Develop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ural Develop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ral Develop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ral Develop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Date xmlns="970f6643-c92b-418f-b7eb-e9b0fe84fc76">2012-05-24T04:00:00+00:00</Document_x0020_Date>
    <PublishingRollupImage xmlns="http://schemas.microsoft.com/sharepoint/v3" xsi:nil="true"/>
    <CSD_x0020_Issue xmlns="970f6643-c92b-418f-b7eb-e9b0fe84fc76">
      <Value>Health &amp; Human Services</Value>
    </CSD_x0020_Issue>
    <Description xmlns="970f6643-c92b-418f-b7eb-e9b0fe84fc76" xsi:nil="true"/>
    <KpiDescription xmlns="http://schemas.microsoft.com/sharepoint/v3" xsi:nil="true"/>
    <RoutingRuleDescription xmlns="http://schemas.microsoft.com/sharepoint/v3"/>
    <bb3d20acec1a4afdab9328a09eac5629 xmlns="970f6643-c92b-418f-b7eb-e9b0fe84fc76">
      <Terms xmlns="http://schemas.microsoft.com/office/infopath/2007/PartnerControls"/>
    </bb3d20acec1a4afdab9328a09eac5629>
    <d0843264bdca42fcbee3905bbdfaed52 xmlns="970f6643-c92b-418f-b7eb-e9b0fe84fc76">
      <Terms xmlns="http://schemas.microsoft.com/office/infopath/2007/PartnerControls"/>
    </d0843264bdca42fcbee3905bbdfaed52>
    <a5c74b0c5674401cbbd4bf066ea1724b xmlns="970f6643-c92b-418f-b7eb-e9b0fe84fc76">
      <Terms xmlns="http://schemas.microsoft.com/office/infopath/2007/PartnerControls"/>
    </a5c74b0c5674401cbbd4bf066ea1724b>
    <mf8065d11ce64fd18a1b03d44b9c7d9d xmlns="970f6643-c92b-418f-b7eb-e9b0fe84fc76">
      <Terms xmlns="http://schemas.microsoft.com/office/infopath/2007/PartnerControls"/>
    </mf8065d11ce64fd18a1b03d44b9c7d9d>
    <j9fb7855cfdf4568b8d5b7735504dc7b xmlns="970f6643-c92b-418f-b7eb-e9b0fe84fc76">
      <Terms xmlns="http://schemas.microsoft.com/office/infopath/2007/PartnerControls"/>
    </j9fb7855cfdf4568b8d5b7735504dc7b>
    <h6ec63903ea94291a9ab657777347f64 xmlns="970f6643-c92b-418f-b7eb-e9b0fe84fc76">
      <Terms xmlns="http://schemas.microsoft.com/office/infopath/2007/PartnerControls"/>
    </h6ec63903ea94291a9ab657777347f64>
    <c039fdd984f240c985a025e7b4053e51 xmlns="970f6643-c92b-418f-b7eb-e9b0fe84fc76">
      <Terms xmlns="http://schemas.microsoft.com/office/infopath/2007/PartnerControls"/>
    </c039fdd984f240c985a025e7b4053e51>
    <TaxCatchAll xmlns="970f6643-c92b-418f-b7eb-e9b0fe84fc76"/>
    <hbfb9bc49a9f436a951da7b486f67af0 xmlns="970f6643-c92b-418f-b7eb-e9b0fe84fc76">
      <Terms xmlns="http://schemas.microsoft.com/office/infopath/2007/PartnerControls"/>
    </hbfb9bc49a9f436a951da7b486f67af0>
    <i4ffa091575342bb843af3f574311767 xmlns="970f6643-c92b-418f-b7eb-e9b0fe84fc76">
      <Terms xmlns="http://schemas.microsoft.com/office/infopath/2007/PartnerControls"/>
    </i4ffa091575342bb843af3f574311767>
    <Document_x0020_Type xmlns="970f6643-c92b-418f-b7eb-e9b0fe84fc76">Meeting/Event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ACo Document CSD Tags" ma:contentTypeID="0x01010002829C84FCC62B4B80B39C14BCB14B7907008DEF4819D44CA04D9BFC31FE1457CEE3" ma:contentTypeVersion="31" ma:contentTypeDescription="Presentation or Resource: Title, Description, Creator, Date" ma:contentTypeScope="" ma:versionID="9dfa85ed5d5be2a60e326b6163cfbbc8">
  <xsd:schema xmlns:xsd="http://www.w3.org/2001/XMLSchema" xmlns:xs="http://www.w3.org/2001/XMLSchema" xmlns:p="http://schemas.microsoft.com/office/2006/metadata/properties" xmlns:ns1="http://schemas.microsoft.com/sharepoint/v3" xmlns:ns2="970f6643-c92b-418f-b7eb-e9b0fe84fc76" targetNamespace="http://schemas.microsoft.com/office/2006/metadata/properties" ma:root="true" ma:fieldsID="b7ffd76e1ad67eaf615d87774b06f544" ns1:_="" ns2:_="">
    <xsd:import namespace="http://schemas.microsoft.com/sharepoint/v3"/>
    <xsd:import namespace="970f6643-c92b-418f-b7eb-e9b0fe84fc76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Document_x0020_Date" minOccurs="0"/>
                <xsd:element ref="ns1:PublishingRollupImage" minOccurs="0"/>
                <xsd:element ref="ns2:Document_x0020_Type" minOccurs="0"/>
                <xsd:element ref="ns2:TaxCatchAll" minOccurs="0"/>
                <xsd:element ref="ns2:TaxCatchAllLabel" minOccurs="0"/>
                <xsd:element ref="ns2:c039fdd984f240c985a025e7b4053e51" minOccurs="0"/>
                <xsd:element ref="ns2:i4ffa091575342bb843af3f574311767" minOccurs="0"/>
                <xsd:element ref="ns2:hbfb9bc49a9f436a951da7b486f67af0" minOccurs="0"/>
                <xsd:element ref="ns2:d0843264bdca42fcbee3905bbdfaed52" minOccurs="0"/>
                <xsd:element ref="ns2:bb3d20acec1a4afdab9328a09eac5629" minOccurs="0"/>
                <xsd:element ref="ns2:j9fb7855cfdf4568b8d5b7735504dc7b" minOccurs="0"/>
                <xsd:element ref="ns1:KpiDescription" minOccurs="0"/>
                <xsd:element ref="ns2:a5c74b0c5674401cbbd4bf066ea1724b" minOccurs="0"/>
                <xsd:element ref="ns1:RoutingRuleDescription"/>
                <xsd:element ref="ns2:mf8065d11ce64fd18a1b03d44b9c7d9d" minOccurs="0"/>
                <xsd:element ref="ns2:h6ec63903ea94291a9ab657777347f64" minOccurs="0"/>
                <xsd:element ref="ns2:CSD_x0020_Issu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4" nillable="true" ma:displayName="Rollup Image" ma:description="" ma:internalName="PublishingRollupImage">
      <xsd:simpleType>
        <xsd:restriction base="dms:Unknown"/>
      </xsd:simpleType>
    </xsd:element>
    <xsd:element name="KpiDescription" ma:index="29" nillable="true" ma:displayName="Kpi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  <xsd:element name="RoutingRuleDescription" ma:index="31" ma:displayName="Description" ma:description="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f6643-c92b-418f-b7eb-e9b0fe84fc76" elementFormDefault="qualified">
    <xsd:import namespace="http://schemas.microsoft.com/office/2006/documentManagement/types"/>
    <xsd:import namespace="http://schemas.microsoft.com/office/infopath/2007/PartnerControls"/>
    <xsd:element name="Description" ma:index="2" nillable="true" ma:displayName="Description" ma:internalName="Description" ma:readOnly="false">
      <xsd:simpleType>
        <xsd:restriction base="dms:Note"/>
      </xsd:simpleType>
    </xsd:element>
    <xsd:element name="Document_x0020_Date" ma:index="3" nillable="true" ma:displayName="DocumentDate" ma:format="DateOnly" ma:internalName="Document_x0020_Date" ma:readOnly="false">
      <xsd:simpleType>
        <xsd:restriction base="dms:DateTime"/>
      </xsd:simpleType>
    </xsd:element>
    <xsd:element name="Document_x0020_Type" ma:index="5" nillable="true" ma:displayName="DocumentType" ma:format="Dropdown" ma:internalName="Document_x0020_Type">
      <xsd:simpleType>
        <xsd:restriction base="dms:Choice">
          <xsd:enumeration value="-"/>
          <xsd:enumeration value="Advocacy"/>
          <xsd:enumeration value="Archive"/>
          <xsd:enumeration value="Award"/>
          <xsd:enumeration value="Article"/>
          <xsd:enumeration value="Bulletin"/>
          <xsd:enumeration value="Congressional Letter"/>
          <xsd:enumeration value="Congressional Testimony"/>
          <xsd:enumeration value="County Program"/>
          <xsd:enumeration value="e-Bulletin"/>
          <xsd:enumeration value="Fact Sheet"/>
          <xsd:enumeration value="Grant Opportunity"/>
          <xsd:enumeration value="Issue Brief"/>
          <xsd:enumeration value="Meeting/Event"/>
          <xsd:enumeration value="Newsletter"/>
          <xsd:enumeration value="Other Resource"/>
          <xsd:enumeration value="Outside Resource"/>
          <xsd:enumeration value="Platform"/>
          <xsd:enumeration value="Presentation"/>
          <xsd:enumeration value="Publication"/>
          <xsd:enumeration value="Resource"/>
          <xsd:enumeration value="Survey"/>
          <xsd:enumeration value="Webinar Presentation"/>
          <xsd:enumeration value="Workshop Presentation"/>
        </xsd:restriction>
      </xsd:simpleType>
    </xsd:element>
    <xsd:element name="TaxCatchAll" ma:index="15" nillable="true" ma:displayName="Taxonomy Catch All Column" ma:hidden="true" ma:list="{2e157ce3-4771-4352-a30c-a9f3d86854a0}" ma:internalName="TaxCatchAll" ma:showField="CatchAllData" ma:web="970f6643-c92b-418f-b7eb-e9b0fe84f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e157ce3-4771-4352-a30c-a9f3d86854a0}" ma:internalName="TaxCatchAllLabel" ma:readOnly="true" ma:showField="CatchAllDataLabel" ma:web="970f6643-c92b-418f-b7eb-e9b0fe84f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039fdd984f240c985a025e7b4053e51" ma:index="18" nillable="true" ma:taxonomy="true" ma:internalName="c039fdd984f240c985a025e7b4053e51" ma:taxonomyFieldName="Demographics" ma:displayName="Demographic" ma:default="" ma:fieldId="{c039fdd9-84f2-40c9-85a0-25e7b4053e51}" ma:sspId="abb0c844-378b-4d62-ab96-2571d315d33d" ma:termSetId="51253efa-7be8-4c49-9db2-434acb348b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4ffa091575342bb843af3f574311767" ma:index="20" nillable="true" ma:taxonomy="true" ma:internalName="i4ffa091575342bb843af3f574311767" ma:taxonomyFieldName="PrimaryIssueArea" ma:displayName="IssueAreaA" ma:default="" ma:fieldId="{24ffa091-5753-42bb-843a-f3f574311767}" ma:sspId="abb0c844-378b-4d62-ab96-2571d315d33d" ma:termSetId="1267c6da-9691-43e2-a842-86c892eb2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fb9bc49a9f436a951da7b486f67af0" ma:index="22" nillable="true" ma:taxonomy="true" ma:internalName="hbfb9bc49a9f436a951da7b486f67af0" ma:taxonomyFieldName="SecondaryIssueArea" ma:displayName="IssueAreaB" ma:default="" ma:fieldId="{1bfb9bc4-9a9f-436a-951d-a7b486f67af0}" ma:sspId="abb0c844-378b-4d62-ab96-2571d315d33d" ma:termSetId="1267c6da-9691-43e2-a842-86c892eb2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843264bdca42fcbee3905bbdfaed52" ma:index="24" nillable="true" ma:taxonomy="true" ma:internalName="d0843264bdca42fcbee3905bbdfaed52" ma:taxonomyFieldName="TertiaryIssueArea" ma:displayName="IssueAreaC" ma:default="" ma:fieldId="{d0843264-bdca-42fc-bee3-905bbdfaed52}" ma:sspId="abb0c844-378b-4d62-ab96-2571d315d33d" ma:termSetId="1267c6da-9691-43e2-a842-86c892eb2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3d20acec1a4afdab9328a09eac5629" ma:index="26" nillable="true" ma:taxonomy="true" ma:internalName="bb3d20acec1a4afdab9328a09eac5629" ma:taxonomyFieldName="Region" ma:displayName="Regions" ma:default="" ma:fieldId="{bb3d20ac-ec1a-4afd-ab93-28a09eac5629}" ma:sspId="abb0c844-378b-4d62-ab96-2571d315d33d" ma:termSetId="3cca13de-dc1b-4018-959b-0174c3cae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9fb7855cfdf4568b8d5b7735504dc7b" ma:index="28" nillable="true" ma:taxonomy="true" ma:internalName="j9fb7855cfdf4568b8d5b7735504dc7b" ma:taxonomyFieldName="Awards" ma:displayName="Awards" ma:default="" ma:fieldId="{39fb7855-cfdf-4568-b8d5-b7735504dc7b}" ma:sspId="abb0c844-378b-4d62-ab96-2571d315d33d" ma:termSetId="72337c8a-09a1-4aa6-89ca-22bdfade6f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c74b0c5674401cbbd4bf066ea1724b" ma:index="30" nillable="true" ma:taxonomy="true" ma:internalName="a5c74b0c5674401cbbd4bf066ea1724b" ma:taxonomyFieldName="Events" ma:displayName="Events" ma:default="" ma:fieldId="{a5c74b0c-5674-401c-bbd4-bf066ea1724b}" ma:sspId="abb0c844-378b-4d62-ab96-2571d315d33d" ma:termSetId="bb6b5f76-23fa-4c53-ac59-d38c054b68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f8065d11ce64fd18a1b03d44b9c7d9d" ma:index="32" nillable="true" ma:taxonomy="true" ma:internalName="mf8065d11ce64fd18a1b03d44b9c7d9d" ma:taxonomyFieldName="Year" ma:displayName="Year" ma:default="" ma:fieldId="{6f8065d1-1ce6-4fd1-8a1b-03d44b9c7d9d}" ma:sspId="abb0c844-378b-4d62-ab96-2571d315d33d" ma:termSetId="454e7ed0-8bae-4c90-bd6c-1758598dbb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6ec63903ea94291a9ab657777347f64" ma:index="33" nillable="true" ma:taxonomy="true" ma:internalName="h6ec63903ea94291a9ab657777347f64" ma:taxonomyFieldName="Content_x0020_Type" ma:displayName="ContentType" ma:default="" ma:fieldId="{16ec6390-3ea9-4291-a9ab-657777347f64}" ma:sspId="abb0c844-378b-4d62-ab96-2571d315d33d" ma:termSetId="86191ef9-7569-4df4-9ae4-fab1421c00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SD_x0020_Issue" ma:index="34" nillable="true" ma:displayName="CSDIssue" ma:internalName="CSD_x0020_Issu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hievement Awards"/>
                    <xsd:enumeration value="Coastal Counties"/>
                    <xsd:enumeration value="Congestion"/>
                    <xsd:enumeration value="Criminal Justice"/>
                    <xsd:enumeration value="Cyber Security"/>
                    <xsd:enumeration value="Five Star"/>
                    <xsd:enumeration value="GGI"/>
                    <xsd:enumeration value="Green Infrastructure"/>
                    <xsd:enumeration value="Health &amp; Human Services"/>
                    <xsd:enumeration value="Healthy Counties"/>
                    <xsd:enumeration value="Homeland Security"/>
                    <xsd:enumeration value="Land Use"/>
                    <xsd:enumeration value="Leadership"/>
                    <xsd:enumeration value="Misc."/>
                    <xsd:enumeration value="Recovery Act"/>
                    <xsd:enumeration value="Rural Roads"/>
                    <xsd:enumeration value="Transportation"/>
                    <xsd:enumeration value="Water"/>
                    <xsd:enumeration value="Wildfire Clearinghous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0F3207-BBE4-480A-99B2-9B7B00ABDF4A}"/>
</file>

<file path=customXml/itemProps2.xml><?xml version="1.0" encoding="utf-8"?>
<ds:datastoreItem xmlns:ds="http://schemas.openxmlformats.org/officeDocument/2006/customXml" ds:itemID="{D5698112-498A-4758-B356-4E4291ED0287}"/>
</file>

<file path=customXml/itemProps3.xml><?xml version="1.0" encoding="utf-8"?>
<ds:datastoreItem xmlns:ds="http://schemas.openxmlformats.org/officeDocument/2006/customXml" ds:itemID="{CBF892CD-B58C-4B46-9DF2-CDD89BB3E3BD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373</TotalTime>
  <Words>435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Theme1</vt:lpstr>
      <vt:lpstr>Default Design</vt:lpstr>
      <vt:lpstr>Custom Design</vt:lpstr>
      <vt:lpstr>1_Theme1</vt:lpstr>
      <vt:lpstr>1_Default Design</vt:lpstr>
      <vt:lpstr>1_Custom Design</vt:lpstr>
      <vt:lpstr>2_Theme1</vt:lpstr>
      <vt:lpstr>2_Default Design</vt:lpstr>
      <vt:lpstr>2_Custom Design</vt:lpstr>
      <vt:lpstr>Acrobat Document</vt:lpstr>
      <vt:lpstr>PowerPoint Presentation</vt:lpstr>
      <vt:lpstr>Section 502 Direct Loan Program -  at a Glance</vt:lpstr>
      <vt:lpstr>Section 502 Direct Loan Program -  at a Glance</vt:lpstr>
      <vt:lpstr>Section 502 Direct Loan Program -  at a Glance</vt:lpstr>
      <vt:lpstr>Guaranteed financing:   </vt:lpstr>
      <vt:lpstr>Refinance Pilot</vt:lpstr>
      <vt:lpstr>Eligible Refi Borrowers in Pilot States</vt:lpstr>
      <vt:lpstr>Multi Family Housing Program: Direct Loan Program</vt:lpstr>
      <vt:lpstr>Multi Family Guaranteed Loan Program</vt:lpstr>
      <vt:lpstr>Housing Investments 2009-2011</vt:lpstr>
    </vt:vector>
  </TitlesOfParts>
  <Company>USDA OCIO-ITS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I - USDA Rural Development State of New Mexico Housing Programs</dc:title>
  <dc:creator>fion.tai</dc:creator>
  <cp:lastModifiedBy>Maeghan Gilmore</cp:lastModifiedBy>
  <cp:revision>29</cp:revision>
  <dcterms:created xsi:type="dcterms:W3CDTF">2010-07-29T19:03:06Z</dcterms:created>
  <dcterms:modified xsi:type="dcterms:W3CDTF">2012-05-16T18:45:30Z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0x01010002829C84FCC62B4B80B39C14BCB14B7907008DEF4819D44CA04D9BFC31FE1457CEE3</vt:lpwstr>
  </property>
  <property fmtid="{D5CDD505-2E9C-101B-9397-08002B2CF9AE}" pid="5" name="Document Type">
    <vt:lpwstr>Meeting/Event</vt:lpwstr>
  </property>
</Properties>
</file>