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7.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18.xml" ContentType="application/vnd.openxmlformats-officedocument.presentationml.slide+xml"/>
  <Override PartName="/ppt/slides/slide4.xml" ContentType="application/vnd.openxmlformats-officedocument.presentationml.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7" r:id="rId2"/>
    <p:sldId id="276" r:id="rId3"/>
    <p:sldId id="272" r:id="rId4"/>
    <p:sldId id="273" r:id="rId5"/>
    <p:sldId id="259" r:id="rId6"/>
    <p:sldId id="260" r:id="rId7"/>
    <p:sldId id="261" r:id="rId8"/>
    <p:sldId id="262" r:id="rId9"/>
    <p:sldId id="275" r:id="rId10"/>
    <p:sldId id="263" r:id="rId11"/>
    <p:sldId id="264" r:id="rId12"/>
    <p:sldId id="265" r:id="rId13"/>
    <p:sldId id="266" r:id="rId14"/>
    <p:sldId id="267" r:id="rId15"/>
    <p:sldId id="268" r:id="rId16"/>
    <p:sldId id="269" r:id="rId17"/>
    <p:sldId id="270"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5B3D72-D0BB-4775-BD4E-D915DCE0E480}" type="datetimeFigureOut">
              <a:rPr lang="en-US" smtClean="0"/>
              <a:pPr/>
              <a:t>8/27/2014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1A82E-2380-4E65-8F92-079ECD8C6788}" type="slidenum">
              <a:rPr lang="en-US" smtClean="0"/>
              <a:pPr/>
              <a:t>‹#›</a:t>
            </a:fld>
            <a:endParaRPr lang="en-US"/>
          </a:p>
        </p:txBody>
      </p:sp>
    </p:spTree>
    <p:extLst>
      <p:ext uri="{BB962C8B-B14F-4D97-AF65-F5344CB8AC3E}">
        <p14:creationId xmlns:p14="http://schemas.microsoft.com/office/powerpoint/2010/main" val="4206977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25" name="Shape 125"/>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endParaRPr lang="en-US" baseline="0" dirty="0" smtClean="0"/>
          </a:p>
        </p:txBody>
      </p:sp>
      <p:sp>
        <p:nvSpPr>
          <p:cNvPr id="126" name="Shape 126"/>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buSzPct val="25000"/>
              <a:buNone/>
            </a:pPr>
            <a:r>
              <a:rPr lang="en"/>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1289007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82688" y="696913"/>
            <a:ext cx="4646612"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32" name="Shape 132"/>
          <p:cNvSpPr txBox="1">
            <a:spLocks noGrp="1"/>
          </p:cNvSpPr>
          <p:nvPr>
            <p:ph type="body" idx="1"/>
          </p:nvPr>
        </p:nvSpPr>
        <p:spPr>
          <a:xfrm>
            <a:off x="701039" y="4415790"/>
            <a:ext cx="5608319" cy="4183379"/>
          </a:xfrm>
          <a:prstGeom prst="rect">
            <a:avLst/>
          </a:prstGeom>
          <a:noFill/>
          <a:ln>
            <a:noFill/>
          </a:ln>
        </p:spPr>
        <p:txBody>
          <a:bodyPr lIns="93170" tIns="46572" rIns="93170" bIns="46572" anchor="t" anchorCtr="0">
            <a:noAutofit/>
          </a:bodyPr>
          <a:lstStyle/>
          <a:p>
            <a:pPr marL="457200" lvl="1" indent="0">
              <a:buFont typeface="Arial"/>
              <a:buNone/>
            </a:pPr>
            <a:endParaRPr lang="en-US" sz="1100" baseline="0" dirty="0" smtClean="0"/>
          </a:p>
        </p:txBody>
      </p:sp>
      <p:sp>
        <p:nvSpPr>
          <p:cNvPr id="133" name="Shape 133"/>
          <p:cNvSpPr txBox="1">
            <a:spLocks noGrp="1"/>
          </p:cNvSpPr>
          <p:nvPr>
            <p:ph type="sldNum" idx="12"/>
          </p:nvPr>
        </p:nvSpPr>
        <p:spPr>
          <a:xfrm>
            <a:off x="3970938" y="8829968"/>
            <a:ext cx="3037839" cy="464819"/>
          </a:xfrm>
          <a:prstGeom prst="rect">
            <a:avLst/>
          </a:prstGeom>
          <a:noFill/>
          <a:ln>
            <a:noFill/>
          </a:ln>
        </p:spPr>
        <p:txBody>
          <a:bodyPr lIns="93170" tIns="46572" rIns="93170" bIns="46572" anchor="b" anchorCtr="0">
            <a:noAutofit/>
          </a:bodyPr>
          <a:lstStyle/>
          <a:p>
            <a:pPr algn="r">
              <a:buSzPct val="25000"/>
            </a:pPr>
            <a:r>
              <a:rPr lang="en" dirty="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82688" y="696913"/>
            <a:ext cx="4646612"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32" name="Shape 132"/>
          <p:cNvSpPr txBox="1">
            <a:spLocks noGrp="1"/>
          </p:cNvSpPr>
          <p:nvPr>
            <p:ph type="body" idx="1"/>
          </p:nvPr>
        </p:nvSpPr>
        <p:spPr>
          <a:xfrm>
            <a:off x="701039" y="4415790"/>
            <a:ext cx="5608319" cy="4183379"/>
          </a:xfrm>
          <a:prstGeom prst="rect">
            <a:avLst/>
          </a:prstGeom>
          <a:noFill/>
          <a:ln>
            <a:noFill/>
          </a:ln>
        </p:spPr>
        <p:txBody>
          <a:bodyPr lIns="93170" tIns="46572" rIns="93170" bIns="46572" anchor="t" anchorCtr="0">
            <a:noAutofit/>
          </a:bodyPr>
          <a:lstStyle/>
          <a:p>
            <a:pPr>
              <a:buNone/>
            </a:pPr>
            <a:endParaRPr lang="en" sz="1100" dirty="0"/>
          </a:p>
        </p:txBody>
      </p:sp>
      <p:sp>
        <p:nvSpPr>
          <p:cNvPr id="133" name="Shape 133"/>
          <p:cNvSpPr txBox="1">
            <a:spLocks noGrp="1"/>
          </p:cNvSpPr>
          <p:nvPr>
            <p:ph type="sldNum" idx="12"/>
          </p:nvPr>
        </p:nvSpPr>
        <p:spPr>
          <a:xfrm>
            <a:off x="3970938" y="8829968"/>
            <a:ext cx="3037839" cy="464819"/>
          </a:xfrm>
          <a:prstGeom prst="rect">
            <a:avLst/>
          </a:prstGeom>
          <a:noFill/>
          <a:ln>
            <a:noFill/>
          </a:ln>
        </p:spPr>
        <p:txBody>
          <a:bodyPr lIns="93170" tIns="46572" rIns="93170" bIns="46572" anchor="b" anchorCtr="0">
            <a:noAutofit/>
          </a:bodyPr>
          <a:lstStyle/>
          <a:p>
            <a:pPr algn="r">
              <a:buSzPct val="25000"/>
            </a:pPr>
            <a:r>
              <a:rPr lang="en" dirty="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82688" y="696913"/>
            <a:ext cx="4646612"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32" name="Shape 132"/>
          <p:cNvSpPr txBox="1">
            <a:spLocks noGrp="1"/>
          </p:cNvSpPr>
          <p:nvPr>
            <p:ph type="body" idx="1"/>
          </p:nvPr>
        </p:nvSpPr>
        <p:spPr>
          <a:xfrm>
            <a:off x="701039" y="4415790"/>
            <a:ext cx="5608319" cy="4183379"/>
          </a:xfrm>
          <a:prstGeom prst="rect">
            <a:avLst/>
          </a:prstGeom>
          <a:noFill/>
          <a:ln>
            <a:noFill/>
          </a:ln>
        </p:spPr>
        <p:txBody>
          <a:bodyPr lIns="93170" tIns="46572" rIns="93170" bIns="46572" anchor="t" anchorCtr="0">
            <a:noAutofit/>
          </a:bodyPr>
          <a:lstStyle/>
          <a:p>
            <a:pPr>
              <a:buNone/>
            </a:pPr>
            <a:endParaRPr lang="en" sz="1100" dirty="0"/>
          </a:p>
        </p:txBody>
      </p:sp>
      <p:sp>
        <p:nvSpPr>
          <p:cNvPr id="133" name="Shape 133"/>
          <p:cNvSpPr txBox="1">
            <a:spLocks noGrp="1"/>
          </p:cNvSpPr>
          <p:nvPr>
            <p:ph type="sldNum" idx="12"/>
          </p:nvPr>
        </p:nvSpPr>
        <p:spPr>
          <a:xfrm>
            <a:off x="3970938" y="8829968"/>
            <a:ext cx="3037839" cy="464819"/>
          </a:xfrm>
          <a:prstGeom prst="rect">
            <a:avLst/>
          </a:prstGeom>
          <a:noFill/>
          <a:ln>
            <a:noFill/>
          </a:ln>
        </p:spPr>
        <p:txBody>
          <a:bodyPr lIns="93170" tIns="46572" rIns="93170" bIns="46572" anchor="b" anchorCtr="0">
            <a:noAutofit/>
          </a:bodyPr>
          <a:lstStyle/>
          <a:p>
            <a:pPr algn="r">
              <a:buSzPct val="25000"/>
            </a:pPr>
            <a:r>
              <a:rPr lang="en" dirty="0"/>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82688" y="696913"/>
            <a:ext cx="4646612"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32" name="Shape 132"/>
          <p:cNvSpPr txBox="1">
            <a:spLocks noGrp="1"/>
          </p:cNvSpPr>
          <p:nvPr>
            <p:ph type="body" idx="1"/>
          </p:nvPr>
        </p:nvSpPr>
        <p:spPr>
          <a:xfrm>
            <a:off x="701039" y="4415790"/>
            <a:ext cx="5608319" cy="4183379"/>
          </a:xfrm>
          <a:prstGeom prst="rect">
            <a:avLst/>
          </a:prstGeom>
          <a:noFill/>
          <a:ln>
            <a:noFill/>
          </a:ln>
        </p:spPr>
        <p:txBody>
          <a:bodyPr lIns="93170" tIns="46572" rIns="93170" bIns="46572" anchor="t" anchorCtr="0">
            <a:noAutofit/>
          </a:bodyPr>
          <a:lstStyle/>
          <a:p>
            <a:pPr>
              <a:buNone/>
            </a:pPr>
            <a:endParaRPr lang="en-US" sz="1100" baseline="0" dirty="0" smtClean="0"/>
          </a:p>
        </p:txBody>
      </p:sp>
      <p:sp>
        <p:nvSpPr>
          <p:cNvPr id="133" name="Shape 133"/>
          <p:cNvSpPr txBox="1">
            <a:spLocks noGrp="1"/>
          </p:cNvSpPr>
          <p:nvPr>
            <p:ph type="sldNum" idx="12"/>
          </p:nvPr>
        </p:nvSpPr>
        <p:spPr>
          <a:xfrm>
            <a:off x="3970938" y="8829968"/>
            <a:ext cx="3037839" cy="464819"/>
          </a:xfrm>
          <a:prstGeom prst="rect">
            <a:avLst/>
          </a:prstGeom>
          <a:noFill/>
          <a:ln>
            <a:noFill/>
          </a:ln>
        </p:spPr>
        <p:txBody>
          <a:bodyPr lIns="93170" tIns="46572" rIns="93170" bIns="46572" anchor="b" anchorCtr="0">
            <a:noAutofit/>
          </a:bodyPr>
          <a:lstStyle/>
          <a:p>
            <a:pPr algn="r">
              <a:buSzPct val="25000"/>
            </a:pPr>
            <a:r>
              <a:rPr lang="en" dirty="0"/>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083653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eaLnBrk="1" hangingPunct="1"/>
            <a:endParaRPr lang="en-US" baseline="0" dirty="0" smtClean="0">
              <a:latin typeface="+mn-lt"/>
              <a:ea typeface="+mn-ea"/>
            </a:endParaRPr>
          </a:p>
        </p:txBody>
      </p:sp>
    </p:spTree>
    <p:extLst>
      <p:ext uri="{BB962C8B-B14F-4D97-AF65-F5344CB8AC3E}">
        <p14:creationId xmlns:p14="http://schemas.microsoft.com/office/powerpoint/2010/main" val="662720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6511F3-C4EB-49D9-8F0B-A1BA223BCF89}"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32" name="Shape 132"/>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a:buNone/>
            </a:pPr>
            <a:endParaRPr lang="en" sz="1100" b="0" i="0" u="none" strike="noStrike" cap="none" baseline="0" dirty="0"/>
          </a:p>
        </p:txBody>
      </p:sp>
      <p:sp>
        <p:nvSpPr>
          <p:cNvPr id="133" name="Shape 133"/>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buSzPct val="25000"/>
              <a:buNone/>
            </a:pPr>
            <a:r>
              <a:rPr lang="en"/>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32" name="Shape 132"/>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buSzPct val="25000"/>
              <a:buNone/>
            </a:pPr>
            <a:endParaRPr lang="en" sz="1000" b="0" i="0" u="none" strike="noStrike" cap="none" baseline="0" dirty="0" smtClean="0">
              <a:solidFill>
                <a:schemeClr val="dk1"/>
              </a:solidFill>
              <a:latin typeface="+mn-lt"/>
              <a:ea typeface="Arial"/>
              <a:cs typeface="Arial"/>
              <a:sym typeface="Calibri"/>
            </a:endParaRPr>
          </a:p>
        </p:txBody>
      </p:sp>
      <p:sp>
        <p:nvSpPr>
          <p:cNvPr id="133" name="Shape 133"/>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buSzPct val="25000"/>
              <a:buNone/>
            </a:pPr>
            <a:r>
              <a:rPr lang="en"/>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32" name="Shape 132"/>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lvl="0"/>
            <a:endParaRPr lang="en-US" sz="1000" b="0" baseline="0" dirty="0" smtClean="0">
              <a:effectLst/>
            </a:endParaRPr>
          </a:p>
        </p:txBody>
      </p:sp>
      <p:sp>
        <p:nvSpPr>
          <p:cNvPr id="133" name="Shape 133"/>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buSzPct val="25000"/>
              <a:buNone/>
            </a:pPr>
            <a:r>
              <a:rPr lang="en"/>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en-US" sz="1000" baseline="0" dirty="0" smtClean="0"/>
          </a:p>
        </p:txBody>
      </p:sp>
    </p:spTree>
    <p:extLst>
      <p:ext uri="{BB962C8B-B14F-4D97-AF65-F5344CB8AC3E}">
        <p14:creationId xmlns:p14="http://schemas.microsoft.com/office/powerpoint/2010/main" val="4033110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0"/>
            <a:endParaRPr lang="en-US" dirty="0" smtClean="0"/>
          </a:p>
        </p:txBody>
      </p:sp>
    </p:spTree>
    <p:extLst>
      <p:ext uri="{BB962C8B-B14F-4D97-AF65-F5344CB8AC3E}">
        <p14:creationId xmlns:p14="http://schemas.microsoft.com/office/powerpoint/2010/main" val="1352231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0294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100" dirty="0"/>
          </a:p>
        </p:txBody>
      </p:sp>
    </p:spTree>
    <p:extLst>
      <p:ext uri="{BB962C8B-B14F-4D97-AF65-F5344CB8AC3E}">
        <p14:creationId xmlns:p14="http://schemas.microsoft.com/office/powerpoint/2010/main" val="3856988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9CF72-92AF-47B6-87EA-352D4654E4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9CF72-92AF-47B6-87EA-352D4654E4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9CF72-92AF-47B6-87EA-352D4654E43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9144000" cy="6858000"/>
          </a:xfrm>
          <a:prstGeom prst="rect">
            <a:avLst/>
          </a:prstGeom>
        </p:spPr>
      </p:pic>
      <p:sp>
        <p:nvSpPr>
          <p:cNvPr id="11" name="Shape 11"/>
          <p:cNvSpPr txBox="1">
            <a:spLocks noGrp="1"/>
          </p:cNvSpPr>
          <p:nvPr>
            <p:ph type="title"/>
          </p:nvPr>
        </p:nvSpPr>
        <p:spPr>
          <a:xfrm>
            <a:off x="457200" y="274637"/>
            <a:ext cx="8229600" cy="1143000"/>
          </a:xfrm>
          <a:prstGeom prst="rect">
            <a:avLst/>
          </a:prstGeom>
          <a:noFill/>
          <a:ln>
            <a:noFill/>
          </a:ln>
        </p:spPr>
        <p:txBody>
          <a:bodyPr wrap="square" lIns="0" tIns="0" rIns="0" bIns="0" anchor="ctr" anchorCtr="0"/>
          <a:lstStyle>
            <a:lvl1pPr indent="0" algn="l" rtl="0">
              <a:spcBef>
                <a:spcPts val="0"/>
              </a:spcBef>
              <a:buSzPct val="100000"/>
              <a:buFont typeface="Arial"/>
              <a:buNone/>
              <a:defRPr sz="3000" b="1">
                <a:solidFill>
                  <a:srgbClr val="002A49"/>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dirty="0"/>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0" tIns="0" rIns="0" bIns="0" anchor="t" anchorCtr="0"/>
          <a:lstStyle>
            <a:lvl1pPr rtl="0">
              <a:buSzPct val="100000"/>
              <a:defRPr sz="2600"/>
            </a:lvl1pPr>
            <a:lvl2pPr marL="649224" indent="-285750" rtl="0">
              <a:buFont typeface="Lucida Grande"/>
              <a:buChar char="–"/>
              <a:defRPr/>
            </a:lvl2pPr>
            <a:lvl3pPr marL="1143000" indent="-228600" rtl="0">
              <a:buFont typeface="Arial"/>
              <a:buChar char="•"/>
              <a:defRPr sz="2200"/>
            </a:lvl3pPr>
            <a:lvl4pPr marL="1600200" indent="-228600" rtl="0">
              <a:buSzPct val="100000"/>
              <a:buFont typeface="Lucida Grande"/>
              <a:buChar char="–"/>
              <a:defRPr sz="2000"/>
            </a:lvl4pPr>
            <a:lvl5pPr marL="2057400" indent="-228600" rtl="0">
              <a:buFont typeface="Lucida Grande"/>
              <a:buChar char="»"/>
              <a:defRPr sz="1800"/>
            </a:lvl5pPr>
            <a:lvl6pPr rtl="0">
              <a:defRPr sz="1800"/>
            </a:lvl6pPr>
            <a:lvl7pPr rtl="0">
              <a:defRPr sz="1800"/>
            </a:lvl7pPr>
            <a:lvl8pPr rtl="0">
              <a:defRPr sz="1800"/>
            </a:lvl8pPr>
            <a:lvl9pPr rtl="0">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4"/>
          </p:nvPr>
        </p:nvSpPr>
        <p:spPr>
          <a:xfrm>
            <a:off x="6767406" y="6427470"/>
            <a:ext cx="2133600" cy="365125"/>
          </a:xfrm>
          <a:prstGeom prst="rect">
            <a:avLst/>
          </a:prstGeom>
        </p:spPr>
        <p:txBody>
          <a:bodyPr vert="horz" lIns="0" tIns="0" rIns="0" bIns="0" rtlCol="0" anchor="b" anchorCtr="0"/>
          <a:lstStyle>
            <a:lvl1pPr algn="r">
              <a:defRPr sz="800">
                <a:solidFill>
                  <a:schemeClr val="tx1">
                    <a:tint val="75000"/>
                  </a:schemeClr>
                </a:solidFill>
                <a:latin typeface="Arial"/>
              </a:defRPr>
            </a:lvl1pPr>
          </a:lstStyle>
          <a:p>
            <a:fld id="{6841C7FB-8763-2A49-8BF2-4EC272C90163}" type="slidenum">
              <a:rPr lang="en-US" smtClean="0"/>
              <a:pPr/>
              <a:t>‹#›</a:t>
            </a:fld>
            <a:endParaRPr lang="en-US" dirty="0"/>
          </a:p>
        </p:txBody>
      </p:sp>
      <p:sp>
        <p:nvSpPr>
          <p:cNvPr id="6" name="Rectangle 5"/>
          <p:cNvSpPr/>
          <p:nvPr userDrawn="1"/>
        </p:nvSpPr>
        <p:spPr>
          <a:xfrm>
            <a:off x="0" y="457199"/>
            <a:ext cx="203200" cy="777237"/>
          </a:xfrm>
          <a:prstGeom prst="rect">
            <a:avLst/>
          </a:prstGeom>
          <a:solidFill>
            <a:srgbClr val="DA51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rcRect l="8314" t="3448" r="7870" b="87302"/>
          <a:stretch>
            <a:fillRect/>
          </a:stretch>
        </p:blipFill>
        <p:spPr>
          <a:xfrm>
            <a:off x="399627" y="182879"/>
            <a:ext cx="8341612" cy="688480"/>
          </a:xfrm>
          <a:prstGeom prst="rect">
            <a:avLst/>
          </a:prstGeom>
        </p:spPr>
      </p:pic>
      <p:sp>
        <p:nvSpPr>
          <p:cNvPr id="11" name="Text Placeholder 10"/>
          <p:cNvSpPr>
            <a:spLocks noGrp="1"/>
          </p:cNvSpPr>
          <p:nvPr>
            <p:ph type="body" sz="quarter" idx="10" hasCustomPrompt="1"/>
          </p:nvPr>
        </p:nvSpPr>
        <p:spPr>
          <a:xfrm>
            <a:off x="548640" y="914401"/>
            <a:ext cx="7955280" cy="635000"/>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2600" b="1" i="0" u="none" strike="noStrike" kern="1200" cap="all" spc="40" normalizeH="0" baseline="0" noProof="0">
                <a:ln>
                  <a:noFill/>
                </a:ln>
                <a:solidFill>
                  <a:srgbClr val="007EBD"/>
                </a:solidFill>
                <a:effectLst/>
                <a:uLnTx/>
                <a:uFillTx/>
                <a:latin typeface="Gotham Medium"/>
                <a:ea typeface="+mj-ea"/>
                <a:cs typeface="Gotham Medium"/>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600" b="1" i="0" u="none" strike="noStrike" kern="1200" cap="all" spc="40" normalizeH="0" baseline="0" noProof="0" dirty="0" smtClean="0">
                <a:ln>
                  <a:noFill/>
                </a:ln>
                <a:solidFill>
                  <a:srgbClr val="007EBD"/>
                </a:solidFill>
                <a:effectLst/>
                <a:uLnTx/>
                <a:uFillTx/>
                <a:latin typeface="Gotham Medium"/>
                <a:ea typeface="+mj-ea"/>
                <a:cs typeface="Gotham Medium"/>
              </a:rPr>
              <a:t>TITLE OF THE SLIDE </a:t>
            </a:r>
            <a:endParaRPr kumimoji="0" lang="en-US" sz="2600" b="1" i="0" u="none" strike="noStrike" kern="1200" cap="all" spc="40" normalizeH="0" baseline="0" noProof="0" dirty="0">
              <a:ln>
                <a:noFill/>
              </a:ln>
              <a:solidFill>
                <a:srgbClr val="007EBD"/>
              </a:solidFill>
              <a:effectLst/>
              <a:uLnTx/>
              <a:uFillTx/>
              <a:latin typeface="Gotham Medium"/>
              <a:ea typeface="+mj-ea"/>
              <a:cs typeface="Gotham Medium"/>
            </a:endParaRPr>
          </a:p>
        </p:txBody>
      </p:sp>
      <p:sp>
        <p:nvSpPr>
          <p:cNvPr id="13" name="Text Placeholder 12"/>
          <p:cNvSpPr>
            <a:spLocks noGrp="1"/>
          </p:cNvSpPr>
          <p:nvPr>
            <p:ph type="body" sz="quarter" idx="11"/>
          </p:nvPr>
        </p:nvSpPr>
        <p:spPr>
          <a:xfrm>
            <a:off x="548640" y="1737359"/>
            <a:ext cx="7955280" cy="4480560"/>
          </a:xfrm>
        </p:spPr>
        <p:txBody>
          <a:bodyPr/>
          <a:lstStyle>
            <a:lvl1pPr>
              <a:defRPr>
                <a:latin typeface="Gotham Book" pitchFamily="2" charset="0"/>
              </a:defRPr>
            </a:lvl1pPr>
            <a:lvl2pPr>
              <a:defRPr>
                <a:latin typeface="Gotham Book" pitchFamily="2" charset="0"/>
              </a:defRPr>
            </a:lvl2pPr>
            <a:lvl3pPr>
              <a:defRPr>
                <a:latin typeface="Gotham Book" pitchFamily="2" charset="0"/>
              </a:defRPr>
            </a:lvl3pPr>
            <a:lvl4pPr>
              <a:defRPr>
                <a:latin typeface="Gotham Book" pitchFamily="2" charset="0"/>
              </a:defRPr>
            </a:lvl4pPr>
            <a:lvl5pPr>
              <a:defRPr>
                <a:latin typeface="Gotham Book"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rcRect l="7037" t="91198" r="7870" b="4067"/>
          <a:stretch>
            <a:fillRect/>
          </a:stretch>
        </p:blipFill>
        <p:spPr>
          <a:xfrm>
            <a:off x="331894" y="6273799"/>
            <a:ext cx="8468703" cy="352428"/>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9CF72-92AF-47B6-87EA-352D4654E4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9CF72-92AF-47B6-87EA-352D4654E4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C9CF72-92AF-47B6-87EA-352D4654E43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C9CF72-92AF-47B6-87EA-352D4654E43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C9CF72-92AF-47B6-87EA-352D4654E4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C9CF72-92AF-47B6-87EA-352D4654E4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C9CF72-92AF-47B6-87EA-352D4654E4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C9CF72-92AF-47B6-87EA-352D4654E4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9CF72-92AF-47B6-87EA-352D4654E43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nrsforu.com/"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gif"/><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3" name="Picture 2" descr="RI-cove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idx="4294967295"/>
          </p:nvPr>
        </p:nvSpPr>
        <p:spPr>
          <a:xfrm>
            <a:off x="806304" y="3151188"/>
            <a:ext cx="5091403" cy="1470025"/>
          </a:xfrm>
        </p:spPr>
        <p:txBody>
          <a:bodyPr lIns="0">
            <a:noAutofit/>
          </a:bodyPr>
          <a:lstStyle/>
          <a:p>
            <a:pPr algn="l"/>
            <a:r>
              <a:rPr lang="en-US" sz="3600" dirty="0" smtClean="0">
                <a:solidFill>
                  <a:srgbClr val="FFFFFF"/>
                </a:solidFill>
                <a:latin typeface="Arial"/>
                <a:ea typeface="Arial"/>
                <a:cs typeface="Arial"/>
              </a:rPr>
              <a:t>Social Security – </a:t>
            </a:r>
            <a:br>
              <a:rPr lang="en-US" sz="3600" dirty="0" smtClean="0">
                <a:solidFill>
                  <a:srgbClr val="FFFFFF"/>
                </a:solidFill>
                <a:latin typeface="Arial"/>
                <a:ea typeface="Arial"/>
                <a:cs typeface="Arial"/>
              </a:rPr>
            </a:br>
            <a:r>
              <a:rPr lang="en-US" sz="3600" dirty="0" smtClean="0">
                <a:solidFill>
                  <a:srgbClr val="FFFFFF"/>
                </a:solidFill>
                <a:latin typeface="Arial"/>
                <a:ea typeface="Arial"/>
                <a:cs typeface="Arial"/>
              </a:rPr>
              <a:t>The choice of a lifetime</a:t>
            </a:r>
            <a:endParaRPr lang="en-US" sz="3600" dirty="0">
              <a:solidFill>
                <a:srgbClr val="FFFFFF"/>
              </a:solidFill>
              <a:latin typeface="Arial"/>
              <a:ea typeface="Arial"/>
              <a:cs typeface="Arial"/>
            </a:endParaRPr>
          </a:p>
        </p:txBody>
      </p:sp>
      <p:sp>
        <p:nvSpPr>
          <p:cNvPr id="7" name="Subtitle 2"/>
          <p:cNvSpPr txBox="1">
            <a:spLocks/>
          </p:cNvSpPr>
          <p:nvPr/>
        </p:nvSpPr>
        <p:spPr>
          <a:xfrm>
            <a:off x="806303" y="4907622"/>
            <a:ext cx="6737255" cy="404399"/>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sz="1700" b="1" i="1" dirty="0" smtClean="0">
                <a:solidFill>
                  <a:schemeClr val="tx1">
                    <a:lumMod val="75000"/>
                    <a:lumOff val="25000"/>
                  </a:schemeClr>
                </a:solidFill>
                <a:latin typeface="Times"/>
                <a:cs typeface="Times"/>
              </a:rPr>
              <a:t>Understanding when and how to file for Social Security benefits</a:t>
            </a:r>
            <a:endParaRPr lang="en-US" sz="1700" b="1" i="1" dirty="0">
              <a:solidFill>
                <a:schemeClr val="tx1">
                  <a:lumMod val="75000"/>
                  <a:lumOff val="25000"/>
                </a:schemeClr>
              </a:solidFill>
              <a:latin typeface="Times"/>
              <a:cs typeface="Times"/>
            </a:endParaRPr>
          </a:p>
        </p:txBody>
      </p:sp>
      <p:sp>
        <p:nvSpPr>
          <p:cNvPr id="8" name="TextBox 7"/>
          <p:cNvSpPr txBox="1"/>
          <p:nvPr/>
        </p:nvSpPr>
        <p:spPr>
          <a:xfrm>
            <a:off x="533400" y="6459379"/>
            <a:ext cx="3276600" cy="246221"/>
          </a:xfrm>
          <a:prstGeom prst="rect">
            <a:avLst/>
          </a:prstGeom>
          <a:noFill/>
        </p:spPr>
        <p:txBody>
          <a:bodyPr wrap="square" rtlCol="0">
            <a:spAutoFit/>
          </a:bodyPr>
          <a:lstStyle/>
          <a:p>
            <a:r>
              <a:rPr lang="en-US" sz="1000" dirty="0" err="1" smtClean="0">
                <a:solidFill>
                  <a:schemeClr val="bg1">
                    <a:lumMod val="75000"/>
                  </a:schemeClr>
                </a:solidFill>
              </a:rPr>
              <a:t>NRM-12743AO-NX</a:t>
            </a:r>
            <a:endParaRPr lang="en-US" sz="1000" dirty="0">
              <a:solidFill>
                <a:schemeClr val="bg1">
                  <a:lumMod val="75000"/>
                </a:schemeClr>
              </a:solidFill>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Security </a:t>
            </a:r>
            <a:r>
              <a:rPr lang="en-US" dirty="0"/>
              <a:t>f</a:t>
            </a:r>
            <a:r>
              <a:rPr lang="en-US" dirty="0" smtClean="0"/>
              <a:t>iling options</a:t>
            </a:r>
            <a:endParaRPr lang="en-US" dirty="0"/>
          </a:p>
        </p:txBody>
      </p:sp>
      <p:sp>
        <p:nvSpPr>
          <p:cNvPr id="5" name="Slide Number Placeholder 4"/>
          <p:cNvSpPr>
            <a:spLocks noGrp="1"/>
          </p:cNvSpPr>
          <p:nvPr>
            <p:ph type="sldNum" sz="quarter" idx="4"/>
          </p:nvPr>
        </p:nvSpPr>
        <p:spPr/>
        <p:txBody>
          <a:bodyPr/>
          <a:lstStyle/>
          <a:p>
            <a:fld id="{6841C7FB-8763-2A49-8BF2-4EC272C90163}" type="slidenum">
              <a:rPr lang="en-US" smtClean="0"/>
              <a:pPr/>
              <a:t>10</a:t>
            </a:fld>
            <a:endParaRPr lang="en-US" dirty="0"/>
          </a:p>
        </p:txBody>
      </p:sp>
      <p:sp>
        <p:nvSpPr>
          <p:cNvPr id="9" name="TextBox 8"/>
          <p:cNvSpPr txBox="1"/>
          <p:nvPr/>
        </p:nvSpPr>
        <p:spPr>
          <a:xfrm>
            <a:off x="457201" y="1575496"/>
            <a:ext cx="2514600" cy="648331"/>
          </a:xfrm>
          <a:prstGeom prst="rect">
            <a:avLst/>
          </a:prstGeom>
          <a:noFill/>
          <a:ln w="28575" cmpd="sng">
            <a:solidFill>
              <a:srgbClr val="A6A6A6"/>
            </a:solidFill>
          </a:ln>
        </p:spPr>
        <p:txBody>
          <a:bodyPr wrap="square" lIns="182880" tIns="182880" rIns="182880" bIns="182880" rtlCol="0" anchor="t" anchorCtr="1">
            <a:noAutofit/>
          </a:bodyPr>
          <a:lstStyle/>
          <a:p>
            <a:pPr>
              <a:spcAft>
                <a:spcPts val="1200"/>
              </a:spcAft>
            </a:pPr>
            <a:r>
              <a:rPr lang="en-US" sz="2200" b="1" dirty="0" smtClean="0"/>
              <a:t>Deemed </a:t>
            </a:r>
            <a:r>
              <a:rPr lang="en-US" sz="2200" b="1" dirty="0"/>
              <a:t>f</a:t>
            </a:r>
            <a:r>
              <a:rPr lang="en-US" sz="2200" b="1" dirty="0" smtClean="0"/>
              <a:t>iling</a:t>
            </a:r>
            <a:endParaRPr lang="en-US" sz="2200" b="1" dirty="0"/>
          </a:p>
        </p:txBody>
      </p:sp>
      <p:sp>
        <p:nvSpPr>
          <p:cNvPr id="3" name="Rectangle 2"/>
          <p:cNvSpPr/>
          <p:nvPr/>
        </p:nvSpPr>
        <p:spPr>
          <a:xfrm>
            <a:off x="3200402" y="1588258"/>
            <a:ext cx="5700604" cy="884858"/>
          </a:xfrm>
          <a:prstGeom prst="rect">
            <a:avLst/>
          </a:prstGeom>
        </p:spPr>
        <p:txBody>
          <a:bodyPr wrap="square">
            <a:spAutoFit/>
          </a:bodyPr>
          <a:lstStyle/>
          <a:p>
            <a:pPr marL="342900" indent="-342900">
              <a:spcAft>
                <a:spcPts val="900"/>
              </a:spcAft>
              <a:buFont typeface="Arial"/>
              <a:buChar char="•"/>
            </a:pPr>
            <a:r>
              <a:rPr lang="en-US" sz="2200" dirty="0"/>
              <a:t>File for all eligible benefits</a:t>
            </a:r>
          </a:p>
          <a:p>
            <a:pPr marL="342900" indent="-342900">
              <a:spcAft>
                <a:spcPts val="900"/>
              </a:spcAft>
              <a:buFont typeface="Arial"/>
              <a:buChar char="•"/>
            </a:pPr>
            <a:r>
              <a:rPr lang="en-US" sz="2200" dirty="0"/>
              <a:t>Benefits discounted if filing before FRA</a:t>
            </a:r>
          </a:p>
        </p:txBody>
      </p:sp>
      <p:sp>
        <p:nvSpPr>
          <p:cNvPr id="21" name="TextBox 20"/>
          <p:cNvSpPr txBox="1"/>
          <p:nvPr/>
        </p:nvSpPr>
        <p:spPr>
          <a:xfrm>
            <a:off x="457201" y="3246704"/>
            <a:ext cx="2514600" cy="648331"/>
          </a:xfrm>
          <a:prstGeom prst="rect">
            <a:avLst/>
          </a:prstGeom>
          <a:noFill/>
          <a:ln w="28575" cmpd="sng">
            <a:solidFill>
              <a:srgbClr val="A6A6A6"/>
            </a:solidFill>
          </a:ln>
        </p:spPr>
        <p:txBody>
          <a:bodyPr wrap="square" lIns="182880" tIns="182880" rIns="182880" bIns="182880" rtlCol="0" anchor="t" anchorCtr="1">
            <a:noAutofit/>
          </a:bodyPr>
          <a:lstStyle/>
          <a:p>
            <a:pPr>
              <a:spcAft>
                <a:spcPts val="1200"/>
              </a:spcAft>
            </a:pPr>
            <a:r>
              <a:rPr lang="en-US" sz="2200" b="1" dirty="0" smtClean="0"/>
              <a:t>Standard filing</a:t>
            </a:r>
            <a:endParaRPr lang="en-US" sz="2200" b="1" dirty="0"/>
          </a:p>
        </p:txBody>
      </p:sp>
      <p:sp>
        <p:nvSpPr>
          <p:cNvPr id="22" name="TextBox 21"/>
          <p:cNvSpPr txBox="1"/>
          <p:nvPr/>
        </p:nvSpPr>
        <p:spPr>
          <a:xfrm>
            <a:off x="457201" y="4113270"/>
            <a:ext cx="2514600" cy="648331"/>
          </a:xfrm>
          <a:prstGeom prst="rect">
            <a:avLst/>
          </a:prstGeom>
          <a:noFill/>
          <a:ln w="28575" cmpd="sng">
            <a:solidFill>
              <a:srgbClr val="A6A6A6"/>
            </a:solidFill>
          </a:ln>
        </p:spPr>
        <p:txBody>
          <a:bodyPr wrap="square" lIns="182880" tIns="182880" rIns="182880" bIns="182880" rtlCol="0" anchor="t" anchorCtr="1">
            <a:noAutofit/>
          </a:bodyPr>
          <a:lstStyle/>
          <a:p>
            <a:pPr>
              <a:spcAft>
                <a:spcPts val="1200"/>
              </a:spcAft>
            </a:pPr>
            <a:r>
              <a:rPr lang="en-US" sz="2200" b="1" dirty="0" smtClean="0"/>
              <a:t>File &amp; suspend</a:t>
            </a:r>
            <a:endParaRPr lang="en-US" sz="2200" b="1" dirty="0"/>
          </a:p>
        </p:txBody>
      </p:sp>
      <p:sp>
        <p:nvSpPr>
          <p:cNvPr id="23" name="TextBox 22"/>
          <p:cNvSpPr txBox="1"/>
          <p:nvPr/>
        </p:nvSpPr>
        <p:spPr>
          <a:xfrm>
            <a:off x="457201" y="5040342"/>
            <a:ext cx="2514600" cy="648331"/>
          </a:xfrm>
          <a:prstGeom prst="rect">
            <a:avLst/>
          </a:prstGeom>
          <a:noFill/>
          <a:ln w="28575" cmpd="sng">
            <a:solidFill>
              <a:srgbClr val="A6A6A6"/>
            </a:solidFill>
          </a:ln>
        </p:spPr>
        <p:txBody>
          <a:bodyPr wrap="square" lIns="182880" tIns="182880" rIns="182880" bIns="182880" rtlCol="0" anchor="t" anchorCtr="1">
            <a:noAutofit/>
          </a:bodyPr>
          <a:lstStyle/>
          <a:p>
            <a:pPr>
              <a:spcAft>
                <a:spcPts val="1200"/>
              </a:spcAft>
            </a:pPr>
            <a:r>
              <a:rPr lang="en-US" sz="2200" b="1" dirty="0" smtClean="0"/>
              <a:t>File restricted</a:t>
            </a:r>
            <a:endParaRPr lang="en-US" sz="2200" b="1" dirty="0"/>
          </a:p>
        </p:txBody>
      </p:sp>
      <p:sp>
        <p:nvSpPr>
          <p:cNvPr id="6" name="Rectangle 5"/>
          <p:cNvSpPr/>
          <p:nvPr/>
        </p:nvSpPr>
        <p:spPr>
          <a:xfrm>
            <a:off x="3200402" y="3392329"/>
            <a:ext cx="3711272" cy="430887"/>
          </a:xfrm>
          <a:prstGeom prst="rect">
            <a:avLst/>
          </a:prstGeom>
        </p:spPr>
        <p:txBody>
          <a:bodyPr wrap="none">
            <a:spAutoFit/>
          </a:bodyPr>
          <a:lstStyle/>
          <a:p>
            <a:pPr marL="285750" indent="-285750">
              <a:spcAft>
                <a:spcPts val="1200"/>
              </a:spcAft>
              <a:buFont typeface="Arial"/>
              <a:buChar char="•"/>
            </a:pPr>
            <a:r>
              <a:rPr lang="en-US" sz="2200" dirty="0"/>
              <a:t>File for all eligible benefits</a:t>
            </a:r>
          </a:p>
        </p:txBody>
      </p:sp>
      <p:sp>
        <p:nvSpPr>
          <p:cNvPr id="7" name="Rectangle 6"/>
          <p:cNvSpPr/>
          <p:nvPr/>
        </p:nvSpPr>
        <p:spPr>
          <a:xfrm>
            <a:off x="3200402" y="4238380"/>
            <a:ext cx="5570756" cy="430887"/>
          </a:xfrm>
          <a:prstGeom prst="rect">
            <a:avLst/>
          </a:prstGeom>
        </p:spPr>
        <p:txBody>
          <a:bodyPr wrap="none">
            <a:spAutoFit/>
          </a:bodyPr>
          <a:lstStyle/>
          <a:p>
            <a:pPr marL="285750" indent="-285750">
              <a:spcAft>
                <a:spcPts val="1200"/>
              </a:spcAft>
              <a:buFont typeface="Arial"/>
              <a:buChar char="•"/>
            </a:pPr>
            <a:r>
              <a:rPr lang="en-US" sz="2200" dirty="0"/>
              <a:t>Allows spouse to collect spousal benefits</a:t>
            </a:r>
          </a:p>
        </p:txBody>
      </p:sp>
      <p:sp>
        <p:nvSpPr>
          <p:cNvPr id="8" name="Rectangle 7"/>
          <p:cNvSpPr/>
          <p:nvPr/>
        </p:nvSpPr>
        <p:spPr>
          <a:xfrm>
            <a:off x="3200402" y="5040342"/>
            <a:ext cx="5486398" cy="769441"/>
          </a:xfrm>
          <a:prstGeom prst="rect">
            <a:avLst/>
          </a:prstGeom>
        </p:spPr>
        <p:txBody>
          <a:bodyPr wrap="square">
            <a:spAutoFit/>
          </a:bodyPr>
          <a:lstStyle/>
          <a:p>
            <a:pPr marL="285750" indent="-285750">
              <a:buFont typeface="Arial"/>
              <a:buChar char="•"/>
            </a:pPr>
            <a:r>
              <a:rPr lang="en-US" sz="2200" dirty="0"/>
              <a:t>Allows you to begin spousal or survivor benefits only PIA</a:t>
            </a:r>
          </a:p>
        </p:txBody>
      </p:sp>
      <p:sp>
        <p:nvSpPr>
          <p:cNvPr id="11" name="TextBox 10"/>
          <p:cNvSpPr txBox="1"/>
          <p:nvPr/>
        </p:nvSpPr>
        <p:spPr>
          <a:xfrm>
            <a:off x="457202" y="2637696"/>
            <a:ext cx="8229598" cy="400110"/>
          </a:xfrm>
          <a:prstGeom prst="rect">
            <a:avLst/>
          </a:prstGeom>
          <a:solidFill>
            <a:schemeClr val="bg1">
              <a:lumMod val="85000"/>
            </a:schemeClr>
          </a:solidFill>
        </p:spPr>
        <p:txBody>
          <a:bodyPr wrap="square" rtlCol="0">
            <a:spAutoFit/>
          </a:bodyPr>
          <a:lstStyle/>
          <a:p>
            <a:r>
              <a:rPr lang="en-US" sz="2000" b="1" i="1" dirty="0" smtClean="0"/>
              <a:t>More options if you wait….</a:t>
            </a:r>
            <a:endParaRPr lang="en-US" sz="2000" b="1" i="1" dirty="0"/>
          </a:p>
        </p:txBody>
      </p:sp>
    </p:spTree>
    <p:extLst>
      <p:ext uri="{BB962C8B-B14F-4D97-AF65-F5344CB8AC3E}">
        <p14:creationId xmlns:p14="http://schemas.microsoft.com/office/powerpoint/2010/main" val="2683043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6841C7FB-8763-2A49-8BF2-4EC272C90163}" type="slidenum">
              <a:rPr lang="en-US" smtClean="0"/>
              <a:pPr/>
              <a:t>11</a:t>
            </a:fld>
            <a:endParaRPr lang="en-US" dirty="0"/>
          </a:p>
        </p:txBody>
      </p:sp>
      <p:sp>
        <p:nvSpPr>
          <p:cNvPr id="6" name="Title 1"/>
          <p:cNvSpPr>
            <a:spLocks noGrp="1"/>
          </p:cNvSpPr>
          <p:nvPr>
            <p:ph type="title"/>
          </p:nvPr>
        </p:nvSpPr>
        <p:spPr>
          <a:xfrm>
            <a:off x="457200" y="556853"/>
            <a:ext cx="8229600" cy="571990"/>
          </a:xfrm>
        </p:spPr>
        <p:txBody>
          <a:bodyPr/>
          <a:lstStyle/>
          <a:p>
            <a:r>
              <a:rPr lang="en-US" dirty="0" smtClean="0"/>
              <a:t>For government employees</a:t>
            </a:r>
            <a:endParaRPr lang="en-US" dirty="0"/>
          </a:p>
        </p:txBody>
      </p:sp>
      <p:sp>
        <p:nvSpPr>
          <p:cNvPr id="9" name="Shape 308"/>
          <p:cNvSpPr txBox="1"/>
          <p:nvPr/>
        </p:nvSpPr>
        <p:spPr>
          <a:xfrm>
            <a:off x="457200" y="1374854"/>
            <a:ext cx="8229600" cy="4657353"/>
          </a:xfrm>
          <a:prstGeom prst="rect">
            <a:avLst/>
          </a:prstGeom>
          <a:noFill/>
          <a:ln>
            <a:noFill/>
          </a:ln>
        </p:spPr>
        <p:txBody>
          <a:bodyPr lIns="0" tIns="0" rIns="91425" bIns="0" anchor="t" anchorCtr="0">
            <a:noAutofit/>
          </a:bodyPr>
          <a:lstStyle/>
          <a:p>
            <a:pPr marR="0" lvl="0" algn="l" rtl="0">
              <a:spcBef>
                <a:spcPts val="600"/>
              </a:spcBef>
              <a:spcAft>
                <a:spcPts val="1800"/>
              </a:spcAft>
              <a:buClr>
                <a:schemeClr val="dk1"/>
              </a:buClr>
              <a:buSzPct val="101851"/>
            </a:pPr>
            <a:r>
              <a:rPr lang="en" sz="2400" b="1" i="0" u="none" strike="noStrike" cap="none" baseline="0" dirty="0" smtClean="0">
                <a:solidFill>
                  <a:schemeClr val="dk1"/>
                </a:solidFill>
                <a:sym typeface="Calibri"/>
              </a:rPr>
              <a:t>Windfall </a:t>
            </a:r>
            <a:r>
              <a:rPr lang="en" sz="2400" b="1" i="0" u="none" strike="noStrike" cap="none" baseline="0" dirty="0">
                <a:solidFill>
                  <a:schemeClr val="dk1"/>
                </a:solidFill>
                <a:sym typeface="Calibri"/>
              </a:rPr>
              <a:t>elimination provision (WEP</a:t>
            </a:r>
            <a:r>
              <a:rPr lang="en" sz="2400" b="1" i="0" u="none" strike="noStrike" cap="none" baseline="0" dirty="0" smtClean="0">
                <a:solidFill>
                  <a:schemeClr val="dk1"/>
                </a:solidFill>
                <a:sym typeface="Calibri"/>
              </a:rPr>
              <a:t>)</a:t>
            </a:r>
            <a:endParaRPr lang="en-US" sz="2400" b="0" i="0" u="none" strike="noStrike" cap="none" baseline="0" dirty="0" smtClean="0">
              <a:solidFill>
                <a:schemeClr val="dk1"/>
              </a:solidFill>
              <a:sym typeface="Calibri"/>
            </a:endParaRPr>
          </a:p>
          <a:p>
            <a:pPr marL="515938" lvl="3" indent="-295275">
              <a:spcAft>
                <a:spcPts val="1800"/>
              </a:spcAft>
              <a:buClr>
                <a:schemeClr val="dk1"/>
              </a:buClr>
              <a:buSzPct val="101851"/>
              <a:buFont typeface="Arial"/>
              <a:buChar char="•"/>
            </a:pPr>
            <a:r>
              <a:rPr lang="en-US" sz="2200" dirty="0" smtClean="0">
                <a:solidFill>
                  <a:schemeClr val="dk1"/>
                </a:solidFill>
                <a:sym typeface="Calibri"/>
              </a:rPr>
              <a:t>Reduces individual benefit to prevent higher benefits </a:t>
            </a:r>
            <a:br>
              <a:rPr lang="en-US" sz="2200" dirty="0" smtClean="0">
                <a:solidFill>
                  <a:schemeClr val="dk1"/>
                </a:solidFill>
                <a:sym typeface="Calibri"/>
              </a:rPr>
            </a:br>
            <a:r>
              <a:rPr lang="en-US" sz="2200" dirty="0" smtClean="0">
                <a:solidFill>
                  <a:schemeClr val="dk1"/>
                </a:solidFill>
                <a:sym typeface="Calibri"/>
              </a:rPr>
              <a:t>on top of pension income</a:t>
            </a:r>
          </a:p>
          <a:p>
            <a:pPr marL="515938" lvl="3" indent="-295275">
              <a:spcAft>
                <a:spcPts val="1800"/>
              </a:spcAft>
              <a:buClr>
                <a:schemeClr val="dk1"/>
              </a:buClr>
              <a:buSzPct val="101851"/>
              <a:buFont typeface="Arial"/>
              <a:buChar char="•"/>
            </a:pPr>
            <a:r>
              <a:rPr lang="en-US" sz="2200" dirty="0">
                <a:solidFill>
                  <a:schemeClr val="dk1"/>
                </a:solidFill>
                <a:sym typeface="Calibri"/>
              </a:rPr>
              <a:t>C</a:t>
            </a:r>
            <a:r>
              <a:rPr lang="en-US" sz="2200" dirty="0" smtClean="0">
                <a:solidFill>
                  <a:schemeClr val="dk1"/>
                </a:solidFill>
                <a:sym typeface="Calibri"/>
              </a:rPr>
              <a:t>hanges formula used </a:t>
            </a:r>
            <a:r>
              <a:rPr lang="en-US" sz="2200" dirty="0">
                <a:solidFill>
                  <a:schemeClr val="dk1"/>
                </a:solidFill>
                <a:sym typeface="Calibri"/>
              </a:rPr>
              <a:t>to calculate </a:t>
            </a:r>
            <a:r>
              <a:rPr lang="en-US" sz="2200" dirty="0" smtClean="0">
                <a:solidFill>
                  <a:schemeClr val="dk1"/>
                </a:solidFill>
                <a:sym typeface="Calibri"/>
              </a:rPr>
              <a:t>PIA</a:t>
            </a:r>
          </a:p>
          <a:p>
            <a:pPr marL="920750" lvl="4" indent="-342900">
              <a:spcAft>
                <a:spcPts val="1800"/>
              </a:spcAft>
              <a:buClr>
                <a:schemeClr val="dk1"/>
              </a:buClr>
              <a:buSzPct val="101851"/>
              <a:buFont typeface="Lucida Grande"/>
              <a:buChar char="–"/>
            </a:pPr>
            <a:r>
              <a:rPr lang="en-US" sz="2200" dirty="0" smtClean="0">
                <a:solidFill>
                  <a:schemeClr val="dk1"/>
                </a:solidFill>
                <a:sym typeface="Calibri"/>
              </a:rPr>
              <a:t>40% of first $816 instead of 90%</a:t>
            </a:r>
            <a:r>
              <a:rPr lang="en-US" sz="2200" baseline="30000" dirty="0" smtClean="0">
                <a:solidFill>
                  <a:schemeClr val="dk1"/>
                </a:solidFill>
                <a:sym typeface="Calibri"/>
              </a:rPr>
              <a:t>10</a:t>
            </a:r>
          </a:p>
          <a:p>
            <a:pPr marL="920750" lvl="4" indent="-342900">
              <a:spcAft>
                <a:spcPts val="1800"/>
              </a:spcAft>
              <a:buClr>
                <a:schemeClr val="dk1"/>
              </a:buClr>
              <a:buSzPct val="101851"/>
              <a:buFont typeface="Lucida Grande"/>
              <a:buChar char="–"/>
            </a:pPr>
            <a:r>
              <a:rPr lang="en-US" sz="2200" dirty="0" smtClean="0">
                <a:solidFill>
                  <a:schemeClr val="dk1"/>
                </a:solidFill>
                <a:sym typeface="Calibri"/>
              </a:rPr>
              <a:t>Reduction </a:t>
            </a:r>
            <a:r>
              <a:rPr lang="en-US" sz="2200" dirty="0">
                <a:solidFill>
                  <a:schemeClr val="dk1"/>
                </a:solidFill>
                <a:sym typeface="Calibri"/>
              </a:rPr>
              <a:t>cannot be more than ½ of pension </a:t>
            </a:r>
            <a:r>
              <a:rPr lang="en-US" sz="2200" dirty="0" smtClean="0">
                <a:solidFill>
                  <a:schemeClr val="dk1"/>
                </a:solidFill>
                <a:sym typeface="Calibri"/>
              </a:rPr>
              <a:t>amount</a:t>
            </a:r>
            <a:endParaRPr lang="en-US" sz="2200" dirty="0">
              <a:solidFill>
                <a:schemeClr val="dk1"/>
              </a:solidFill>
              <a:sym typeface="Calibri"/>
            </a:endParaRPr>
          </a:p>
        </p:txBody>
      </p:sp>
      <p:sp>
        <p:nvSpPr>
          <p:cNvPr id="7" name="TextBox 6"/>
          <p:cNvSpPr txBox="1"/>
          <p:nvPr/>
        </p:nvSpPr>
        <p:spPr>
          <a:xfrm>
            <a:off x="464660" y="6183129"/>
            <a:ext cx="6302746" cy="246221"/>
          </a:xfrm>
          <a:prstGeom prst="rect">
            <a:avLst/>
          </a:prstGeom>
          <a:noFill/>
        </p:spPr>
        <p:txBody>
          <a:bodyPr wrap="square" rtlCol="0">
            <a:spAutoFit/>
          </a:bodyPr>
          <a:lstStyle/>
          <a:p>
            <a:r>
              <a:rPr lang="en-US" sz="1000" baseline="30000" dirty="0" smtClean="0">
                <a:solidFill>
                  <a:schemeClr val="bg1">
                    <a:lumMod val="50000"/>
                  </a:schemeClr>
                </a:solidFill>
              </a:rPr>
              <a:t>10</a:t>
            </a:r>
            <a:r>
              <a:rPr lang="en-US" sz="1000" dirty="0" smtClean="0">
                <a:solidFill>
                  <a:schemeClr val="bg1">
                    <a:lumMod val="50000"/>
                  </a:schemeClr>
                </a:solidFill>
              </a:rPr>
              <a:t>  Source: Social Security Administration. Based on 2013 formula</a:t>
            </a:r>
            <a:endParaRPr lang="en-US" sz="1000" dirty="0">
              <a:solidFill>
                <a:schemeClr val="bg1">
                  <a:lumMod val="50000"/>
                </a:schemeClr>
              </a:solidFill>
            </a:endParaRPr>
          </a:p>
        </p:txBody>
      </p:sp>
    </p:spTree>
    <p:extLst>
      <p:ext uri="{BB962C8B-B14F-4D97-AF65-F5344CB8AC3E}">
        <p14:creationId xmlns:p14="http://schemas.microsoft.com/office/powerpoint/2010/main" val="85106264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6841C7FB-8763-2A49-8BF2-4EC272C90163}" type="slidenum">
              <a:rPr lang="en-US" smtClean="0"/>
              <a:pPr/>
              <a:t>12</a:t>
            </a:fld>
            <a:endParaRPr lang="en-US" dirty="0"/>
          </a:p>
        </p:txBody>
      </p:sp>
      <p:sp>
        <p:nvSpPr>
          <p:cNvPr id="6" name="Title 1"/>
          <p:cNvSpPr>
            <a:spLocks noGrp="1"/>
          </p:cNvSpPr>
          <p:nvPr>
            <p:ph type="title"/>
          </p:nvPr>
        </p:nvSpPr>
        <p:spPr>
          <a:xfrm>
            <a:off x="457200" y="582509"/>
            <a:ext cx="8229600" cy="571990"/>
          </a:xfrm>
        </p:spPr>
        <p:txBody>
          <a:bodyPr/>
          <a:lstStyle/>
          <a:p>
            <a:r>
              <a:rPr lang="en-US" dirty="0" smtClean="0"/>
              <a:t>How GPO reduces benefits</a:t>
            </a:r>
            <a:endParaRPr lang="en-US" dirty="0"/>
          </a:p>
        </p:txBody>
      </p:sp>
      <p:sp>
        <p:nvSpPr>
          <p:cNvPr id="7" name="TextBox 6"/>
          <p:cNvSpPr txBox="1"/>
          <p:nvPr/>
        </p:nvSpPr>
        <p:spPr>
          <a:xfrm>
            <a:off x="457200" y="1403685"/>
            <a:ext cx="3927642" cy="2215991"/>
          </a:xfrm>
          <a:prstGeom prst="rect">
            <a:avLst/>
          </a:prstGeom>
          <a:noFill/>
        </p:spPr>
        <p:txBody>
          <a:bodyPr wrap="square" rtlCol="0">
            <a:spAutoFit/>
          </a:bodyPr>
          <a:lstStyle/>
          <a:p>
            <a:pPr>
              <a:spcAft>
                <a:spcPts val="1200"/>
              </a:spcAft>
            </a:pPr>
            <a:r>
              <a:rPr lang="en-US" sz="1800" b="1" dirty="0" smtClean="0"/>
              <a:t>Spouse 1: </a:t>
            </a:r>
          </a:p>
          <a:p>
            <a:pPr marL="285750" indent="-285750">
              <a:spcAft>
                <a:spcPts val="1200"/>
              </a:spcAft>
              <a:buFont typeface="Arial"/>
              <a:buChar char="•"/>
            </a:pPr>
            <a:r>
              <a:rPr lang="en-US" sz="1800" dirty="0" smtClean="0"/>
              <a:t>Worked in government throughout career</a:t>
            </a:r>
          </a:p>
          <a:p>
            <a:pPr marL="285750" indent="-285750">
              <a:spcAft>
                <a:spcPts val="1200"/>
              </a:spcAft>
              <a:buFont typeface="Arial"/>
              <a:buChar char="•"/>
            </a:pPr>
            <a:r>
              <a:rPr lang="en-US" sz="1800" dirty="0" smtClean="0"/>
              <a:t>Receiving $2,100 monthly pension</a:t>
            </a:r>
          </a:p>
          <a:p>
            <a:pPr marL="285750" indent="-285750">
              <a:spcAft>
                <a:spcPts val="1200"/>
              </a:spcAft>
              <a:buFont typeface="Arial"/>
              <a:buChar char="•"/>
            </a:pPr>
            <a:r>
              <a:rPr lang="en-US" sz="1800" dirty="0" smtClean="0"/>
              <a:t>GPO = $1,400 (2/3 of $2,100)</a:t>
            </a:r>
          </a:p>
        </p:txBody>
      </p:sp>
      <p:sp>
        <p:nvSpPr>
          <p:cNvPr id="8" name="TextBox 7"/>
          <p:cNvSpPr txBox="1"/>
          <p:nvPr/>
        </p:nvSpPr>
        <p:spPr>
          <a:xfrm>
            <a:off x="4537242" y="1398489"/>
            <a:ext cx="3927642" cy="1661993"/>
          </a:xfrm>
          <a:prstGeom prst="rect">
            <a:avLst/>
          </a:prstGeom>
          <a:noFill/>
        </p:spPr>
        <p:txBody>
          <a:bodyPr wrap="square" rtlCol="0">
            <a:spAutoFit/>
          </a:bodyPr>
          <a:lstStyle/>
          <a:p>
            <a:pPr>
              <a:spcAft>
                <a:spcPts val="1200"/>
              </a:spcAft>
            </a:pPr>
            <a:r>
              <a:rPr lang="en-US" sz="1800" b="1" dirty="0" smtClean="0"/>
              <a:t>Spouse 2: </a:t>
            </a:r>
          </a:p>
          <a:p>
            <a:pPr marL="285750" indent="-285750">
              <a:spcAft>
                <a:spcPts val="1200"/>
              </a:spcAft>
              <a:buFont typeface="Arial"/>
              <a:buChar char="•"/>
            </a:pPr>
            <a:r>
              <a:rPr lang="en-US" sz="1800" dirty="0" smtClean="0"/>
              <a:t>Worked in private sector</a:t>
            </a:r>
          </a:p>
          <a:p>
            <a:pPr marL="285750" indent="-285750">
              <a:spcAft>
                <a:spcPts val="1200"/>
              </a:spcAft>
              <a:buFont typeface="Arial"/>
              <a:buChar char="•"/>
            </a:pPr>
            <a:r>
              <a:rPr lang="en-US" sz="1800" dirty="0" smtClean="0"/>
              <a:t>Paid FICA taxes</a:t>
            </a:r>
          </a:p>
          <a:p>
            <a:pPr marL="285750" indent="-285750">
              <a:spcAft>
                <a:spcPts val="1200"/>
              </a:spcAft>
              <a:buFont typeface="Arial"/>
              <a:buChar char="•"/>
            </a:pPr>
            <a:r>
              <a:rPr lang="en-US" sz="1800" dirty="0" smtClean="0"/>
              <a:t>PIA: $2,000/month</a:t>
            </a:r>
          </a:p>
        </p:txBody>
      </p:sp>
      <p:graphicFrame>
        <p:nvGraphicFramePr>
          <p:cNvPr id="9" name="Table 8"/>
          <p:cNvGraphicFramePr>
            <a:graphicFrameLocks noGrp="1"/>
          </p:cNvGraphicFramePr>
          <p:nvPr>
            <p:extLst>
              <p:ext uri="{D42A27DB-BD31-4B8C-83A1-F6EECF244321}">
                <p14:modId xmlns:p14="http://schemas.microsoft.com/office/powerpoint/2010/main" val="4213973725"/>
              </p:ext>
            </p:extLst>
          </p:nvPr>
        </p:nvGraphicFramePr>
        <p:xfrm>
          <a:off x="788736" y="3910264"/>
          <a:ext cx="7676147" cy="1539374"/>
        </p:xfrm>
        <a:graphic>
          <a:graphicData uri="http://schemas.openxmlformats.org/drawingml/2006/table">
            <a:tbl>
              <a:tblPr firstRow="1" bandRow="1"/>
              <a:tblGrid>
                <a:gridCol w="2032568"/>
                <a:gridCol w="3084863"/>
                <a:gridCol w="2558716"/>
              </a:tblGrid>
              <a:tr h="510607">
                <a:tc>
                  <a:txBody>
                    <a:bodyPr/>
                    <a:lstStyle/>
                    <a:p>
                      <a:endParaRPr lang="en-US" sz="1400" dirty="0"/>
                    </a:p>
                  </a:txBody>
                  <a:tcPr>
                    <a:solidFill>
                      <a:schemeClr val="bg2"/>
                    </a:solidFill>
                  </a:tcPr>
                </a:tc>
                <a:tc>
                  <a:txBody>
                    <a:bodyPr/>
                    <a:lstStyle/>
                    <a:p>
                      <a:pPr algn="ctr"/>
                      <a:r>
                        <a:rPr lang="en-US" sz="1400" dirty="0" smtClean="0"/>
                        <a:t>Spouse</a:t>
                      </a:r>
                      <a:r>
                        <a:rPr lang="en-US" sz="1400" baseline="0" dirty="0" smtClean="0"/>
                        <a:t> 1 benefit before GPO</a:t>
                      </a:r>
                    </a:p>
                    <a:p>
                      <a:pPr algn="ctr"/>
                      <a:r>
                        <a:rPr lang="en-US" sz="1400" b="0" baseline="0" dirty="0" smtClean="0"/>
                        <a:t>(If GPO didn’t apply)</a:t>
                      </a:r>
                      <a:endParaRPr lang="en-US" sz="1400" b="0" dirty="0"/>
                    </a:p>
                  </a:txBody>
                  <a:tcPr>
                    <a:solidFill>
                      <a:schemeClr val="bg2"/>
                    </a:solidFill>
                  </a:tcPr>
                </a:tc>
                <a:tc>
                  <a:txBody>
                    <a:bodyPr/>
                    <a:lstStyle/>
                    <a:p>
                      <a:pPr algn="ctr"/>
                      <a:r>
                        <a:rPr lang="en-US" sz="1400" dirty="0" smtClean="0"/>
                        <a:t>Spouse</a:t>
                      </a:r>
                      <a:r>
                        <a:rPr lang="en-US" sz="1400" baseline="0" dirty="0" smtClean="0"/>
                        <a:t> 1 b</a:t>
                      </a:r>
                      <a:r>
                        <a:rPr lang="en-US" sz="1400" dirty="0" smtClean="0"/>
                        <a:t>enefit after GPO</a:t>
                      </a:r>
                    </a:p>
                    <a:p>
                      <a:pPr algn="ctr"/>
                      <a:r>
                        <a:rPr lang="en-US" sz="1400" b="0" dirty="0" smtClean="0"/>
                        <a:t>(Reduction of $1,400)</a:t>
                      </a:r>
                      <a:endParaRPr lang="en-US" sz="1400" b="0" dirty="0"/>
                    </a:p>
                  </a:txBody>
                  <a:tcPr>
                    <a:solidFill>
                      <a:srgbClr val="DA5120"/>
                    </a:solidFill>
                  </a:tcPr>
                </a:tc>
              </a:tr>
              <a:tr h="510607">
                <a:tc>
                  <a:txBody>
                    <a:bodyPr/>
                    <a:lstStyle/>
                    <a:p>
                      <a:r>
                        <a:rPr lang="en-US" sz="1800" dirty="0" smtClean="0"/>
                        <a:t>Spousal benefit</a:t>
                      </a:r>
                      <a:endParaRPr lang="en-US" sz="1800" dirty="0"/>
                    </a:p>
                  </a:txBody>
                  <a:tcPr>
                    <a:solidFill>
                      <a:schemeClr val="accent2">
                        <a:lumMod val="20000"/>
                        <a:lumOff val="80000"/>
                      </a:schemeClr>
                    </a:solidFill>
                  </a:tcPr>
                </a:tc>
                <a:tc>
                  <a:txBody>
                    <a:bodyPr/>
                    <a:lstStyle/>
                    <a:p>
                      <a:pPr algn="ctr"/>
                      <a:r>
                        <a:rPr lang="en-US" sz="1800" dirty="0" smtClean="0"/>
                        <a:t>$1,000</a:t>
                      </a:r>
                      <a:r>
                        <a:rPr lang="en-US" sz="1800" baseline="0" dirty="0" smtClean="0"/>
                        <a:t> per month</a:t>
                      </a:r>
                      <a:endParaRPr lang="en-US" sz="1800" dirty="0"/>
                    </a:p>
                  </a:txBody>
                  <a:tcPr>
                    <a:solidFill>
                      <a:schemeClr val="accent2">
                        <a:lumMod val="20000"/>
                        <a:lumOff val="80000"/>
                      </a:schemeClr>
                    </a:solidFill>
                  </a:tcPr>
                </a:tc>
                <a:tc>
                  <a:txBody>
                    <a:bodyPr/>
                    <a:lstStyle/>
                    <a:p>
                      <a:pPr algn="ctr"/>
                      <a:r>
                        <a:rPr lang="en-US" sz="1800" dirty="0" smtClean="0"/>
                        <a:t>$0</a:t>
                      </a:r>
                      <a:endParaRPr lang="en-US" sz="1800" dirty="0"/>
                    </a:p>
                  </a:txBody>
                  <a:tcPr>
                    <a:solidFill>
                      <a:srgbClr val="DE9667"/>
                    </a:solidFill>
                  </a:tcPr>
                </a:tc>
              </a:tr>
              <a:tr h="510607">
                <a:tc>
                  <a:txBody>
                    <a:bodyPr/>
                    <a:lstStyle/>
                    <a:p>
                      <a:r>
                        <a:rPr lang="en-US" sz="1800" dirty="0" smtClean="0"/>
                        <a:t>Survivor benefit</a:t>
                      </a:r>
                      <a:endParaRPr lang="en-US" sz="1800" dirty="0"/>
                    </a:p>
                  </a:txBody>
                  <a:tcPr>
                    <a:solidFill>
                      <a:schemeClr val="accent2">
                        <a:lumMod val="20000"/>
                        <a:lumOff val="80000"/>
                      </a:schemeClr>
                    </a:solidFill>
                  </a:tcPr>
                </a:tc>
                <a:tc>
                  <a:txBody>
                    <a:bodyPr/>
                    <a:lstStyle/>
                    <a:p>
                      <a:pPr algn="ctr"/>
                      <a:r>
                        <a:rPr lang="en-US" sz="1800" dirty="0" smtClean="0"/>
                        <a:t>$2,000 per month</a:t>
                      </a:r>
                      <a:endParaRPr lang="en-US" sz="1800" dirty="0"/>
                    </a:p>
                  </a:txBody>
                  <a:tcPr>
                    <a:solidFill>
                      <a:schemeClr val="accent2">
                        <a:lumMod val="20000"/>
                        <a:lumOff val="80000"/>
                      </a:schemeClr>
                    </a:solidFill>
                  </a:tcPr>
                </a:tc>
                <a:tc>
                  <a:txBody>
                    <a:bodyPr/>
                    <a:lstStyle/>
                    <a:p>
                      <a:pPr algn="ctr"/>
                      <a:r>
                        <a:rPr lang="en-US" sz="1800" dirty="0" smtClean="0"/>
                        <a:t>$600</a:t>
                      </a:r>
                      <a:endParaRPr lang="en-US" sz="1800" dirty="0"/>
                    </a:p>
                  </a:txBody>
                  <a:tcPr>
                    <a:solidFill>
                      <a:srgbClr val="DE9667"/>
                    </a:solidFill>
                  </a:tcPr>
                </a:tc>
              </a:tr>
            </a:tbl>
          </a:graphicData>
        </a:graphic>
      </p:graphicFrame>
    </p:spTree>
    <p:extLst>
      <p:ext uri="{BB962C8B-B14F-4D97-AF65-F5344CB8AC3E}">
        <p14:creationId xmlns:p14="http://schemas.microsoft.com/office/powerpoint/2010/main" val="1500160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2" name="Title 1"/>
          <p:cNvSpPr>
            <a:spLocks noGrp="1"/>
          </p:cNvSpPr>
          <p:nvPr>
            <p:ph type="title"/>
          </p:nvPr>
        </p:nvSpPr>
        <p:spPr>
          <a:xfrm>
            <a:off x="453826" y="436464"/>
            <a:ext cx="8229600" cy="794457"/>
          </a:xfrm>
        </p:spPr>
        <p:txBody>
          <a:bodyPr/>
          <a:lstStyle/>
          <a:p>
            <a:pPr lvl="0"/>
            <a:r>
              <a:rPr lang="en-US" dirty="0" smtClean="0"/>
              <a:t>Simplifying Social Security decisions</a:t>
            </a:r>
            <a:endParaRPr lang="en-US" dirty="0"/>
          </a:p>
        </p:txBody>
      </p:sp>
      <p:sp>
        <p:nvSpPr>
          <p:cNvPr id="8" name="Slide Number Placeholder 7"/>
          <p:cNvSpPr>
            <a:spLocks noGrp="1"/>
          </p:cNvSpPr>
          <p:nvPr>
            <p:ph type="sldNum" sz="quarter" idx="4"/>
          </p:nvPr>
        </p:nvSpPr>
        <p:spPr/>
        <p:txBody>
          <a:bodyPr/>
          <a:lstStyle/>
          <a:p>
            <a:fld id="{6841C7FB-8763-2A49-8BF2-4EC272C90163}" type="slidenum">
              <a:rPr lang="en-US" smtClean="0"/>
              <a:pPr/>
              <a:t>13</a:t>
            </a:fld>
            <a:endParaRPr lang="en-US" dirty="0"/>
          </a:p>
        </p:txBody>
      </p:sp>
      <p:sp>
        <p:nvSpPr>
          <p:cNvPr id="5" name="Rectangle 4"/>
          <p:cNvSpPr/>
          <p:nvPr/>
        </p:nvSpPr>
        <p:spPr>
          <a:xfrm>
            <a:off x="1261700" y="2447021"/>
            <a:ext cx="6629400" cy="800219"/>
          </a:xfrm>
          <a:prstGeom prst="rect">
            <a:avLst/>
          </a:prstGeom>
          <a:solidFill>
            <a:schemeClr val="bg1">
              <a:lumMod val="85000"/>
            </a:schemeClr>
          </a:solidFill>
          <a:ln>
            <a:solidFill>
              <a:schemeClr val="tx1">
                <a:lumMod val="50000"/>
                <a:lumOff val="50000"/>
              </a:schemeClr>
            </a:solidFill>
          </a:ln>
        </p:spPr>
        <p:txBody>
          <a:bodyPr wrap="square" lIns="91440" tIns="91440" bIns="91440">
            <a:spAutoFit/>
          </a:bodyPr>
          <a:lstStyle/>
          <a:p>
            <a:pPr lvl="1" algn="ctr">
              <a:spcAft>
                <a:spcPts val="1200"/>
              </a:spcAft>
            </a:pPr>
            <a:r>
              <a:rPr lang="en-US" sz="2000" b="1" dirty="0">
                <a:solidFill>
                  <a:schemeClr val="tx1"/>
                </a:solidFill>
                <a:sym typeface="Calibri"/>
              </a:rPr>
              <a:t>Identifies </a:t>
            </a:r>
            <a:r>
              <a:rPr lang="en-US" sz="2000" b="1" dirty="0" smtClean="0">
                <a:solidFill>
                  <a:schemeClr val="tx1"/>
                </a:solidFill>
                <a:sym typeface="Calibri"/>
              </a:rPr>
              <a:t>optimal filing strategies and allows you to adjust parameters to compare different strategies</a:t>
            </a:r>
            <a:endParaRPr lang="en" sz="2000" b="1" dirty="0">
              <a:solidFill>
                <a:schemeClr val="tx1"/>
              </a:solidFill>
              <a:sym typeface="Calibri"/>
            </a:endParaRPr>
          </a:p>
        </p:txBody>
      </p:sp>
      <p:sp>
        <p:nvSpPr>
          <p:cNvPr id="10" name="Rectangle 9"/>
          <p:cNvSpPr/>
          <p:nvPr/>
        </p:nvSpPr>
        <p:spPr>
          <a:xfrm>
            <a:off x="1261700" y="4421039"/>
            <a:ext cx="6629400" cy="800219"/>
          </a:xfrm>
          <a:prstGeom prst="rect">
            <a:avLst/>
          </a:prstGeom>
          <a:solidFill>
            <a:schemeClr val="bg1">
              <a:lumMod val="85000"/>
            </a:schemeClr>
          </a:solidFill>
          <a:ln>
            <a:solidFill>
              <a:schemeClr val="tx1">
                <a:lumMod val="50000"/>
                <a:lumOff val="50000"/>
              </a:schemeClr>
            </a:solidFill>
          </a:ln>
        </p:spPr>
        <p:txBody>
          <a:bodyPr wrap="square" lIns="91440" tIns="91440" bIns="91440" anchor="ctr">
            <a:spAutoFit/>
          </a:bodyPr>
          <a:lstStyle/>
          <a:p>
            <a:pPr lvl="1" algn="ctr">
              <a:spcAft>
                <a:spcPts val="1200"/>
              </a:spcAft>
            </a:pPr>
            <a:r>
              <a:rPr lang="en-US" sz="2000" b="1" dirty="0" smtClean="0">
                <a:solidFill>
                  <a:schemeClr val="tx1"/>
                </a:solidFill>
                <a:sym typeface="Calibri"/>
              </a:rPr>
              <a:t>Helps you integrate Social </a:t>
            </a:r>
            <a:r>
              <a:rPr lang="en-US" sz="2000" b="1" dirty="0">
                <a:solidFill>
                  <a:schemeClr val="tx1"/>
                </a:solidFill>
                <a:sym typeface="Calibri"/>
              </a:rPr>
              <a:t>Security </a:t>
            </a:r>
            <a:r>
              <a:rPr lang="en-US" sz="2000" b="1" dirty="0" smtClean="0">
                <a:solidFill>
                  <a:schemeClr val="tx1"/>
                </a:solidFill>
                <a:sym typeface="Calibri"/>
              </a:rPr>
              <a:t>into your comprehensive retirement income plan</a:t>
            </a:r>
            <a:endParaRPr lang="en-US" sz="2000" b="1" dirty="0">
              <a:solidFill>
                <a:schemeClr val="tx1"/>
              </a:solidFill>
              <a:sym typeface="Calibri"/>
            </a:endParaRPr>
          </a:p>
        </p:txBody>
      </p:sp>
      <p:sp>
        <p:nvSpPr>
          <p:cNvPr id="11" name="Rectangle 10"/>
          <p:cNvSpPr/>
          <p:nvPr/>
        </p:nvSpPr>
        <p:spPr>
          <a:xfrm>
            <a:off x="1261700" y="3565653"/>
            <a:ext cx="6629400" cy="492443"/>
          </a:xfrm>
          <a:prstGeom prst="rect">
            <a:avLst/>
          </a:prstGeom>
          <a:solidFill>
            <a:schemeClr val="bg1">
              <a:lumMod val="85000"/>
            </a:schemeClr>
          </a:solidFill>
          <a:ln>
            <a:solidFill>
              <a:schemeClr val="tx1">
                <a:lumMod val="50000"/>
                <a:lumOff val="50000"/>
              </a:schemeClr>
            </a:solidFill>
          </a:ln>
        </p:spPr>
        <p:txBody>
          <a:bodyPr wrap="square" lIns="91440" tIns="91440" bIns="91440" anchor="ctr">
            <a:spAutoFit/>
          </a:bodyPr>
          <a:lstStyle/>
          <a:p>
            <a:pPr lvl="1" algn="ctr">
              <a:spcAft>
                <a:spcPts val="1200"/>
              </a:spcAft>
            </a:pPr>
            <a:r>
              <a:rPr lang="en-US" sz="2000" b="1" dirty="0" smtClean="0">
                <a:solidFill>
                  <a:schemeClr val="tx1"/>
                </a:solidFill>
                <a:sym typeface="Calibri"/>
              </a:rPr>
              <a:t>Provides instructions on how to file</a:t>
            </a:r>
            <a:endParaRPr lang="en-US" sz="2000" b="1" dirty="0">
              <a:solidFill>
                <a:schemeClr val="tx1"/>
              </a:solidFill>
              <a:sym typeface="Calibri"/>
            </a:endParaRPr>
          </a:p>
        </p:txBody>
      </p:sp>
      <p:sp>
        <p:nvSpPr>
          <p:cNvPr id="13" name="TextBox 12"/>
          <p:cNvSpPr txBox="1"/>
          <p:nvPr/>
        </p:nvSpPr>
        <p:spPr>
          <a:xfrm>
            <a:off x="641460" y="1577805"/>
            <a:ext cx="7825801" cy="523220"/>
          </a:xfrm>
          <a:prstGeom prst="rect">
            <a:avLst/>
          </a:prstGeom>
          <a:noFill/>
        </p:spPr>
        <p:txBody>
          <a:bodyPr wrap="square" rtlCol="0">
            <a:spAutoFit/>
          </a:bodyPr>
          <a:lstStyle/>
          <a:p>
            <a:pPr algn="ctr"/>
            <a:r>
              <a:rPr lang="en-US" sz="2800" b="1" dirty="0" smtClean="0"/>
              <a:t>Nationwide</a:t>
            </a:r>
            <a:r>
              <a:rPr lang="en-US" sz="2800" b="1" baseline="30000" dirty="0" smtClean="0"/>
              <a:t>®</a:t>
            </a:r>
            <a:r>
              <a:rPr lang="en-US" sz="2800" b="1" dirty="0" smtClean="0"/>
              <a:t> Social Security tool</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2" name="Title 1"/>
          <p:cNvSpPr>
            <a:spLocks noGrp="1"/>
          </p:cNvSpPr>
          <p:nvPr>
            <p:ph type="title"/>
          </p:nvPr>
        </p:nvSpPr>
        <p:spPr>
          <a:xfrm>
            <a:off x="457200" y="167693"/>
            <a:ext cx="8229600" cy="1143000"/>
          </a:xfrm>
        </p:spPr>
        <p:txBody>
          <a:bodyPr/>
          <a:lstStyle/>
          <a:p>
            <a:pPr lvl="0"/>
            <a:r>
              <a:rPr lang="en-US" dirty="0" smtClean="0"/>
              <a:t>Compare filing strategies</a:t>
            </a:r>
            <a:endParaRPr lang="en-US" dirty="0"/>
          </a:p>
        </p:txBody>
      </p:sp>
      <p:sp>
        <p:nvSpPr>
          <p:cNvPr id="8" name="Slide Number Placeholder 7"/>
          <p:cNvSpPr>
            <a:spLocks noGrp="1"/>
          </p:cNvSpPr>
          <p:nvPr>
            <p:ph type="sldNum" sz="quarter" idx="4"/>
          </p:nvPr>
        </p:nvSpPr>
        <p:spPr/>
        <p:txBody>
          <a:bodyPr/>
          <a:lstStyle/>
          <a:p>
            <a:fld id="{6841C7FB-8763-2A49-8BF2-4EC272C90163}" type="slidenum">
              <a:rPr lang="en-US" smtClean="0"/>
              <a:pPr/>
              <a:t>14</a:t>
            </a:fld>
            <a:endParaRPr lang="en-US" dirty="0"/>
          </a:p>
        </p:txBody>
      </p:sp>
      <p:sp>
        <p:nvSpPr>
          <p:cNvPr id="14" name="Left Brace 13"/>
          <p:cNvSpPr/>
          <p:nvPr/>
        </p:nvSpPr>
        <p:spPr>
          <a:xfrm rot="16200000">
            <a:off x="4352757" y="-1799602"/>
            <a:ext cx="334200" cy="7617328"/>
          </a:xfrm>
          <a:prstGeom prst="leftBrace">
            <a:avLst>
              <a:gd name="adj1" fmla="val 0"/>
              <a:gd name="adj2" fmla="val 50000"/>
            </a:avLst>
          </a:prstGeom>
          <a:ln w="285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Rectangle 5"/>
          <p:cNvSpPr/>
          <p:nvPr/>
        </p:nvSpPr>
        <p:spPr>
          <a:xfrm>
            <a:off x="657720" y="1282257"/>
            <a:ext cx="7657429" cy="646331"/>
          </a:xfrm>
          <a:prstGeom prst="rect">
            <a:avLst/>
          </a:prstGeom>
        </p:spPr>
        <p:txBody>
          <a:bodyPr wrap="square">
            <a:spAutoFit/>
          </a:bodyPr>
          <a:lstStyle/>
          <a:p>
            <a:pPr algn="ctr"/>
            <a:r>
              <a:rPr lang="en-US" sz="1800" dirty="0" smtClean="0">
                <a:solidFill>
                  <a:schemeClr val="tx1"/>
                </a:solidFill>
              </a:rPr>
              <a:t>The client’s Social Security report shows cumulative </a:t>
            </a:r>
            <a:r>
              <a:rPr lang="en-US" sz="1800" dirty="0">
                <a:solidFill>
                  <a:schemeClr val="tx1"/>
                </a:solidFill>
              </a:rPr>
              <a:t>benefits of an optimization strategy vs. early filing </a:t>
            </a:r>
            <a:r>
              <a:rPr lang="en-US" sz="1800" dirty="0" smtClean="0">
                <a:solidFill>
                  <a:schemeClr val="tx1"/>
                </a:solidFill>
              </a:rPr>
              <a:t>and alternative </a:t>
            </a:r>
            <a:r>
              <a:rPr lang="en-US" sz="1800" dirty="0">
                <a:solidFill>
                  <a:schemeClr val="tx1"/>
                </a:solidFill>
              </a:rPr>
              <a:t>filing strategies</a:t>
            </a:r>
          </a:p>
        </p:txBody>
      </p:sp>
      <p:pic>
        <p:nvPicPr>
          <p:cNvPr id="1026" name="Picture 2"/>
          <p:cNvPicPr>
            <a:picLocks noChangeAspect="1" noChangeArrowheads="1"/>
          </p:cNvPicPr>
          <p:nvPr/>
        </p:nvPicPr>
        <p:blipFill>
          <a:blip r:embed="rId3" cstate="print"/>
          <a:srcRect/>
          <a:stretch>
            <a:fillRect/>
          </a:stretch>
        </p:blipFill>
        <p:spPr bwMode="auto">
          <a:xfrm>
            <a:off x="638596" y="2088345"/>
            <a:ext cx="7823230" cy="3862515"/>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679948" y="2194743"/>
            <a:ext cx="7772400" cy="3847531"/>
          </a:xfrm>
          <a:prstGeom prst="rect">
            <a:avLst/>
          </a:prstGeom>
        </p:spPr>
      </p:pic>
      <p:sp>
        <p:nvSpPr>
          <p:cNvPr id="2" name="Title 1"/>
          <p:cNvSpPr>
            <a:spLocks noGrp="1"/>
          </p:cNvSpPr>
          <p:nvPr>
            <p:ph type="title"/>
          </p:nvPr>
        </p:nvSpPr>
        <p:spPr>
          <a:xfrm>
            <a:off x="443972" y="246797"/>
            <a:ext cx="8229600" cy="863126"/>
          </a:xfrm>
        </p:spPr>
        <p:txBody>
          <a:bodyPr/>
          <a:lstStyle/>
          <a:p>
            <a:pPr lvl="0"/>
            <a:r>
              <a:rPr lang="en-US" dirty="0" smtClean="0"/>
              <a:t>Analyze break-even points</a:t>
            </a:r>
            <a:endParaRPr lang="en-US" dirty="0"/>
          </a:p>
        </p:txBody>
      </p:sp>
      <p:sp>
        <p:nvSpPr>
          <p:cNvPr id="8" name="Slide Number Placeholder 7"/>
          <p:cNvSpPr>
            <a:spLocks noGrp="1"/>
          </p:cNvSpPr>
          <p:nvPr>
            <p:ph type="sldNum" sz="quarter" idx="4"/>
          </p:nvPr>
        </p:nvSpPr>
        <p:spPr/>
        <p:txBody>
          <a:bodyPr/>
          <a:lstStyle/>
          <a:p>
            <a:fld id="{6841C7FB-8763-2A49-8BF2-4EC272C90163}" type="slidenum">
              <a:rPr lang="en-US" smtClean="0"/>
              <a:pPr/>
              <a:t>15</a:t>
            </a:fld>
            <a:endParaRPr lang="en-US" dirty="0"/>
          </a:p>
        </p:txBody>
      </p:sp>
      <p:sp>
        <p:nvSpPr>
          <p:cNvPr id="4" name="Rectangle 3"/>
          <p:cNvSpPr/>
          <p:nvPr/>
        </p:nvSpPr>
        <p:spPr>
          <a:xfrm>
            <a:off x="708527" y="1362733"/>
            <a:ext cx="7446200" cy="646331"/>
          </a:xfrm>
          <a:prstGeom prst="rect">
            <a:avLst/>
          </a:prstGeom>
        </p:spPr>
        <p:txBody>
          <a:bodyPr wrap="square">
            <a:spAutoFit/>
          </a:bodyPr>
          <a:lstStyle/>
          <a:p>
            <a:pPr algn="ctr"/>
            <a:r>
              <a:rPr lang="en-US" sz="1800" dirty="0"/>
              <a:t>I</a:t>
            </a:r>
            <a:r>
              <a:rPr lang="en-US" sz="1800" dirty="0" smtClean="0"/>
              <a:t>llustrates </a:t>
            </a:r>
            <a:r>
              <a:rPr lang="en-US" sz="1800" dirty="0"/>
              <a:t>which of the outlined strategies provides the best outcome at any given set of whole year </a:t>
            </a:r>
            <a:r>
              <a:rPr lang="en-US" sz="1800" dirty="0" smtClean="0"/>
              <a:t>death age </a:t>
            </a:r>
            <a:r>
              <a:rPr lang="en-US" sz="1800" dirty="0"/>
              <a:t>combinations. </a:t>
            </a:r>
          </a:p>
        </p:txBody>
      </p:sp>
      <p:sp>
        <p:nvSpPr>
          <p:cNvPr id="5" name="Left Brace 4"/>
          <p:cNvSpPr/>
          <p:nvPr/>
        </p:nvSpPr>
        <p:spPr>
          <a:xfrm rot="16200000">
            <a:off x="4264527" y="-1620460"/>
            <a:ext cx="334200" cy="7446199"/>
          </a:xfrm>
          <a:prstGeom prst="leftBrace">
            <a:avLst>
              <a:gd name="adj1" fmla="val 0"/>
              <a:gd name="adj2" fmla="val 50000"/>
            </a:avLst>
          </a:prstGeom>
          <a:ln w="285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769757" y="2092256"/>
            <a:ext cx="7772400" cy="3877931"/>
          </a:xfrm>
          <a:prstGeom prst="rect">
            <a:avLst/>
          </a:prstGeom>
        </p:spPr>
      </p:pic>
      <p:sp>
        <p:nvSpPr>
          <p:cNvPr id="2" name="Title 1"/>
          <p:cNvSpPr>
            <a:spLocks noGrp="1"/>
          </p:cNvSpPr>
          <p:nvPr>
            <p:ph type="title"/>
          </p:nvPr>
        </p:nvSpPr>
        <p:spPr>
          <a:xfrm>
            <a:off x="457200" y="402917"/>
            <a:ext cx="8229600" cy="653188"/>
          </a:xfrm>
        </p:spPr>
        <p:txBody>
          <a:bodyPr/>
          <a:lstStyle/>
          <a:p>
            <a:pPr lvl="0"/>
            <a:r>
              <a:rPr lang="en-US" sz="2800" dirty="0" smtClean="0"/>
              <a:t>Identify income gaps</a:t>
            </a:r>
            <a:endParaRPr lang="en-US" sz="2800" dirty="0"/>
          </a:p>
        </p:txBody>
      </p:sp>
      <p:sp>
        <p:nvSpPr>
          <p:cNvPr id="8" name="Slide Number Placeholder 7"/>
          <p:cNvSpPr>
            <a:spLocks noGrp="1"/>
          </p:cNvSpPr>
          <p:nvPr>
            <p:ph type="sldNum" sz="quarter" idx="4"/>
          </p:nvPr>
        </p:nvSpPr>
        <p:spPr/>
        <p:txBody>
          <a:bodyPr/>
          <a:lstStyle/>
          <a:p>
            <a:fld id="{6841C7FB-8763-2A49-8BF2-4EC272C90163}" type="slidenum">
              <a:rPr lang="en-US" smtClean="0"/>
              <a:pPr/>
              <a:t>16</a:t>
            </a:fld>
            <a:endParaRPr lang="en-US" dirty="0"/>
          </a:p>
        </p:txBody>
      </p:sp>
      <p:sp>
        <p:nvSpPr>
          <p:cNvPr id="15" name="Rectangle 14"/>
          <p:cNvSpPr/>
          <p:nvPr/>
        </p:nvSpPr>
        <p:spPr>
          <a:xfrm>
            <a:off x="748633" y="1322629"/>
            <a:ext cx="7740314" cy="646331"/>
          </a:xfrm>
          <a:prstGeom prst="rect">
            <a:avLst/>
          </a:prstGeom>
        </p:spPr>
        <p:txBody>
          <a:bodyPr wrap="square">
            <a:spAutoFit/>
          </a:bodyPr>
          <a:lstStyle/>
          <a:p>
            <a:pPr algn="ctr"/>
            <a:r>
              <a:rPr lang="en-US" sz="1800" dirty="0" smtClean="0"/>
              <a:t>The report illustrates annual Social Security cash flow for the suggested filing strategy vs. projected retirement income needs.</a:t>
            </a:r>
            <a:endParaRPr lang="en-US" sz="1800" dirty="0"/>
          </a:p>
        </p:txBody>
      </p:sp>
      <p:sp>
        <p:nvSpPr>
          <p:cNvPr id="16" name="Left Brace 15"/>
          <p:cNvSpPr/>
          <p:nvPr/>
        </p:nvSpPr>
        <p:spPr>
          <a:xfrm rot="16200000">
            <a:off x="4451690" y="-1820990"/>
            <a:ext cx="334200" cy="7740313"/>
          </a:xfrm>
          <a:prstGeom prst="leftBrace">
            <a:avLst>
              <a:gd name="adj1" fmla="val 0"/>
              <a:gd name="adj2" fmla="val 50000"/>
            </a:avLst>
          </a:prstGeom>
          <a:ln w="285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srcRect b="18660"/>
          <a:stretch/>
        </p:blipFill>
        <p:spPr>
          <a:xfrm>
            <a:off x="638608" y="1342832"/>
            <a:ext cx="7772400" cy="4486043"/>
          </a:xfrm>
          <a:prstGeom prst="rect">
            <a:avLst/>
          </a:prstGeom>
          <a:ln>
            <a:solidFill>
              <a:schemeClr val="tx1">
                <a:lumMod val="50000"/>
                <a:lumOff val="50000"/>
              </a:schemeClr>
            </a:solidFill>
          </a:ln>
        </p:spPr>
      </p:pic>
      <p:sp>
        <p:nvSpPr>
          <p:cNvPr id="2" name="Title 1"/>
          <p:cNvSpPr>
            <a:spLocks noGrp="1"/>
          </p:cNvSpPr>
          <p:nvPr>
            <p:ph type="title"/>
          </p:nvPr>
        </p:nvSpPr>
        <p:spPr>
          <a:xfrm>
            <a:off x="457200" y="454229"/>
            <a:ext cx="8229600" cy="623301"/>
          </a:xfrm>
        </p:spPr>
        <p:txBody>
          <a:bodyPr/>
          <a:lstStyle/>
          <a:p>
            <a:r>
              <a:rPr lang="en-US" sz="3200" dirty="0" smtClean="0"/>
              <a:t>Gathering inputs for your analysis</a:t>
            </a:r>
            <a:endParaRPr lang="en-US" sz="3200" dirty="0"/>
          </a:p>
        </p:txBody>
      </p:sp>
      <p:sp>
        <p:nvSpPr>
          <p:cNvPr id="5" name="Slide Number Placeholder 4"/>
          <p:cNvSpPr>
            <a:spLocks noGrp="1"/>
          </p:cNvSpPr>
          <p:nvPr>
            <p:ph type="sldNum" sz="quarter" idx="4"/>
          </p:nvPr>
        </p:nvSpPr>
        <p:spPr/>
        <p:txBody>
          <a:bodyPr/>
          <a:lstStyle/>
          <a:p>
            <a:fld id="{6841C7FB-8763-2A49-8BF2-4EC272C90163}" type="slidenum">
              <a:rPr lang="en-US" smtClean="0"/>
              <a:pPr/>
              <a:t>17</a:t>
            </a:fld>
            <a:endParaRPr lang="en-US" dirty="0"/>
          </a:p>
        </p:txBody>
      </p:sp>
      <p:sp>
        <p:nvSpPr>
          <p:cNvPr id="7" name="Text Placeholder 2"/>
          <p:cNvSpPr>
            <a:spLocks noGrp="1"/>
          </p:cNvSpPr>
          <p:nvPr>
            <p:ph type="body" idx="1"/>
          </p:nvPr>
        </p:nvSpPr>
        <p:spPr>
          <a:xfrm>
            <a:off x="764874" y="2241104"/>
            <a:ext cx="7543800" cy="2451212"/>
          </a:xfrm>
          <a:solidFill>
            <a:srgbClr val="FFFFFF">
              <a:alpha val="80000"/>
            </a:srgbClr>
          </a:solidFill>
          <a:ln>
            <a:solidFill>
              <a:schemeClr val="bg1">
                <a:lumMod val="65000"/>
              </a:schemeClr>
            </a:solidFill>
          </a:ln>
        </p:spPr>
        <p:txBody>
          <a:bodyPr lIns="91440" tIns="137160" rIns="91440" bIns="137160"/>
          <a:lstStyle/>
          <a:p>
            <a:pPr marL="228600" lvl="1" indent="0">
              <a:spcBef>
                <a:spcPts val="0"/>
              </a:spcBef>
              <a:spcAft>
                <a:spcPts val="1200"/>
              </a:spcAft>
              <a:buSzPct val="101190"/>
              <a:buNone/>
            </a:pPr>
            <a:r>
              <a:rPr lang="en-US" sz="2000" b="1" dirty="0" smtClean="0">
                <a:sym typeface="Calibri"/>
              </a:rPr>
              <a:t>Helps gather relevant information to prepare a filing strategy comparison</a:t>
            </a:r>
          </a:p>
          <a:p>
            <a:pPr marL="571500" lvl="1" indent="-342900">
              <a:spcBef>
                <a:spcPts val="0"/>
              </a:spcBef>
              <a:spcAft>
                <a:spcPts val="1200"/>
              </a:spcAft>
              <a:buSzPct val="101190"/>
              <a:buFont typeface="Arial"/>
              <a:buChar char="•"/>
            </a:pPr>
            <a:r>
              <a:rPr lang="en-US" sz="1800" dirty="0" smtClean="0">
                <a:sym typeface="Calibri"/>
              </a:rPr>
              <a:t>Marital status</a:t>
            </a:r>
          </a:p>
          <a:p>
            <a:pPr marL="571500" lvl="1" indent="-342900">
              <a:spcBef>
                <a:spcPts val="0"/>
              </a:spcBef>
              <a:spcAft>
                <a:spcPts val="1200"/>
              </a:spcAft>
              <a:buSzPct val="101190"/>
              <a:buFont typeface="Arial"/>
              <a:buChar char="•"/>
            </a:pPr>
            <a:r>
              <a:rPr lang="en-US" sz="1800" dirty="0" smtClean="0">
                <a:sym typeface="Calibri"/>
              </a:rPr>
              <a:t>Expected benefit amount</a:t>
            </a:r>
          </a:p>
          <a:p>
            <a:pPr marL="571500" lvl="1" indent="-342900">
              <a:spcBef>
                <a:spcPts val="0"/>
              </a:spcBef>
              <a:spcAft>
                <a:spcPts val="1200"/>
              </a:spcAft>
              <a:buSzPct val="101190"/>
              <a:buFont typeface="Arial"/>
              <a:buChar char="•"/>
            </a:pPr>
            <a:r>
              <a:rPr lang="en-US" sz="1800" dirty="0" smtClean="0">
                <a:sym typeface="Calibri"/>
              </a:rPr>
              <a:t>Life expectancy</a:t>
            </a:r>
          </a:p>
        </p:txBody>
      </p:sp>
      <p:sp>
        <p:nvSpPr>
          <p:cNvPr id="9" name="Rectangle 8"/>
          <p:cNvSpPr/>
          <p:nvPr/>
        </p:nvSpPr>
        <p:spPr>
          <a:xfrm>
            <a:off x="4012897" y="3094179"/>
            <a:ext cx="4130843" cy="1231106"/>
          </a:xfrm>
          <a:prstGeom prst="rect">
            <a:avLst/>
          </a:prstGeom>
        </p:spPr>
        <p:txBody>
          <a:bodyPr wrap="square">
            <a:spAutoFit/>
          </a:bodyPr>
          <a:lstStyle/>
          <a:p>
            <a:pPr marL="571500" lvl="1" indent="-342900">
              <a:spcAft>
                <a:spcPts val="1200"/>
              </a:spcAft>
              <a:buSzPct val="101190"/>
              <a:buFont typeface="Arial"/>
              <a:buChar char="•"/>
            </a:pPr>
            <a:r>
              <a:rPr lang="en-US" sz="1800" dirty="0">
                <a:sym typeface="Calibri"/>
              </a:rPr>
              <a:t>Planned retirement date </a:t>
            </a:r>
          </a:p>
          <a:p>
            <a:pPr marL="571500" lvl="1" indent="-342900">
              <a:spcAft>
                <a:spcPts val="1200"/>
              </a:spcAft>
              <a:buSzPct val="101190"/>
              <a:buFont typeface="Arial"/>
              <a:buChar char="•"/>
            </a:pPr>
            <a:r>
              <a:rPr lang="en-US" sz="1800" dirty="0" smtClean="0">
                <a:sym typeface="Calibri"/>
              </a:rPr>
              <a:t>Desired </a:t>
            </a:r>
            <a:r>
              <a:rPr lang="en-US" sz="1800" dirty="0">
                <a:sym typeface="Calibri"/>
              </a:rPr>
              <a:t>retirement income</a:t>
            </a:r>
          </a:p>
          <a:p>
            <a:pPr marL="571500" lvl="1" indent="-342900">
              <a:spcAft>
                <a:spcPts val="1200"/>
              </a:spcAft>
              <a:buSzPct val="101190"/>
              <a:buFont typeface="Arial"/>
              <a:buChar char="•"/>
            </a:pPr>
            <a:r>
              <a:rPr lang="en-US" sz="1800" dirty="0">
                <a:sym typeface="Calibri"/>
              </a:rPr>
              <a:t>Retirement goals, concerns, etc.</a:t>
            </a:r>
          </a:p>
        </p:txBody>
      </p:sp>
    </p:spTree>
    <p:extLst>
      <p:ext uri="{BB962C8B-B14F-4D97-AF65-F5344CB8AC3E}">
        <p14:creationId xmlns:p14="http://schemas.microsoft.com/office/powerpoint/2010/main" val="386654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541"/>
            <a:ext cx="7810500" cy="597645"/>
          </a:xfrm>
        </p:spPr>
        <p:txBody>
          <a:bodyPr/>
          <a:lstStyle/>
          <a:p>
            <a:r>
              <a:rPr lang="en-US" sz="3200" dirty="0" smtClean="0"/>
              <a:t>The choice of a lifetime</a:t>
            </a:r>
            <a:endParaRPr lang="en-US" sz="3200" dirty="0"/>
          </a:p>
        </p:txBody>
      </p:sp>
      <p:sp>
        <p:nvSpPr>
          <p:cNvPr id="5" name="Slide Number Placeholder 4"/>
          <p:cNvSpPr>
            <a:spLocks noGrp="1"/>
          </p:cNvSpPr>
          <p:nvPr>
            <p:ph type="sldNum" sz="quarter" idx="4"/>
          </p:nvPr>
        </p:nvSpPr>
        <p:spPr/>
        <p:txBody>
          <a:bodyPr/>
          <a:lstStyle/>
          <a:p>
            <a:fld id="{6841C7FB-8763-2A49-8BF2-4EC272C90163}" type="slidenum">
              <a:rPr lang="en-US" smtClean="0"/>
              <a:pPr/>
              <a:t>18</a:t>
            </a:fld>
            <a:endParaRPr lang="en-US" dirty="0"/>
          </a:p>
        </p:txBody>
      </p:sp>
      <p:sp>
        <p:nvSpPr>
          <p:cNvPr id="6" name="TextBox 5"/>
          <p:cNvSpPr txBox="1"/>
          <p:nvPr/>
        </p:nvSpPr>
        <p:spPr>
          <a:xfrm>
            <a:off x="636806" y="1373691"/>
            <a:ext cx="7501552" cy="2769989"/>
          </a:xfrm>
          <a:prstGeom prst="rect">
            <a:avLst/>
          </a:prstGeom>
          <a:noFill/>
        </p:spPr>
        <p:txBody>
          <a:bodyPr wrap="square" rtlCol="0">
            <a:spAutoFit/>
          </a:bodyPr>
          <a:lstStyle/>
          <a:p>
            <a:pPr marL="342900" indent="-342900">
              <a:spcAft>
                <a:spcPts val="1800"/>
              </a:spcAft>
              <a:buFont typeface="Arial"/>
              <a:buChar char="•"/>
            </a:pPr>
            <a:r>
              <a:rPr lang="en-US" sz="2400" dirty="0" smtClean="0"/>
              <a:t>When and how you file for Social Security is an important decision.</a:t>
            </a:r>
          </a:p>
          <a:p>
            <a:pPr marL="285750" indent="-285750">
              <a:spcAft>
                <a:spcPts val="1800"/>
              </a:spcAft>
              <a:buFont typeface="Arial"/>
              <a:buChar char="•"/>
            </a:pPr>
            <a:r>
              <a:rPr lang="en-US" sz="2400" dirty="0" smtClean="0"/>
              <a:t>Learn how to claim benefits for other family members and how to put the filing rules to work</a:t>
            </a:r>
          </a:p>
          <a:p>
            <a:pPr marL="285750" indent="-285750">
              <a:spcAft>
                <a:spcPts val="1800"/>
              </a:spcAft>
              <a:buFont typeface="Arial"/>
              <a:buChar char="•"/>
            </a:pPr>
            <a:r>
              <a:rPr lang="en-US" sz="2400" dirty="0" smtClean="0"/>
              <a:t>Consider your filing decision in the big picture of your overall retirement income plan</a:t>
            </a:r>
            <a:endParaRPr lang="en-US" sz="2400" dirty="0"/>
          </a:p>
        </p:txBody>
      </p:sp>
    </p:spTree>
    <p:extLst>
      <p:ext uri="{BB962C8B-B14F-4D97-AF65-F5344CB8AC3E}">
        <p14:creationId xmlns:p14="http://schemas.microsoft.com/office/powerpoint/2010/main" val="2751785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5" name="Content Placeholder 2"/>
          <p:cNvSpPr>
            <a:spLocks noGrp="1"/>
          </p:cNvSpPr>
          <p:nvPr>
            <p:ph type="body" idx="1"/>
          </p:nvPr>
        </p:nvSpPr>
        <p:spPr bwMode="auto">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a:normAutofit fontScale="85000" lnSpcReduction="20000"/>
          </a:bodyPr>
          <a:lstStyle/>
          <a:p>
            <a:pPr defTabSz="457200" eaLnBrk="0" hangingPunct="0">
              <a:spcBef>
                <a:spcPct val="20000"/>
              </a:spcBef>
              <a:defRPr/>
            </a:pPr>
            <a:endParaRPr lang="en-US" sz="1300" b="0" dirty="0" smtClean="0">
              <a:solidFill>
                <a:sysClr val="windowText" lastClr="000000"/>
              </a:solidFill>
              <a:latin typeface="Arial" pitchFamily="34" charset="0"/>
              <a:cs typeface="Arial" pitchFamily="34" charset="0"/>
            </a:endParaRPr>
          </a:p>
          <a:p>
            <a:pPr algn="l" defTabSz="457200" eaLnBrk="0" hangingPunct="0">
              <a:spcBef>
                <a:spcPct val="20000"/>
              </a:spcBef>
              <a:defRPr/>
            </a:pPr>
            <a:r>
              <a:rPr lang="en-US" sz="1400" b="0" dirty="0" smtClean="0">
                <a:solidFill>
                  <a:sysClr val="windowText" lastClr="000000"/>
                </a:solidFill>
                <a:latin typeface="Arial" pitchFamily="34" charset="0"/>
                <a:cs typeface="Arial" pitchFamily="34" charset="0"/>
              </a:rPr>
              <a:t>Information provided by retirement representatives for educational purposes only and is not intended as investment advice. Investing involves risk, including loss of principal.</a:t>
            </a:r>
          </a:p>
          <a:p>
            <a:pPr algn="l" defTabSz="457200" eaLnBrk="0" hangingPunct="0">
              <a:spcBef>
                <a:spcPct val="20000"/>
              </a:spcBef>
              <a:defRPr/>
            </a:pPr>
            <a:endParaRPr lang="en-US" sz="1400" b="0" dirty="0" smtClean="0">
              <a:solidFill>
                <a:sysClr val="windowText" lastClr="000000"/>
              </a:solidFill>
              <a:latin typeface="Arial" pitchFamily="34" charset="0"/>
              <a:cs typeface="Arial" pitchFamily="34" charset="0"/>
            </a:endParaRPr>
          </a:p>
          <a:p>
            <a:pPr algn="l" defTabSz="457200" eaLnBrk="0" hangingPunct="0">
              <a:spcBef>
                <a:spcPct val="20000"/>
              </a:spcBef>
              <a:defRPr/>
            </a:pPr>
            <a:r>
              <a:rPr lang="en-US" sz="1400" b="0" dirty="0" smtClean="0">
                <a:solidFill>
                  <a:sysClr val="windowText" lastClr="000000"/>
                </a:solidFill>
                <a:latin typeface="Arial" pitchFamily="34" charset="0"/>
                <a:cs typeface="Arial" pitchFamily="34" charset="0"/>
              </a:rPr>
              <a:t>Retirement Representatives are registered representatives of Nationwide Investment Services Corporation, member </a:t>
            </a:r>
            <a:r>
              <a:rPr lang="en-US" sz="1400" b="0" dirty="0" err="1" smtClean="0">
                <a:solidFill>
                  <a:sysClr val="windowText" lastClr="000000"/>
                </a:solidFill>
                <a:latin typeface="Arial" pitchFamily="34" charset="0"/>
                <a:cs typeface="Arial" pitchFamily="34" charset="0"/>
              </a:rPr>
              <a:t>FINRA</a:t>
            </a:r>
            <a:r>
              <a:rPr lang="en-US" sz="1400" b="0" dirty="0" smtClean="0">
                <a:solidFill>
                  <a:sysClr val="windowText" lastClr="000000"/>
                </a:solidFill>
                <a:latin typeface="Arial" pitchFamily="34" charset="0"/>
                <a:cs typeface="Arial" pitchFamily="34" charset="0"/>
              </a:rPr>
              <a:t>.</a:t>
            </a:r>
          </a:p>
          <a:p>
            <a:pPr algn="l" defTabSz="457200" eaLnBrk="0" hangingPunct="0">
              <a:spcBef>
                <a:spcPct val="20000"/>
              </a:spcBef>
              <a:defRPr/>
            </a:pPr>
            <a:endParaRPr lang="en-US" sz="1400" b="0" dirty="0" smtClean="0">
              <a:solidFill>
                <a:sysClr val="windowText" lastClr="000000"/>
              </a:solidFill>
              <a:latin typeface="Arial" pitchFamily="34" charset="0"/>
              <a:cs typeface="Arial" pitchFamily="34" charset="0"/>
            </a:endParaRPr>
          </a:p>
          <a:p>
            <a:pPr algn="l" defTabSz="457200" eaLnBrk="0" hangingPunct="0">
              <a:spcBef>
                <a:spcPct val="20000"/>
              </a:spcBef>
              <a:defRPr/>
            </a:pPr>
            <a:r>
              <a:rPr lang="en-US" sz="1400" b="0" dirty="0" smtClean="0">
                <a:solidFill>
                  <a:sysClr val="windowText" lastClr="000000"/>
                </a:solidFill>
                <a:latin typeface="Arial" pitchFamily="34" charset="0"/>
                <a:cs typeface="Arial" pitchFamily="34" charset="0"/>
              </a:rPr>
              <a:t>All information provided is from sources believed to be reliable and current, however, accuracy cannot be guaranteed.  Past performance is not an indication of future results</a:t>
            </a:r>
          </a:p>
          <a:p>
            <a:pPr algn="l" defTabSz="457200" eaLnBrk="0" hangingPunct="0">
              <a:spcBef>
                <a:spcPct val="20000"/>
              </a:spcBef>
              <a:defRPr/>
            </a:pPr>
            <a:endParaRPr lang="en-US" sz="1400" b="0" dirty="0" smtClean="0">
              <a:solidFill>
                <a:sysClr val="windowText" lastClr="000000"/>
              </a:solidFill>
              <a:latin typeface="Arial" pitchFamily="34" charset="0"/>
              <a:cs typeface="Arial" pitchFamily="34" charset="0"/>
            </a:endParaRPr>
          </a:p>
          <a:p>
            <a:pPr algn="l" defTabSz="457200" eaLnBrk="0" hangingPunct="0">
              <a:spcBef>
                <a:spcPct val="20000"/>
              </a:spcBef>
              <a:defRPr/>
            </a:pPr>
            <a:r>
              <a:rPr lang="en-US" sz="1400" b="0" dirty="0" smtClean="0">
                <a:solidFill>
                  <a:sysClr val="windowText" lastClr="000000"/>
                </a:solidFill>
                <a:latin typeface="Arial" pitchFamily="34" charset="0"/>
                <a:cs typeface="Arial" pitchFamily="34" charset="0"/>
              </a:rPr>
              <a:t>Nationwide, Nationwide Financial and Nationwide Retirement Solutions are registered trademarks of Nationwide Mutual Insurance Company. </a:t>
            </a:r>
          </a:p>
          <a:p>
            <a:pPr algn="l" defTabSz="457200" eaLnBrk="0" hangingPunct="0">
              <a:spcBef>
                <a:spcPct val="20000"/>
              </a:spcBef>
              <a:defRPr/>
            </a:pPr>
            <a:endParaRPr lang="en-US" sz="1400" b="0" i="1" dirty="0" smtClean="0">
              <a:solidFill>
                <a:sysClr val="windowText" lastClr="000000"/>
              </a:solidFill>
              <a:latin typeface="Arial" pitchFamily="34" charset="0"/>
              <a:cs typeface="Arial" pitchFamily="34" charset="0"/>
            </a:endParaRPr>
          </a:p>
          <a:p>
            <a:pPr eaLnBrk="0" hangingPunct="0">
              <a:spcBef>
                <a:spcPct val="20000"/>
              </a:spcBef>
              <a:defRPr/>
            </a:pPr>
            <a:r>
              <a:rPr lang="en-US" sz="1400" dirty="0" smtClean="0">
                <a:latin typeface="Arial" pitchFamily="34" charset="0"/>
                <a:cs typeface="Arial" pitchFamily="34" charset="0"/>
              </a:rPr>
              <a:t>Nationwide Retirement Solutions (Nationwide) makes payments to the National Association of Counties (</a:t>
            </a:r>
            <a:r>
              <a:rPr lang="en-US" sz="1400" dirty="0" err="1" smtClean="0">
                <a:latin typeface="Arial" pitchFamily="34" charset="0"/>
                <a:cs typeface="Arial" pitchFamily="34" charset="0"/>
              </a:rPr>
              <a:t>NACo</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NACo</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RMA</a:t>
            </a:r>
            <a:r>
              <a:rPr lang="en-US" sz="1400" dirty="0" smtClean="0">
                <a:latin typeface="Arial" pitchFamily="34" charset="0"/>
                <a:cs typeface="Arial" pitchFamily="34" charset="0"/>
              </a:rPr>
              <a:t> LLC and the </a:t>
            </a:r>
            <a:r>
              <a:rPr lang="en-US" sz="1400" dirty="0" err="1" smtClean="0">
                <a:latin typeface="Arial" pitchFamily="34" charset="0"/>
                <a:cs typeface="Arial" pitchFamily="34" charset="0"/>
              </a:rPr>
              <a:t>NACo</a:t>
            </a:r>
            <a:r>
              <a:rPr lang="en-US" sz="1400" dirty="0" smtClean="0">
                <a:latin typeface="Arial" pitchFamily="34" charset="0"/>
                <a:cs typeface="Arial" pitchFamily="34" charset="0"/>
              </a:rPr>
              <a:t> Financial Services Center Partnership (</a:t>
            </a:r>
            <a:r>
              <a:rPr lang="en-US" sz="1400" dirty="0" err="1" smtClean="0">
                <a:latin typeface="Arial" pitchFamily="34" charset="0"/>
                <a:cs typeface="Arial" pitchFamily="34" charset="0"/>
              </a:rPr>
              <a:t>FSC</a:t>
            </a:r>
            <a:r>
              <a:rPr lang="en-US" sz="1400" dirty="0" smtClean="0">
                <a:latin typeface="Arial" pitchFamily="34" charset="0"/>
                <a:cs typeface="Arial" pitchFamily="34" charset="0"/>
              </a:rPr>
              <a:t>) for services and endorsements that </a:t>
            </a:r>
            <a:r>
              <a:rPr lang="en-US" sz="1400" dirty="0" err="1" smtClean="0">
                <a:latin typeface="Arial" pitchFamily="34" charset="0"/>
                <a:cs typeface="Arial" pitchFamily="34" charset="0"/>
              </a:rPr>
              <a:t>NACo</a:t>
            </a:r>
            <a:r>
              <a:rPr lang="en-US" sz="1400" dirty="0" smtClean="0">
                <a:latin typeface="Arial" pitchFamily="34" charset="0"/>
                <a:cs typeface="Arial" pitchFamily="34" charset="0"/>
              </a:rPr>
              <a:t> provides for all its members generally related to Nationwide’s products and services sold exclusively in public sector retirement markets. More detail about these payments is available at </a:t>
            </a:r>
            <a:r>
              <a:rPr lang="en-US" sz="1400" dirty="0" smtClean="0">
                <a:latin typeface="Arial" pitchFamily="34" charset="0"/>
                <a:cs typeface="Arial" pitchFamily="34" charset="0"/>
                <a:hlinkClick r:id="rId3"/>
              </a:rPr>
              <a:t>www.nrsforu.com</a:t>
            </a:r>
            <a:r>
              <a:rPr lang="en-US" sz="1400" dirty="0" smtClean="0">
                <a:latin typeface="Arial" pitchFamily="34" charset="0"/>
                <a:cs typeface="Arial" pitchFamily="34" charset="0"/>
              </a:rPr>
              <a:t>.</a:t>
            </a:r>
          </a:p>
          <a:p>
            <a:pPr algn="l" defTabSz="457200" eaLnBrk="0" hangingPunct="0">
              <a:spcBef>
                <a:spcPct val="20000"/>
              </a:spcBef>
              <a:defRPr/>
            </a:pPr>
            <a:endParaRPr lang="en-US" sz="1400" b="0" dirty="0" smtClean="0">
              <a:solidFill>
                <a:sysClr val="windowText" lastClr="000000"/>
              </a:solidFill>
              <a:latin typeface="Arial" pitchFamily="34" charset="0"/>
              <a:cs typeface="Arial" pitchFamily="34" charset="0"/>
            </a:endParaRPr>
          </a:p>
          <a:p>
            <a:pPr algn="l">
              <a:defRPr/>
            </a:pPr>
            <a:r>
              <a:rPr lang="en-US" sz="1400" b="0" u="sng" dirty="0" smtClean="0">
                <a:solidFill>
                  <a:sysClr val="windowText" lastClr="000000"/>
                </a:solidFill>
                <a:latin typeface="Arial" pitchFamily="34" charset="0"/>
                <a:cs typeface="Arial" pitchFamily="34" charset="0"/>
              </a:rPr>
              <a:t>Mutual Fund Payments:</a:t>
            </a:r>
            <a:endParaRPr lang="en-US" sz="1400" b="0" dirty="0" smtClean="0">
              <a:solidFill>
                <a:sysClr val="windowText" lastClr="000000"/>
              </a:solidFill>
              <a:latin typeface="Arial" pitchFamily="34" charset="0"/>
              <a:cs typeface="Arial" pitchFamily="34" charset="0"/>
            </a:endParaRPr>
          </a:p>
          <a:p>
            <a:pPr algn="l">
              <a:buNone/>
              <a:defRPr/>
            </a:pPr>
            <a:r>
              <a:rPr lang="en-US" sz="1400" dirty="0" smtClean="0">
                <a:solidFill>
                  <a:sysClr val="windowText" lastClr="000000"/>
                </a:solidFill>
                <a:latin typeface="Arial" pitchFamily="34" charset="0"/>
                <a:cs typeface="Arial" pitchFamily="34" charset="0"/>
              </a:rPr>
              <a:t>	</a:t>
            </a:r>
            <a:r>
              <a:rPr lang="en-US" sz="1400" b="0" dirty="0" smtClean="0">
                <a:solidFill>
                  <a:sysClr val="windowText" lastClr="000000"/>
                </a:solidFill>
                <a:latin typeface="Arial" pitchFamily="34" charset="0"/>
                <a:cs typeface="Arial" pitchFamily="34" charset="0"/>
              </a:rPr>
              <a:t>Nationwide Retirement Solutions, Inc. and its affiliates (Nationwide) offer a variety of investment options to public sector retirement plans through variable annuity contracts, trust or custodial accounts.  Nationwide may receive payments from mutual funds or their affiliates in connection with those investment options. For more detail about the payments Nationwide receives, please visit </a:t>
            </a:r>
            <a:r>
              <a:rPr lang="en-US" sz="1400" b="0" dirty="0" smtClean="0">
                <a:solidFill>
                  <a:sysClr val="windowText" lastClr="000000"/>
                </a:solidFill>
                <a:latin typeface="Arial" pitchFamily="34" charset="0"/>
                <a:cs typeface="Arial" pitchFamily="34" charset="0"/>
                <a:hlinkClick r:id="rId3"/>
              </a:rPr>
              <a:t>www.nrsforu.com</a:t>
            </a:r>
            <a:r>
              <a:rPr lang="en-US" sz="1400" b="0" dirty="0" smtClean="0">
                <a:solidFill>
                  <a:sysClr val="windowText" lastClr="000000"/>
                </a:solidFill>
                <a:latin typeface="Arial" pitchFamily="34" charset="0"/>
                <a:cs typeface="Arial" pitchFamily="34" charset="0"/>
              </a:rPr>
              <a:t>.</a:t>
            </a:r>
          </a:p>
          <a:p>
            <a:pPr algn="l">
              <a:defRPr/>
            </a:pPr>
            <a:endParaRPr lang="en-US" sz="1200" b="0" dirty="0" smtClean="0">
              <a:solidFill>
                <a:sysClr val="windowText" lastClr="000000"/>
              </a:solidFill>
              <a:latin typeface="Tw Cen MT" pitchFamily="34" charset="0"/>
            </a:endParaRPr>
          </a:p>
          <a:p>
            <a:pPr algn="l">
              <a:defRPr/>
            </a:pPr>
            <a:endParaRPr lang="en-US" sz="1200" b="0" dirty="0" smtClean="0">
              <a:solidFill>
                <a:schemeClr val="tx1"/>
              </a:solidFill>
              <a:latin typeface="Tw Cen MT" pitchFamily="34" charset="0"/>
            </a:endParaRPr>
          </a:p>
          <a:p>
            <a:pPr algn="l">
              <a:defRPr/>
            </a:pPr>
            <a:endParaRPr lang="en-US" sz="1200" b="0" dirty="0" smtClean="0">
              <a:solidFill>
                <a:schemeClr val="tx1"/>
              </a:solidFill>
              <a:latin typeface="Tw Cen MT" pitchFamily="34" charset="0"/>
            </a:endParaRPr>
          </a:p>
          <a:p>
            <a:pPr algn="l">
              <a:defRPr/>
            </a:pPr>
            <a:endParaRPr lang="en-US" sz="1200" b="0" dirty="0" smtClean="0">
              <a:solidFill>
                <a:schemeClr val="tx1"/>
              </a:solidFill>
              <a:latin typeface="Tw Cen MT" pitchFamily="34" charset="0"/>
            </a:endParaRPr>
          </a:p>
          <a:p>
            <a:pPr algn="l">
              <a:defRPr/>
            </a:pPr>
            <a:endParaRPr lang="en-US" sz="1200" b="0" dirty="0" smtClean="0">
              <a:solidFill>
                <a:schemeClr val="tx1"/>
              </a:solidFill>
              <a:latin typeface="Tw Cen MT" pitchFamily="34" charset="0"/>
            </a:endParaRPr>
          </a:p>
          <a:p>
            <a:pPr algn="l">
              <a:defRPr/>
            </a:pPr>
            <a:endParaRPr lang="en-US" sz="1200" b="0" dirty="0" smtClean="0">
              <a:solidFill>
                <a:schemeClr val="tx1"/>
              </a:solidFill>
              <a:latin typeface="Tw Cen MT" pitchFamily="34" charset="0"/>
            </a:endParaRPr>
          </a:p>
          <a:p>
            <a:pPr algn="l">
              <a:buNone/>
              <a:defRPr/>
            </a:pPr>
            <a:r>
              <a:rPr lang="en-US" sz="1200" b="0" dirty="0" smtClean="0">
                <a:solidFill>
                  <a:schemeClr val="tx1"/>
                </a:solidFill>
                <a:latin typeface="Tw Cen MT" pitchFamily="34" charset="0"/>
              </a:rPr>
              <a:t> </a:t>
            </a:r>
          </a:p>
          <a:p>
            <a:pPr algn="l" defTabSz="457200" eaLnBrk="0" hangingPunct="0">
              <a:spcBef>
                <a:spcPct val="20000"/>
              </a:spcBef>
              <a:defRPr/>
            </a:pPr>
            <a:endParaRPr lang="en-US" sz="1200" b="0" dirty="0" smtClean="0">
              <a:solidFill>
                <a:schemeClr val="tx1"/>
              </a:solidFill>
              <a:latin typeface="Tw Cen MT" pitchFamily="34" charset="0"/>
            </a:endParaRPr>
          </a:p>
          <a:p>
            <a:pPr algn="l" defTabSz="457200" eaLnBrk="0" hangingPunct="0">
              <a:spcBef>
                <a:spcPct val="20000"/>
              </a:spcBef>
              <a:defRPr/>
            </a:pPr>
            <a:endParaRPr lang="en-US" sz="1200" b="0" i="1" dirty="0">
              <a:solidFill>
                <a:schemeClr val="tx1"/>
              </a:solidFill>
              <a:latin typeface="Tw Cen MT" pitchFamily="34" charset="0"/>
            </a:endParaRPr>
          </a:p>
        </p:txBody>
      </p:sp>
      <p:sp>
        <p:nvSpPr>
          <p:cNvPr id="4" name="Slide Number Placeholder 3"/>
          <p:cNvSpPr>
            <a:spLocks noGrp="1"/>
          </p:cNvSpPr>
          <p:nvPr>
            <p:ph type="sldNum" sz="quarter" idx="4"/>
          </p:nvPr>
        </p:nvSpPr>
        <p:spPr/>
        <p:txBody>
          <a:bodyPr/>
          <a:lstStyle/>
          <a:p>
            <a:pPr>
              <a:defRPr/>
            </a:pPr>
            <a:fld id="{A2087AF9-0A0C-4CFF-A999-2ECE8A47BD3E}" type="slidenum">
              <a:rPr lang="en-US" smtClean="0"/>
              <a:pPr>
                <a:defRPr/>
              </a:pPr>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2400" dirty="0" smtClean="0"/>
              <a:t>Nationwide Financial Retirement Institute helps build strong partnerships</a:t>
            </a:r>
            <a:endParaRPr lang="en-US" sz="2400" dirty="0"/>
          </a:p>
        </p:txBody>
      </p:sp>
      <p:pic>
        <p:nvPicPr>
          <p:cNvPr id="11" name="Picture 2" descr="http://www.floridaleadershipacademy.org/wp-content/uploads/2011/02/pillars.png"/>
          <p:cNvPicPr>
            <a:picLocks noChangeAspect="1" noChangeArrowheads="1"/>
          </p:cNvPicPr>
          <p:nvPr/>
        </p:nvPicPr>
        <p:blipFill>
          <a:blip r:embed="rId2" cstate="print"/>
          <a:srcRect/>
          <a:stretch>
            <a:fillRect/>
          </a:stretch>
        </p:blipFill>
        <p:spPr bwMode="auto">
          <a:xfrm>
            <a:off x="439172" y="1676400"/>
            <a:ext cx="3505200" cy="3505200"/>
          </a:xfrm>
          <a:prstGeom prst="rect">
            <a:avLst/>
          </a:prstGeom>
          <a:noFill/>
        </p:spPr>
      </p:pic>
      <p:sp>
        <p:nvSpPr>
          <p:cNvPr id="12" name="Rectangle 11"/>
          <p:cNvSpPr/>
          <p:nvPr/>
        </p:nvSpPr>
        <p:spPr>
          <a:xfrm>
            <a:off x="286772" y="2829674"/>
            <a:ext cx="8458200" cy="1686674"/>
          </a:xfrm>
          <a:prstGeom prst="rect">
            <a:avLst/>
          </a:prstGeom>
          <a:solidFill>
            <a:schemeClr val="tx1">
              <a:lumMod val="95000"/>
              <a:lumOff val="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sp>
        <p:nvSpPr>
          <p:cNvPr id="13" name="TextBox 12"/>
          <p:cNvSpPr txBox="1"/>
          <p:nvPr/>
        </p:nvSpPr>
        <p:spPr>
          <a:xfrm>
            <a:off x="3410972" y="2829674"/>
            <a:ext cx="5334000" cy="1569660"/>
          </a:xfrm>
          <a:prstGeom prst="rect">
            <a:avLst/>
          </a:prstGeom>
          <a:noFill/>
        </p:spPr>
        <p:txBody>
          <a:bodyPr wrap="square" rtlCol="0">
            <a:spAutoFit/>
          </a:bodyPr>
          <a:lstStyle/>
          <a:p>
            <a:pPr algn="ctr"/>
            <a:r>
              <a:rPr lang="en-US" sz="2400" dirty="0" smtClean="0">
                <a:solidFill>
                  <a:schemeClr val="bg1"/>
                </a:solidFill>
                <a:latin typeface="Gotham Book"/>
              </a:rPr>
              <a:t>To advance the collective thought leadership of Nationwide Financial to improve the retirement outcomes of America </a:t>
            </a:r>
            <a:endParaRPr lang="en-US" sz="2400" dirty="0">
              <a:solidFill>
                <a:schemeClr val="bg1"/>
              </a:solidFill>
              <a:latin typeface="Gotham Book"/>
            </a:endParaRPr>
          </a:p>
        </p:txBody>
      </p:sp>
      <p:sp>
        <p:nvSpPr>
          <p:cNvPr id="14" name="TextBox 13"/>
          <p:cNvSpPr txBox="1"/>
          <p:nvPr/>
        </p:nvSpPr>
        <p:spPr>
          <a:xfrm>
            <a:off x="896372" y="3200400"/>
            <a:ext cx="2590800" cy="830997"/>
          </a:xfrm>
          <a:prstGeom prst="rect">
            <a:avLst/>
          </a:prstGeom>
          <a:noFill/>
        </p:spPr>
        <p:txBody>
          <a:bodyPr wrap="square" rtlCol="0">
            <a:spAutoFit/>
          </a:bodyPr>
          <a:lstStyle/>
          <a:p>
            <a:r>
              <a:rPr lang="en-US" sz="2400" b="1" dirty="0" smtClean="0">
                <a:solidFill>
                  <a:schemeClr val="bg1"/>
                </a:solidFill>
                <a:latin typeface="Gotham Book"/>
              </a:rPr>
              <a:t>The Retirement Institute Mission </a:t>
            </a:r>
            <a:endParaRPr lang="en-US" sz="2400" dirty="0">
              <a:solidFill>
                <a:schemeClr val="bg1"/>
              </a:solidFill>
              <a:latin typeface="Gotham Book"/>
            </a:endParaRPr>
          </a:p>
        </p:txBody>
      </p:sp>
      <p:sp>
        <p:nvSpPr>
          <p:cNvPr id="7" name="Slide Number Placeholder 6"/>
          <p:cNvSpPr>
            <a:spLocks noGrp="1"/>
          </p:cNvSpPr>
          <p:nvPr>
            <p:ph type="sldNum" sz="quarter" idx="4"/>
          </p:nvPr>
        </p:nvSpPr>
        <p:spPr/>
        <p:txBody>
          <a:bodyPr/>
          <a:lstStyle/>
          <a:p>
            <a:fld id="{6841C7FB-8763-2A49-8BF2-4EC272C90163}"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srcRect b="6636"/>
          <a:stretch/>
        </p:blipFill>
        <p:spPr>
          <a:xfrm>
            <a:off x="685802" y="1676400"/>
            <a:ext cx="3500031" cy="1676400"/>
          </a:xfrm>
          <a:prstGeom prst="rect">
            <a:avLst/>
          </a:prstGeom>
          <a:ln>
            <a:noFill/>
          </a:ln>
          <a:effectLst>
            <a:outerShdw blurRad="292100" dist="139700" dir="2700000" algn="tl" rotWithShape="0">
              <a:srgbClr val="333333">
                <a:alpha val="65000"/>
              </a:srgbClr>
            </a:outerShdw>
          </a:effectLst>
        </p:spPr>
      </p:pic>
      <p:pic>
        <p:nvPicPr>
          <p:cNvPr id="9" name="Picture 2" descr="C:\Documents and Settings\delafod1\Desktop\cnbc-logo.jpg"/>
          <p:cNvPicPr>
            <a:picLocks noChangeAspect="1" noChangeArrowheads="1"/>
          </p:cNvPicPr>
          <p:nvPr/>
        </p:nvPicPr>
        <p:blipFill>
          <a:blip r:embed="rId3" cstate="print"/>
          <a:srcRect/>
          <a:stretch>
            <a:fillRect/>
          </a:stretch>
        </p:blipFill>
        <p:spPr bwMode="auto">
          <a:xfrm>
            <a:off x="6400800" y="1828801"/>
            <a:ext cx="1558150" cy="1122618"/>
          </a:xfrm>
          <a:prstGeom prst="rect">
            <a:avLst/>
          </a:prstGeom>
          <a:ln>
            <a:noFill/>
          </a:ln>
          <a:effectLst>
            <a:outerShdw blurRad="292100" dist="139700" dir="2700000" algn="tl" rotWithShape="0">
              <a:srgbClr val="333333">
                <a:alpha val="65000"/>
              </a:srgbClr>
            </a:outerShdw>
          </a:effectLst>
        </p:spPr>
      </p:pic>
      <p:pic>
        <p:nvPicPr>
          <p:cNvPr id="10" name="Picture 4" descr="C:\Documents and Settings\delafod1\Desktop\the-wall-street-journal-logo.jpg"/>
          <p:cNvPicPr>
            <a:picLocks noChangeAspect="1" noChangeArrowheads="1"/>
          </p:cNvPicPr>
          <p:nvPr/>
        </p:nvPicPr>
        <p:blipFill>
          <a:blip r:embed="rId4" cstate="print"/>
          <a:srcRect/>
          <a:stretch>
            <a:fillRect/>
          </a:stretch>
        </p:blipFill>
        <p:spPr bwMode="auto">
          <a:xfrm>
            <a:off x="1950245" y="4191001"/>
            <a:ext cx="2895601" cy="401826"/>
          </a:xfrm>
          <a:prstGeom prst="rect">
            <a:avLst/>
          </a:prstGeom>
          <a:ln>
            <a:noFill/>
          </a:ln>
          <a:effectLst>
            <a:outerShdw blurRad="292100" dist="139700" dir="2700000" algn="tl" rotWithShape="0">
              <a:srgbClr val="333333">
                <a:alpha val="65000"/>
              </a:srgbClr>
            </a:outerShdw>
          </a:effectLst>
        </p:spPr>
      </p:pic>
      <p:pic>
        <p:nvPicPr>
          <p:cNvPr id="12" name="Picture 7" descr="C:\Documents and Settings\delafod1\Desktop\Plan-sponsor-logo1.gif"/>
          <p:cNvPicPr>
            <a:picLocks noChangeAspect="1" noChangeArrowheads="1"/>
          </p:cNvPicPr>
          <p:nvPr/>
        </p:nvPicPr>
        <p:blipFill>
          <a:blip r:embed="rId5" cstate="print"/>
          <a:srcRect/>
          <a:stretch>
            <a:fillRect/>
          </a:stretch>
        </p:blipFill>
        <p:spPr bwMode="auto">
          <a:xfrm>
            <a:off x="300884" y="3429000"/>
            <a:ext cx="2289916" cy="766144"/>
          </a:xfrm>
          <a:prstGeom prst="rect">
            <a:avLst/>
          </a:prstGeom>
          <a:ln>
            <a:noFill/>
          </a:ln>
          <a:effectLst>
            <a:outerShdw blurRad="292100" dist="139700" dir="2700000" algn="tl" rotWithShape="0">
              <a:srgbClr val="333333">
                <a:alpha val="65000"/>
              </a:srgbClr>
            </a:outerShdw>
          </a:effectLst>
        </p:spPr>
      </p:pic>
      <p:pic>
        <p:nvPicPr>
          <p:cNvPr id="13" name="Picture 8" descr="C:\Documents and Settings\delafod1\Desktop\logo-huffington-post.jpg"/>
          <p:cNvPicPr>
            <a:picLocks noChangeAspect="1" noChangeArrowheads="1"/>
          </p:cNvPicPr>
          <p:nvPr/>
        </p:nvPicPr>
        <p:blipFill>
          <a:blip r:embed="rId6" cstate="print"/>
          <a:srcRect/>
          <a:stretch>
            <a:fillRect/>
          </a:stretch>
        </p:blipFill>
        <p:spPr bwMode="auto">
          <a:xfrm>
            <a:off x="2864645" y="4689722"/>
            <a:ext cx="2404533" cy="1082040"/>
          </a:xfrm>
          <a:prstGeom prst="rect">
            <a:avLst/>
          </a:prstGeom>
          <a:ln>
            <a:noFill/>
          </a:ln>
          <a:effectLst>
            <a:outerShdw blurRad="292100" dist="139700" dir="2700000" algn="tl" rotWithShape="0">
              <a:srgbClr val="333333">
                <a:alpha val="65000"/>
              </a:srgbClr>
            </a:outerShdw>
          </a:effectLst>
        </p:spPr>
      </p:pic>
      <p:pic>
        <p:nvPicPr>
          <p:cNvPr id="14" name="Picture 10" descr="C:\Documents and Settings\delafod1\Desktop\fox-business-logo.jpg"/>
          <p:cNvPicPr>
            <a:picLocks noChangeAspect="1" noChangeArrowheads="1"/>
          </p:cNvPicPr>
          <p:nvPr/>
        </p:nvPicPr>
        <p:blipFill>
          <a:blip r:embed="rId7" cstate="print"/>
          <a:srcRect/>
          <a:stretch>
            <a:fillRect/>
          </a:stretch>
        </p:blipFill>
        <p:spPr bwMode="auto">
          <a:xfrm>
            <a:off x="4572000" y="1828800"/>
            <a:ext cx="1503996" cy="757238"/>
          </a:xfrm>
          <a:prstGeom prst="rect">
            <a:avLst/>
          </a:prstGeom>
          <a:ln>
            <a:noFill/>
          </a:ln>
          <a:effectLst>
            <a:outerShdw blurRad="292100" dist="139700" dir="2700000" algn="tl" rotWithShape="0">
              <a:srgbClr val="333333">
                <a:alpha val="65000"/>
              </a:srgbClr>
            </a:outerShdw>
          </a:effectLst>
        </p:spPr>
      </p:pic>
      <p:pic>
        <p:nvPicPr>
          <p:cNvPr id="15" name="Picture 5" descr="C:\Documents and Settings\delafod1\Desktop\InvestmentNewsLogo.jpg"/>
          <p:cNvPicPr>
            <a:picLocks noChangeAspect="1" noChangeArrowheads="1"/>
          </p:cNvPicPr>
          <p:nvPr/>
        </p:nvPicPr>
        <p:blipFill>
          <a:blip r:embed="rId8" cstate="print"/>
          <a:srcRect/>
          <a:stretch>
            <a:fillRect/>
          </a:stretch>
        </p:blipFill>
        <p:spPr bwMode="auto">
          <a:xfrm>
            <a:off x="3861125" y="5825102"/>
            <a:ext cx="2826185" cy="542926"/>
          </a:xfrm>
          <a:prstGeom prst="rect">
            <a:avLst/>
          </a:prstGeom>
          <a:ln>
            <a:noFill/>
          </a:ln>
          <a:effectLst>
            <a:outerShdw blurRad="292100" dist="139700" dir="2700000" algn="tl" rotWithShape="0">
              <a:srgbClr val="333333">
                <a:alpha val="65000"/>
              </a:srgbClr>
            </a:outerShdw>
          </a:effectLst>
        </p:spPr>
      </p:pic>
      <p:pic>
        <p:nvPicPr>
          <p:cNvPr id="16" name="Picture 3" descr="C:\Documents and Settings\delafod1\Desktop\Smart_money_logo.jpg"/>
          <p:cNvPicPr>
            <a:picLocks noChangeAspect="1" noChangeArrowheads="1"/>
          </p:cNvPicPr>
          <p:nvPr/>
        </p:nvPicPr>
        <p:blipFill>
          <a:blip r:embed="rId9" cstate="print"/>
          <a:srcRect/>
          <a:stretch>
            <a:fillRect/>
          </a:stretch>
        </p:blipFill>
        <p:spPr bwMode="auto">
          <a:xfrm>
            <a:off x="76202" y="4605903"/>
            <a:ext cx="2833837" cy="788546"/>
          </a:xfrm>
          <a:prstGeom prst="rect">
            <a:avLst/>
          </a:prstGeom>
          <a:ln>
            <a:noFill/>
          </a:ln>
          <a:effectLst>
            <a:outerShdw blurRad="292100" dist="139700" dir="2700000" algn="tl" rotWithShape="0">
              <a:srgbClr val="333333">
                <a:alpha val="65000"/>
              </a:srgbClr>
            </a:outerShdw>
          </a:effectLst>
        </p:spPr>
      </p:pic>
      <p:pic>
        <p:nvPicPr>
          <p:cNvPr id="17" name="Picture 16" descr="Carter USA Today quote.JPG"/>
          <p:cNvPicPr>
            <a:picLocks noChangeAspect="1"/>
          </p:cNvPicPr>
          <p:nvPr/>
        </p:nvPicPr>
        <p:blipFill>
          <a:blip r:embed="rId10" cstate="print">
            <a:extLst>
              <a:ext uri="{28A0092B-C50C-407E-A947-70E740481C1C}">
                <a14:useLocalDpi xmlns:a14="http://schemas.microsoft.com/office/drawing/2010/main"/>
              </a:ext>
            </a:extLst>
          </a:blip>
          <a:srcRect t="2976"/>
          <a:stretch>
            <a:fillRect/>
          </a:stretch>
        </p:blipFill>
        <p:spPr>
          <a:xfrm>
            <a:off x="5105400" y="3200400"/>
            <a:ext cx="3781300" cy="2686774"/>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304800" y="990602"/>
            <a:ext cx="8458200" cy="646331"/>
          </a:xfrm>
          <a:prstGeom prst="rect">
            <a:avLst/>
          </a:prstGeom>
          <a:noFill/>
        </p:spPr>
        <p:txBody>
          <a:bodyPr wrap="square" rtlCol="0">
            <a:spAutoFit/>
          </a:bodyPr>
          <a:lstStyle/>
          <a:p>
            <a:pPr marL="177800" indent="-177800">
              <a:buFont typeface="Arial" pitchFamily="34" charset="0"/>
              <a:buChar char="•"/>
            </a:pPr>
            <a:r>
              <a:rPr lang="en-US" dirty="0" smtClean="0"/>
              <a:t>More than 520 million media impressions in publications</a:t>
            </a:r>
          </a:p>
          <a:p>
            <a:pPr marL="177800" indent="-177800">
              <a:buFont typeface="Arial" pitchFamily="34" charset="0"/>
              <a:buChar char="•"/>
            </a:pPr>
            <a:r>
              <a:rPr lang="en-US" dirty="0" smtClean="0"/>
              <a:t>Media turns to Nationwide as a thought leader to comment on trends</a:t>
            </a:r>
            <a:endParaRPr lang="en-US" dirty="0"/>
          </a:p>
        </p:txBody>
      </p:sp>
      <p:pic>
        <p:nvPicPr>
          <p:cNvPr id="19" name="Picture 18"/>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343400" y="2855563"/>
            <a:ext cx="914400" cy="573437"/>
          </a:xfrm>
          <a:prstGeom prst="rect">
            <a:avLst/>
          </a:prstGeom>
          <a:ln>
            <a:noFill/>
          </a:ln>
          <a:effectLst>
            <a:outerShdw blurRad="292100" dist="139700" dir="2700000" algn="tl" rotWithShape="0">
              <a:srgbClr val="333333">
                <a:alpha val="65000"/>
              </a:srgbClr>
            </a:outerShdw>
          </a:effectLst>
        </p:spPr>
      </p:pic>
      <p:sp>
        <p:nvSpPr>
          <p:cNvPr id="20" name="Title 2"/>
          <p:cNvSpPr>
            <a:spLocks noGrp="1"/>
          </p:cNvSpPr>
          <p:nvPr>
            <p:ph type="title"/>
          </p:nvPr>
        </p:nvSpPr>
        <p:spPr>
          <a:xfrm>
            <a:off x="457200" y="76200"/>
            <a:ext cx="8229600" cy="1143000"/>
          </a:xfrm>
        </p:spPr>
        <p:txBody>
          <a:bodyPr>
            <a:normAutofit/>
          </a:bodyPr>
          <a:lstStyle/>
          <a:p>
            <a:r>
              <a:rPr lang="en-US" sz="2400" dirty="0" smtClean="0"/>
              <a:t>Retirement Institute helps to strengthen our reputation within the industry</a:t>
            </a:r>
            <a:endParaRPr lang="en-US" sz="2400" dirty="0"/>
          </a:p>
        </p:txBody>
      </p:sp>
      <p:pic>
        <p:nvPicPr>
          <p:cNvPr id="45059" name="Picture 3"/>
          <p:cNvPicPr>
            <a:picLocks noChangeAspect="1" noChangeArrowheads="1"/>
          </p:cNvPicPr>
          <p:nvPr/>
        </p:nvPicPr>
        <p:blipFill>
          <a:blip r:embed="rId12" cstate="print"/>
          <a:srcRect/>
          <a:stretch>
            <a:fillRect/>
          </a:stretch>
        </p:blipFill>
        <p:spPr bwMode="auto">
          <a:xfrm>
            <a:off x="235743" y="5825102"/>
            <a:ext cx="3429000" cy="466726"/>
          </a:xfrm>
          <a:prstGeom prst="rect">
            <a:avLst/>
          </a:prstGeom>
          <a:noFill/>
          <a:ln w="9525">
            <a:noFill/>
            <a:miter lim="800000"/>
            <a:headEnd/>
            <a:tailEnd/>
          </a:ln>
        </p:spPr>
      </p:pic>
      <p:sp>
        <p:nvSpPr>
          <p:cNvPr id="21" name="Slide Number Placeholder 20"/>
          <p:cNvSpPr>
            <a:spLocks noGrp="1"/>
          </p:cNvSpPr>
          <p:nvPr>
            <p:ph type="sldNum" sz="quarter" idx="4"/>
          </p:nvPr>
        </p:nvSpPr>
        <p:spPr/>
        <p:txBody>
          <a:bodyPr/>
          <a:lstStyle/>
          <a:p>
            <a:fld id="{6841C7FB-8763-2A49-8BF2-4EC272C90163}"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2" name="Title 1"/>
          <p:cNvSpPr>
            <a:spLocks noGrp="1"/>
          </p:cNvSpPr>
          <p:nvPr>
            <p:ph type="title"/>
          </p:nvPr>
        </p:nvSpPr>
        <p:spPr/>
        <p:txBody>
          <a:bodyPr/>
          <a:lstStyle/>
          <a:p>
            <a:pPr lvl="0"/>
            <a:r>
              <a:rPr lang="en" dirty="0">
                <a:sym typeface="Calibri"/>
              </a:rPr>
              <a:t>Today’s </a:t>
            </a:r>
            <a:r>
              <a:rPr lang="en" dirty="0" smtClean="0">
                <a:sym typeface="Calibri"/>
              </a:rPr>
              <a:t>presentation</a:t>
            </a:r>
            <a:endParaRPr lang="en-US" dirty="0"/>
          </a:p>
        </p:txBody>
      </p:sp>
      <p:sp>
        <p:nvSpPr>
          <p:cNvPr id="3" name="Text Placeholder 2"/>
          <p:cNvSpPr>
            <a:spLocks noGrp="1"/>
          </p:cNvSpPr>
          <p:nvPr>
            <p:ph type="body" idx="1"/>
          </p:nvPr>
        </p:nvSpPr>
        <p:spPr>
          <a:xfrm>
            <a:off x="651240" y="1529636"/>
            <a:ext cx="7502160" cy="2845372"/>
          </a:xfrm>
        </p:spPr>
        <p:txBody>
          <a:bodyPr>
            <a:normAutofit lnSpcReduction="10000"/>
          </a:bodyPr>
          <a:lstStyle/>
          <a:p>
            <a:pPr marL="457200" lvl="1" indent="-350838">
              <a:spcBef>
                <a:spcPts val="0"/>
              </a:spcBef>
              <a:spcAft>
                <a:spcPts val="1800"/>
              </a:spcAft>
              <a:buFont typeface="Arial"/>
              <a:buChar char="•"/>
            </a:pPr>
            <a:r>
              <a:rPr lang="en-US" sz="2600" dirty="0" smtClean="0">
                <a:sym typeface="Calibri"/>
              </a:rPr>
              <a:t>Why your </a:t>
            </a:r>
            <a:r>
              <a:rPr lang="en" sz="2600" dirty="0" smtClean="0">
                <a:sym typeface="Calibri"/>
              </a:rPr>
              <a:t>Social </a:t>
            </a:r>
            <a:r>
              <a:rPr lang="en" sz="2600" dirty="0">
                <a:sym typeface="Calibri"/>
              </a:rPr>
              <a:t>Security </a:t>
            </a:r>
            <a:r>
              <a:rPr lang="en-US" sz="2600" dirty="0" smtClean="0">
                <a:sym typeface="Calibri"/>
              </a:rPr>
              <a:t>f</a:t>
            </a:r>
            <a:r>
              <a:rPr lang="en" sz="2600" dirty="0" smtClean="0">
                <a:sym typeface="Calibri"/>
              </a:rPr>
              <a:t>iling </a:t>
            </a:r>
            <a:r>
              <a:rPr lang="en-US" sz="2600" dirty="0">
                <a:sym typeface="Calibri"/>
              </a:rPr>
              <a:t>d</a:t>
            </a:r>
            <a:r>
              <a:rPr lang="en" sz="2600" dirty="0" smtClean="0">
                <a:sym typeface="Calibri"/>
              </a:rPr>
              <a:t>ecision </a:t>
            </a:r>
            <a:r>
              <a:rPr lang="en-US" sz="2600" dirty="0">
                <a:sym typeface="Calibri"/>
              </a:rPr>
              <a:t>m</a:t>
            </a:r>
            <a:r>
              <a:rPr lang="en" sz="2600" dirty="0" smtClean="0">
                <a:sym typeface="Calibri"/>
              </a:rPr>
              <a:t>atters</a:t>
            </a:r>
          </a:p>
          <a:p>
            <a:pPr marL="457200" lvl="1" indent="-350838">
              <a:spcBef>
                <a:spcPts val="0"/>
              </a:spcBef>
              <a:spcAft>
                <a:spcPts val="1800"/>
              </a:spcAft>
              <a:buFont typeface="Arial"/>
              <a:buChar char="•"/>
            </a:pPr>
            <a:endParaRPr lang="en" sz="2600" dirty="0">
              <a:sym typeface="Calibri"/>
            </a:endParaRPr>
          </a:p>
          <a:p>
            <a:pPr marL="457200" lvl="1" indent="-350838">
              <a:spcBef>
                <a:spcPts val="0"/>
              </a:spcBef>
              <a:spcAft>
                <a:spcPts val="1800"/>
              </a:spcAft>
              <a:buFont typeface="Arial"/>
              <a:buChar char="•"/>
            </a:pPr>
            <a:r>
              <a:rPr lang="en-US" sz="2600" dirty="0" smtClean="0">
                <a:sym typeface="Calibri"/>
              </a:rPr>
              <a:t>What you need to know about </a:t>
            </a:r>
            <a:r>
              <a:rPr lang="en" sz="2600" dirty="0" smtClean="0">
                <a:sym typeface="Calibri"/>
              </a:rPr>
              <a:t>Social Security</a:t>
            </a:r>
          </a:p>
          <a:p>
            <a:pPr marL="457200" lvl="1" indent="-350838">
              <a:spcBef>
                <a:spcPts val="0"/>
              </a:spcBef>
              <a:spcAft>
                <a:spcPts val="1800"/>
              </a:spcAft>
              <a:buFont typeface="Arial"/>
              <a:buChar char="•"/>
            </a:pPr>
            <a:endParaRPr lang="en" sz="2600" dirty="0">
              <a:sym typeface="Calibri"/>
            </a:endParaRPr>
          </a:p>
          <a:p>
            <a:pPr marL="457200" lvl="1" indent="-350838">
              <a:spcBef>
                <a:spcPts val="0"/>
              </a:spcBef>
              <a:spcAft>
                <a:spcPts val="1800"/>
              </a:spcAft>
              <a:buFont typeface="Arial"/>
              <a:buChar char="•"/>
            </a:pPr>
            <a:r>
              <a:rPr lang="en-US" sz="2600" dirty="0" smtClean="0">
                <a:sym typeface="Calibri"/>
              </a:rPr>
              <a:t>How to make a decision that works best for you</a:t>
            </a:r>
            <a:endParaRPr lang="en" sz="2600" dirty="0">
              <a:sym typeface="Calibri"/>
            </a:endParaRPr>
          </a:p>
        </p:txBody>
      </p:sp>
      <p:sp>
        <p:nvSpPr>
          <p:cNvPr id="8" name="Slide Number Placeholder 7"/>
          <p:cNvSpPr>
            <a:spLocks noGrp="1"/>
          </p:cNvSpPr>
          <p:nvPr>
            <p:ph type="sldNum" sz="quarter" idx="4"/>
          </p:nvPr>
        </p:nvSpPr>
        <p:spPr/>
        <p:txBody>
          <a:bodyPr/>
          <a:lstStyle/>
          <a:p>
            <a:fld id="{6841C7FB-8763-2A49-8BF2-4EC272C90163}" type="slidenum">
              <a:rPr lang="en-US" smtClean="0"/>
              <a:pPr/>
              <a:t>5</a:t>
            </a:fld>
            <a:endParaRPr lang="en-US" dirty="0"/>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fld id="{6841C7FB-8763-2A49-8BF2-4EC272C90163}" type="slidenum">
              <a:rPr lang="en-US" smtClean="0"/>
              <a:pPr/>
              <a:t>6</a:t>
            </a:fld>
            <a:endParaRPr lang="en-US" dirty="0"/>
          </a:p>
        </p:txBody>
      </p:sp>
      <p:pic>
        <p:nvPicPr>
          <p:cNvPr id="9" name="Picture 8"/>
          <p:cNvPicPr>
            <a:picLocks noChangeAspect="1"/>
          </p:cNvPicPr>
          <p:nvPr/>
        </p:nvPicPr>
        <p:blipFill>
          <a:blip r:embed="rId3" cstate="print"/>
          <a:stretch>
            <a:fillRect/>
          </a:stretch>
        </p:blipFill>
        <p:spPr>
          <a:xfrm>
            <a:off x="825374" y="1955844"/>
            <a:ext cx="7200900" cy="3746500"/>
          </a:xfrm>
          <a:prstGeom prst="rect">
            <a:avLst/>
          </a:prstGeom>
        </p:spPr>
      </p:pic>
      <p:sp>
        <p:nvSpPr>
          <p:cNvPr id="10" name="TextBox 9"/>
          <p:cNvSpPr txBox="1"/>
          <p:nvPr/>
        </p:nvSpPr>
        <p:spPr>
          <a:xfrm>
            <a:off x="554552" y="5997575"/>
            <a:ext cx="5747023" cy="490950"/>
          </a:xfrm>
          <a:prstGeom prst="rect">
            <a:avLst/>
          </a:prstGeom>
          <a:noFill/>
        </p:spPr>
        <p:txBody>
          <a:bodyPr wrap="square" lIns="0" tIns="0" rIns="0" bIns="0" rtlCol="0" anchor="b" anchorCtr="0">
            <a:noAutofit/>
          </a:bodyPr>
          <a:lstStyle/>
          <a:p>
            <a:pPr marL="228600" indent="-228600">
              <a:spcAft>
                <a:spcPts val="300"/>
              </a:spcAft>
              <a:buSzPct val="60000"/>
              <a:tabLst>
                <a:tab pos="228600" algn="l"/>
              </a:tabLst>
            </a:pPr>
            <a:r>
              <a:rPr lang="en-US" sz="1000" baseline="30000" dirty="0" smtClean="0">
                <a:solidFill>
                  <a:schemeClr val="bg1">
                    <a:lumMod val="50000"/>
                  </a:schemeClr>
                </a:solidFill>
              </a:rPr>
              <a:t>1</a:t>
            </a:r>
            <a:r>
              <a:rPr lang="en-US" sz="1000" dirty="0" smtClean="0">
                <a:solidFill>
                  <a:schemeClr val="bg1">
                    <a:lumMod val="50000"/>
                  </a:schemeClr>
                </a:solidFill>
              </a:rPr>
              <a:t>	Source: LIMRA, using 2012 data from the Social Security Administration</a:t>
            </a:r>
          </a:p>
          <a:p>
            <a:pPr>
              <a:spcAft>
                <a:spcPts val="300"/>
              </a:spcAft>
              <a:buSzPct val="60000"/>
            </a:pPr>
            <a:r>
              <a:rPr lang="en-US" sz="1000" baseline="30000" dirty="0" smtClean="0">
                <a:solidFill>
                  <a:schemeClr val="bg1">
                    <a:lumMod val="50000"/>
                  </a:schemeClr>
                </a:solidFill>
              </a:rPr>
              <a:t>2</a:t>
            </a:r>
            <a:r>
              <a:rPr lang="en-US" sz="1000" dirty="0">
                <a:solidFill>
                  <a:schemeClr val="bg1">
                    <a:lumMod val="50000"/>
                  </a:schemeClr>
                </a:solidFill>
              </a:rPr>
              <a:t> </a:t>
            </a:r>
            <a:r>
              <a:rPr lang="en-US" sz="1000" dirty="0" smtClean="0">
                <a:solidFill>
                  <a:schemeClr val="bg1">
                    <a:lumMod val="50000"/>
                  </a:schemeClr>
                </a:solidFill>
              </a:rPr>
              <a:t>    FRA = Full retirement age. For this data, FRA is 66.</a:t>
            </a:r>
            <a:endParaRPr lang="en-US" sz="1000" dirty="0">
              <a:solidFill>
                <a:schemeClr val="bg1">
                  <a:lumMod val="50000"/>
                </a:schemeClr>
              </a:solidFill>
            </a:endParaRPr>
          </a:p>
        </p:txBody>
      </p:sp>
      <p:sp>
        <p:nvSpPr>
          <p:cNvPr id="11" name="Title 5"/>
          <p:cNvSpPr>
            <a:spLocks noGrp="1"/>
          </p:cNvSpPr>
          <p:nvPr>
            <p:ph type="title"/>
          </p:nvPr>
        </p:nvSpPr>
        <p:spPr>
          <a:xfrm>
            <a:off x="457200" y="459857"/>
            <a:ext cx="8229600" cy="638220"/>
          </a:xfrm>
        </p:spPr>
        <p:txBody>
          <a:bodyPr/>
          <a:lstStyle/>
          <a:p>
            <a:pPr>
              <a:lnSpc>
                <a:spcPct val="110000"/>
              </a:lnSpc>
            </a:pPr>
            <a:r>
              <a:rPr lang="en-US" dirty="0" smtClean="0"/>
              <a:t>When does the filing decision happen?</a:t>
            </a:r>
            <a:endParaRPr lang="en-US" dirty="0"/>
          </a:p>
        </p:txBody>
      </p:sp>
      <p:sp>
        <p:nvSpPr>
          <p:cNvPr id="12" name="TextBox 11"/>
          <p:cNvSpPr txBox="1"/>
          <p:nvPr/>
        </p:nvSpPr>
        <p:spPr>
          <a:xfrm>
            <a:off x="457200" y="1346200"/>
            <a:ext cx="6743700" cy="363339"/>
          </a:xfrm>
          <a:prstGeom prst="rect">
            <a:avLst/>
          </a:prstGeom>
          <a:noFill/>
        </p:spPr>
        <p:txBody>
          <a:bodyPr wrap="square" lIns="0" tIns="0" rIns="0" bIns="0" rtlCol="0">
            <a:noAutofit/>
          </a:bodyPr>
          <a:lstStyle/>
          <a:p>
            <a:r>
              <a:rPr lang="en-US" sz="2000" dirty="0" smtClean="0">
                <a:solidFill>
                  <a:schemeClr val="tx1"/>
                </a:solidFill>
              </a:rPr>
              <a:t>New Social Security claimants in a calendar year</a:t>
            </a:r>
            <a:r>
              <a:rPr lang="en-US" sz="2000" baseline="30000" dirty="0" smtClean="0">
                <a:solidFill>
                  <a:schemeClr val="tx1"/>
                </a:solidFill>
              </a:rPr>
              <a:t>1</a:t>
            </a:r>
            <a:endParaRPr lang="en-US" sz="2000" dirty="0" smtClean="0">
              <a:solidFill>
                <a:schemeClr val="tx1"/>
              </a:solidFill>
            </a:endParaRPr>
          </a:p>
        </p:txBody>
      </p:sp>
      <p:sp>
        <p:nvSpPr>
          <p:cNvPr id="13" name="TextBox 12"/>
          <p:cNvSpPr txBox="1"/>
          <p:nvPr/>
        </p:nvSpPr>
        <p:spPr>
          <a:xfrm>
            <a:off x="5170160" y="3384313"/>
            <a:ext cx="2617153" cy="738664"/>
          </a:xfrm>
          <a:prstGeom prst="rect">
            <a:avLst/>
          </a:prstGeom>
          <a:noFill/>
          <a:ln>
            <a:noFill/>
          </a:ln>
        </p:spPr>
        <p:txBody>
          <a:bodyPr wrap="square" lIns="0" tIns="0" rIns="0" bIns="0" rtlCol="0" anchor="b" anchorCtr="0">
            <a:spAutoFit/>
          </a:bodyPr>
          <a:lstStyle/>
          <a:p>
            <a:pPr algn="ctr"/>
            <a:r>
              <a:rPr lang="en-US" sz="1600" dirty="0" smtClean="0"/>
              <a:t>Less than </a:t>
            </a:r>
            <a:r>
              <a:rPr lang="en-US" sz="1600" b="1" dirty="0" smtClean="0"/>
              <a:t>one in three </a:t>
            </a:r>
            <a:r>
              <a:rPr lang="en-US" sz="1600" dirty="0" smtClean="0"/>
              <a:t>individuals filed for full benefits at FRA</a:t>
            </a:r>
            <a:r>
              <a:rPr lang="en-US" sz="1600" baseline="30000" dirty="0" smtClean="0"/>
              <a:t>2</a:t>
            </a:r>
            <a:r>
              <a:rPr lang="en-US" sz="1600" dirty="0" smtClean="0"/>
              <a:t> or later</a:t>
            </a:r>
          </a:p>
        </p:txBody>
      </p:sp>
      <p:pic>
        <p:nvPicPr>
          <p:cNvPr id="14" name="Picture 13"/>
          <p:cNvPicPr>
            <a:picLocks noChangeAspect="1"/>
          </p:cNvPicPr>
          <p:nvPr/>
        </p:nvPicPr>
        <p:blipFill>
          <a:blip r:embed="rId4" cstate="print"/>
          <a:stretch>
            <a:fillRect/>
          </a:stretch>
        </p:blipFill>
        <p:spPr>
          <a:xfrm>
            <a:off x="5807963" y="2615278"/>
            <a:ext cx="1346200" cy="609600"/>
          </a:xfrm>
          <a:prstGeom prst="rect">
            <a:avLst/>
          </a:prstGeom>
        </p:spPr>
      </p:pic>
    </p:spTree>
    <p:extLst>
      <p:ext uri="{BB962C8B-B14F-4D97-AF65-F5344CB8AC3E}">
        <p14:creationId xmlns:p14="http://schemas.microsoft.com/office/powerpoint/2010/main" val="989638855"/>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fld id="{6841C7FB-8763-2A49-8BF2-4EC272C90163}" type="slidenum">
              <a:rPr lang="en-US" smtClean="0"/>
              <a:pPr/>
              <a:t>7</a:t>
            </a:fld>
            <a:endParaRPr lang="en-US" dirty="0"/>
          </a:p>
        </p:txBody>
      </p:sp>
      <p:sp>
        <p:nvSpPr>
          <p:cNvPr id="9" name="Title 1"/>
          <p:cNvSpPr>
            <a:spLocks noGrp="1"/>
          </p:cNvSpPr>
          <p:nvPr>
            <p:ph type="title"/>
          </p:nvPr>
        </p:nvSpPr>
        <p:spPr>
          <a:xfrm>
            <a:off x="457200" y="402917"/>
            <a:ext cx="8229600" cy="790061"/>
          </a:xfrm>
        </p:spPr>
        <p:txBody>
          <a:bodyPr/>
          <a:lstStyle/>
          <a:p>
            <a:pPr>
              <a:lnSpc>
                <a:spcPct val="110000"/>
              </a:lnSpc>
            </a:pPr>
            <a:r>
              <a:rPr lang="en-US" dirty="0" smtClean="0"/>
              <a:t>Meet Jim &amp; Linda</a:t>
            </a:r>
            <a:endParaRPr lang="en-US" dirty="0"/>
          </a:p>
        </p:txBody>
      </p:sp>
      <p:sp>
        <p:nvSpPr>
          <p:cNvPr id="10" name="TextBox 9"/>
          <p:cNvSpPr txBox="1"/>
          <p:nvPr/>
        </p:nvSpPr>
        <p:spPr>
          <a:xfrm>
            <a:off x="457200" y="5969000"/>
            <a:ext cx="4995204" cy="458469"/>
          </a:xfrm>
          <a:prstGeom prst="rect">
            <a:avLst/>
          </a:prstGeom>
          <a:noFill/>
        </p:spPr>
        <p:txBody>
          <a:bodyPr wrap="square" lIns="0" tIns="0" rIns="0" bIns="0" rtlCol="0" anchor="b" anchorCtr="0">
            <a:noAutofit/>
          </a:bodyPr>
          <a:lstStyle/>
          <a:p>
            <a:pPr marL="137160" indent="-137160">
              <a:spcAft>
                <a:spcPts val="300"/>
              </a:spcAft>
              <a:buSzPct val="60000"/>
            </a:pPr>
            <a:r>
              <a:rPr lang="en-US" sz="1000" baseline="30000" dirty="0">
                <a:solidFill>
                  <a:schemeClr val="bg1">
                    <a:lumMod val="50000"/>
                  </a:schemeClr>
                </a:solidFill>
              </a:rPr>
              <a:t>3</a:t>
            </a:r>
            <a:r>
              <a:rPr lang="en-US" sz="1000" dirty="0" smtClean="0">
                <a:solidFill>
                  <a:schemeClr val="bg1">
                    <a:lumMod val="50000"/>
                  </a:schemeClr>
                </a:solidFill>
              </a:rPr>
              <a:t>	Assumes average life expectancy of 83 for men and 86 for women and 2.5% annual cost-of-living adjustments (COLA).</a:t>
            </a:r>
            <a:endParaRPr lang="en-US" sz="1000" dirty="0">
              <a:solidFill>
                <a:schemeClr val="bg1">
                  <a:lumMod val="50000"/>
                </a:schemeClr>
              </a:solidFill>
            </a:endParaRPr>
          </a:p>
        </p:txBody>
      </p:sp>
      <p:sp>
        <p:nvSpPr>
          <p:cNvPr id="11" name="TextBox 10"/>
          <p:cNvSpPr txBox="1"/>
          <p:nvPr/>
        </p:nvSpPr>
        <p:spPr>
          <a:xfrm>
            <a:off x="457201" y="2340261"/>
            <a:ext cx="2391540" cy="2715048"/>
          </a:xfrm>
          <a:prstGeom prst="rect">
            <a:avLst/>
          </a:prstGeom>
          <a:noFill/>
        </p:spPr>
        <p:txBody>
          <a:bodyPr wrap="square" lIns="0" tIns="0" rIns="0" bIns="0" rtlCol="0">
            <a:noAutofit/>
          </a:bodyPr>
          <a:lstStyle/>
          <a:p>
            <a:r>
              <a:rPr lang="en-US" sz="2800" b="1" dirty="0" smtClean="0"/>
              <a:t>$2,300</a:t>
            </a:r>
          </a:p>
          <a:p>
            <a:r>
              <a:rPr lang="en-US" sz="2000" dirty="0" smtClean="0"/>
              <a:t>Jim’s SS benefit at full retirement age.</a:t>
            </a:r>
          </a:p>
          <a:p>
            <a:endParaRPr lang="en-US" sz="2000" b="1" dirty="0" smtClean="0"/>
          </a:p>
          <a:p>
            <a:r>
              <a:rPr lang="en-US" sz="2800" b="1" dirty="0" smtClean="0"/>
              <a:t>$1,200 </a:t>
            </a:r>
          </a:p>
          <a:p>
            <a:r>
              <a:rPr lang="en-US" sz="2000" dirty="0" smtClean="0"/>
              <a:t>Linda’s SS benefit at full retirement age.</a:t>
            </a:r>
            <a:endParaRPr lang="en-US" sz="2000" dirty="0"/>
          </a:p>
        </p:txBody>
      </p:sp>
      <p:sp>
        <p:nvSpPr>
          <p:cNvPr id="12" name="TextBox 11"/>
          <p:cNvSpPr txBox="1"/>
          <p:nvPr/>
        </p:nvSpPr>
        <p:spPr>
          <a:xfrm>
            <a:off x="3436361" y="4692815"/>
            <a:ext cx="2480401" cy="1200328"/>
          </a:xfrm>
          <a:prstGeom prst="rect">
            <a:avLst/>
          </a:prstGeom>
          <a:noFill/>
        </p:spPr>
        <p:txBody>
          <a:bodyPr wrap="square" rtlCol="0">
            <a:spAutoFit/>
          </a:bodyPr>
          <a:lstStyle/>
          <a:p>
            <a:pPr algn="ctr"/>
            <a:r>
              <a:rPr lang="en-US" sz="2400" b="1" dirty="0" smtClean="0"/>
              <a:t>$973,428</a:t>
            </a:r>
          </a:p>
          <a:p>
            <a:pPr algn="ctr"/>
            <a:r>
              <a:rPr lang="en-US" sz="1600" dirty="0" smtClean="0"/>
              <a:t>Cumulative benefit if </a:t>
            </a:r>
            <a:br>
              <a:rPr lang="en-US" sz="1600" dirty="0" smtClean="0"/>
            </a:br>
            <a:r>
              <a:rPr lang="en-US" sz="1600" dirty="0" smtClean="0"/>
              <a:t>both file for Social Security at 62</a:t>
            </a:r>
            <a:r>
              <a:rPr lang="en-US" sz="1600" baseline="30000" dirty="0"/>
              <a:t>3</a:t>
            </a:r>
          </a:p>
        </p:txBody>
      </p:sp>
      <p:sp>
        <p:nvSpPr>
          <p:cNvPr id="13" name="TextBox 12"/>
          <p:cNvSpPr txBox="1"/>
          <p:nvPr/>
        </p:nvSpPr>
        <p:spPr>
          <a:xfrm>
            <a:off x="6098137" y="4713413"/>
            <a:ext cx="2302820" cy="1200328"/>
          </a:xfrm>
          <a:prstGeom prst="rect">
            <a:avLst/>
          </a:prstGeom>
          <a:noFill/>
        </p:spPr>
        <p:txBody>
          <a:bodyPr wrap="square" rtlCol="0">
            <a:spAutoFit/>
          </a:bodyPr>
          <a:lstStyle/>
          <a:p>
            <a:pPr algn="ctr"/>
            <a:r>
              <a:rPr lang="en-US" sz="2400" b="1" dirty="0" smtClean="0"/>
              <a:t>$1,273,620</a:t>
            </a:r>
          </a:p>
          <a:p>
            <a:pPr algn="ctr"/>
            <a:r>
              <a:rPr lang="en-US" sz="1600" dirty="0" smtClean="0"/>
              <a:t>Cumulative benefit </a:t>
            </a:r>
            <a:br>
              <a:rPr lang="en-US" sz="1600" dirty="0" smtClean="0"/>
            </a:br>
            <a:r>
              <a:rPr lang="en-US" sz="1600" dirty="0" smtClean="0"/>
              <a:t>if both optimize </a:t>
            </a:r>
            <a:br>
              <a:rPr lang="en-US" sz="1600" dirty="0" smtClean="0"/>
            </a:br>
            <a:r>
              <a:rPr lang="en-US" sz="1600" dirty="0" smtClean="0"/>
              <a:t>SS benefits</a:t>
            </a:r>
            <a:r>
              <a:rPr lang="en-US" sz="1600" baseline="30000" dirty="0"/>
              <a:t>3</a:t>
            </a:r>
          </a:p>
        </p:txBody>
      </p:sp>
      <p:cxnSp>
        <p:nvCxnSpPr>
          <p:cNvPr id="14" name="Straight Connector 13"/>
          <p:cNvCxnSpPr/>
          <p:nvPr/>
        </p:nvCxnSpPr>
        <p:spPr>
          <a:xfrm flipV="1">
            <a:off x="3289755" y="4646816"/>
            <a:ext cx="5233122" cy="23964"/>
          </a:xfrm>
          <a:prstGeom prst="line">
            <a:avLst/>
          </a:prstGeom>
          <a:ln w="381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3984604" y="2957403"/>
            <a:ext cx="1389720" cy="1689413"/>
          </a:xfrm>
          <a:prstGeom prst="rect">
            <a:avLst/>
          </a:prstGeom>
          <a:solidFill>
            <a:srgbClr val="00609D">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557037" y="2118689"/>
            <a:ext cx="1389720" cy="2528128"/>
          </a:xfrm>
          <a:prstGeom prst="rect">
            <a:avLst/>
          </a:prstGeom>
          <a:solidFill>
            <a:srgbClr val="00609D">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22"/>
          <p:cNvGrpSpPr/>
          <p:nvPr/>
        </p:nvGrpSpPr>
        <p:grpSpPr>
          <a:xfrm>
            <a:off x="457200" y="1374450"/>
            <a:ext cx="2849585" cy="817574"/>
            <a:chOff x="457200" y="1374450"/>
            <a:chExt cx="2849585" cy="817574"/>
          </a:xfrm>
        </p:grpSpPr>
        <p:pic>
          <p:nvPicPr>
            <p:cNvPr id="20" name="Picture 19"/>
            <p:cNvPicPr>
              <a:picLocks noChangeAspect="1"/>
            </p:cNvPicPr>
            <p:nvPr/>
          </p:nvPicPr>
          <p:blipFill>
            <a:blip r:embed="rId3" cstate="print"/>
            <a:stretch>
              <a:fillRect/>
            </a:stretch>
          </p:blipFill>
          <p:spPr>
            <a:xfrm>
              <a:off x="457200" y="1374450"/>
              <a:ext cx="800100" cy="800100"/>
            </a:xfrm>
            <a:prstGeom prst="rect">
              <a:avLst/>
            </a:prstGeom>
          </p:spPr>
        </p:pic>
        <p:sp>
          <p:nvSpPr>
            <p:cNvPr id="21" name="TextBox 20"/>
            <p:cNvSpPr txBox="1"/>
            <p:nvPr/>
          </p:nvSpPr>
          <p:spPr>
            <a:xfrm>
              <a:off x="1380398" y="1576471"/>
              <a:ext cx="1926387" cy="615553"/>
            </a:xfrm>
            <a:prstGeom prst="rect">
              <a:avLst/>
            </a:prstGeom>
            <a:noFill/>
          </p:spPr>
          <p:txBody>
            <a:bodyPr wrap="square" lIns="0" tIns="0" rIns="0" bIns="0" rtlCol="0">
              <a:spAutoFit/>
            </a:bodyPr>
            <a:lstStyle/>
            <a:p>
              <a:r>
                <a:rPr lang="en-US" sz="2000" dirty="0"/>
                <a:t>62-year-old </a:t>
              </a:r>
              <a:br>
                <a:rPr lang="en-US" sz="2000" dirty="0"/>
              </a:br>
              <a:r>
                <a:rPr lang="en-US" sz="2000" dirty="0"/>
                <a:t>married </a:t>
              </a:r>
              <a:r>
                <a:rPr lang="en-US" sz="2000" dirty="0" smtClean="0"/>
                <a:t>couple</a:t>
              </a:r>
              <a:endParaRPr lang="en-US" sz="2000" dirty="0"/>
            </a:p>
          </p:txBody>
        </p:sp>
      </p:grpSp>
      <p:sp>
        <p:nvSpPr>
          <p:cNvPr id="22" name="Rectangle 21"/>
          <p:cNvSpPr/>
          <p:nvPr/>
        </p:nvSpPr>
        <p:spPr>
          <a:xfrm>
            <a:off x="6557037" y="2116996"/>
            <a:ext cx="1389720" cy="840407"/>
          </a:xfrm>
          <a:prstGeom prst="rect">
            <a:avLst/>
          </a:prstGeom>
          <a:pattFill prst="dkDnDiag">
            <a:fgClr>
              <a:srgbClr val="DA512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5"/>
          <p:cNvGrpSpPr/>
          <p:nvPr/>
        </p:nvGrpSpPr>
        <p:grpSpPr>
          <a:xfrm>
            <a:off x="3779857" y="1282430"/>
            <a:ext cx="2430040" cy="1310640"/>
            <a:chOff x="3779857" y="1282430"/>
            <a:chExt cx="2430040" cy="1310640"/>
          </a:xfrm>
        </p:grpSpPr>
        <p:sp>
          <p:nvSpPr>
            <p:cNvPr id="18" name="Rectangular Callout 17"/>
            <p:cNvSpPr/>
            <p:nvPr/>
          </p:nvSpPr>
          <p:spPr>
            <a:xfrm flipH="1">
              <a:off x="3779857" y="1282430"/>
              <a:ext cx="2430040" cy="1310640"/>
            </a:xfrm>
            <a:prstGeom prst="wedgeRectCallout">
              <a:avLst>
                <a:gd name="adj1" fmla="val -74832"/>
                <a:gd name="adj2" fmla="val 48178"/>
              </a:avLst>
            </a:prstGeom>
            <a:solidFill>
              <a:srgbClr val="DA5120"/>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9" name="TextBox 18"/>
            <p:cNvSpPr txBox="1"/>
            <p:nvPr/>
          </p:nvSpPr>
          <p:spPr>
            <a:xfrm>
              <a:off x="3928002" y="1415503"/>
              <a:ext cx="2133600" cy="1077218"/>
            </a:xfrm>
            <a:prstGeom prst="rect">
              <a:avLst/>
            </a:prstGeom>
            <a:noFill/>
          </p:spPr>
          <p:txBody>
            <a:bodyPr wrap="square" rtlCol="0">
              <a:spAutoFit/>
            </a:bodyPr>
            <a:lstStyle/>
            <a:p>
              <a:pPr algn="ctr"/>
              <a:r>
                <a:rPr lang="en-US" sz="2800" b="1" dirty="0" smtClean="0">
                  <a:solidFill>
                    <a:schemeClr val="bg1"/>
                  </a:solidFill>
                </a:rPr>
                <a:t>$300,192</a:t>
              </a:r>
            </a:p>
            <a:p>
              <a:pPr algn="ctr"/>
              <a:r>
                <a:rPr lang="en-US" sz="1800" dirty="0" smtClean="0">
                  <a:solidFill>
                    <a:schemeClr val="bg1"/>
                  </a:solidFill>
                </a:rPr>
                <a:t>Cumulative benefit</a:t>
              </a:r>
            </a:p>
            <a:p>
              <a:pPr algn="ctr"/>
              <a:r>
                <a:rPr lang="en-US" sz="1800" dirty="0" smtClean="0">
                  <a:solidFill>
                    <a:schemeClr val="bg1"/>
                  </a:solidFill>
                </a:rPr>
                <a:t>lost by filing early</a:t>
              </a:r>
              <a:endParaRPr lang="en-US" sz="1800" dirty="0">
                <a:solidFill>
                  <a:schemeClr val="bg1"/>
                </a:solidFill>
              </a:endParaRPr>
            </a:p>
          </p:txBody>
        </p:sp>
      </p:grpSp>
    </p:spTree>
    <p:extLst>
      <p:ext uri="{BB962C8B-B14F-4D97-AF65-F5344CB8AC3E}">
        <p14:creationId xmlns:p14="http://schemas.microsoft.com/office/powerpoint/2010/main" val="227539084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par>
                          <p:cTn id="15" fill="hold">
                            <p:stCondLst>
                              <p:cond delay="0"/>
                            </p:stCondLst>
                            <p:childTnLst>
                              <p:par>
                                <p:cTn id="16" presetID="2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childTnLst>
                          </p:cTn>
                        </p:par>
                        <p:par>
                          <p:cTn id="37" fill="hold">
                            <p:stCondLst>
                              <p:cond delay="500"/>
                            </p:stCondLst>
                            <p:childTnLst>
                              <p:par>
                                <p:cTn id="38" presetID="22" presetClass="entr" presetSubtype="2"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right)">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5" grpId="0" animBg="1"/>
      <p:bldP spid="16"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than a monthly check</a:t>
            </a:r>
            <a:endParaRPr lang="en-US" dirty="0"/>
          </a:p>
        </p:txBody>
      </p:sp>
      <p:sp>
        <p:nvSpPr>
          <p:cNvPr id="5" name="Slide Number Placeholder 4"/>
          <p:cNvSpPr>
            <a:spLocks noGrp="1"/>
          </p:cNvSpPr>
          <p:nvPr>
            <p:ph type="sldNum" sz="quarter" idx="4"/>
          </p:nvPr>
        </p:nvSpPr>
        <p:spPr/>
        <p:txBody>
          <a:bodyPr/>
          <a:lstStyle/>
          <a:p>
            <a:fld id="{6841C7FB-8763-2A49-8BF2-4EC272C90163}" type="slidenum">
              <a:rPr lang="en-US" smtClean="0"/>
              <a:pPr/>
              <a:t>8</a:t>
            </a:fld>
            <a:endParaRPr lang="en-US" dirty="0"/>
          </a:p>
        </p:txBody>
      </p:sp>
      <p:sp>
        <p:nvSpPr>
          <p:cNvPr id="10" name="Text Placeholder 2"/>
          <p:cNvSpPr txBox="1">
            <a:spLocks/>
          </p:cNvSpPr>
          <p:nvPr/>
        </p:nvSpPr>
        <p:spPr>
          <a:xfrm>
            <a:off x="572661" y="3038220"/>
            <a:ext cx="2262587" cy="850900"/>
          </a:xfrm>
          <a:prstGeom prst="rect">
            <a:avLst/>
          </a:prstGeom>
          <a:noFill/>
          <a:ln>
            <a:noFill/>
          </a:ln>
        </p:spPr>
        <p:txBody>
          <a:bodyPr lIns="0" tIns="0" rIns="0" bIns="0" anchor="ctr" anchorCtr="0"/>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00000"/>
              <a:buFont typeface="Arial"/>
              <a:buChar char="•"/>
              <a:defRPr sz="2600" b="0" i="0" u="none" strike="noStrike" cap="none" baseline="0">
                <a:solidFill>
                  <a:schemeClr val="dk1"/>
                </a:solidFill>
                <a:latin typeface="Arial"/>
                <a:ea typeface="Arial"/>
                <a:cs typeface="Arial"/>
                <a:sym typeface="Arial"/>
              </a:defRPr>
            </a:lvl1pPr>
            <a:lvl2pPr marL="649224" marR="0" indent="-285750" algn="l" rtl="0">
              <a:lnSpc>
                <a:spcPct val="100000"/>
              </a:lnSpc>
              <a:spcBef>
                <a:spcPts val="480"/>
              </a:spcBef>
              <a:spcAft>
                <a:spcPts val="0"/>
              </a:spcAft>
              <a:buClr>
                <a:schemeClr val="dk1"/>
              </a:buClr>
              <a:buSzPct val="100000"/>
              <a:buFont typeface="Lucida Grande"/>
              <a:buChar char="–"/>
              <a:defRPr sz="2400" b="0" i="0" u="none" strike="noStrike" cap="none" baseline="0">
                <a:solidFill>
                  <a:schemeClr val="dk1"/>
                </a:solidFill>
                <a:latin typeface="Arial"/>
                <a:ea typeface="Arial"/>
                <a:cs typeface="Arial"/>
                <a:sym typeface="Arial"/>
              </a:defRPr>
            </a:lvl2pPr>
            <a:lvl3pPr marL="1143000" marR="0" indent="-228600" algn="l" rtl="0">
              <a:lnSpc>
                <a:spcPct val="100000"/>
              </a:lnSpc>
              <a:spcBef>
                <a:spcPts val="480"/>
              </a:spcBef>
              <a:spcAft>
                <a:spcPts val="0"/>
              </a:spcAft>
              <a:buClr>
                <a:schemeClr val="dk1"/>
              </a:buClr>
              <a:buSzPct val="100000"/>
              <a:buFont typeface="Arial"/>
              <a:buChar char="•"/>
              <a:defRPr sz="2200" b="0" i="0" u="none" strike="noStrike" cap="none" baseline="0">
                <a:solidFill>
                  <a:schemeClr val="dk1"/>
                </a:solidFill>
                <a:latin typeface="Arial"/>
                <a:ea typeface="Arial"/>
                <a:cs typeface="Arial"/>
                <a:sym typeface="Arial"/>
              </a:defRPr>
            </a:lvl3pPr>
            <a:lvl4pPr marL="1600200" marR="0" indent="-228600" algn="l" rtl="0">
              <a:lnSpc>
                <a:spcPct val="100000"/>
              </a:lnSpc>
              <a:spcBef>
                <a:spcPts val="360"/>
              </a:spcBef>
              <a:spcAft>
                <a:spcPts val="0"/>
              </a:spcAft>
              <a:buClr>
                <a:schemeClr val="dk1"/>
              </a:buClr>
              <a:buSzPct val="100000"/>
              <a:buFont typeface="Lucida Grande"/>
              <a:buChar char="–"/>
              <a:defRPr sz="2000" b="0" i="0" u="none" strike="noStrike" cap="none" baseline="0">
                <a:solidFill>
                  <a:schemeClr val="dk1"/>
                </a:solidFill>
                <a:latin typeface="Arial"/>
                <a:ea typeface="Arial"/>
                <a:cs typeface="Arial"/>
                <a:sym typeface="Arial"/>
              </a:defRPr>
            </a:lvl4pPr>
            <a:lvl5pPr marL="2057400" marR="0" indent="-228600" algn="l" rtl="0">
              <a:lnSpc>
                <a:spcPct val="100000"/>
              </a:lnSpc>
              <a:spcBef>
                <a:spcPts val="360"/>
              </a:spcBef>
              <a:spcAft>
                <a:spcPts val="0"/>
              </a:spcAft>
              <a:buClr>
                <a:schemeClr val="dk1"/>
              </a:buClr>
              <a:buSzPct val="100000"/>
              <a:buFont typeface="Lucida Grande"/>
              <a:buChar char="»"/>
              <a:defRPr sz="1800" b="0" i="0" u="none" strike="noStrike" cap="none" baseline="0">
                <a:solidFill>
                  <a:schemeClr val="dk1"/>
                </a:solidFill>
                <a:latin typeface="Arial"/>
                <a:ea typeface="Arial"/>
                <a:cs typeface="Arial"/>
                <a:sym typeface="Arial"/>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pPr marL="0" indent="0" algn="r">
              <a:spcBef>
                <a:spcPts val="0"/>
              </a:spcBef>
              <a:spcAft>
                <a:spcPts val="1200"/>
              </a:spcAft>
              <a:buSzPct val="100694"/>
              <a:buNone/>
            </a:pPr>
            <a:r>
              <a:rPr lang="en-US" sz="2200" dirty="0" smtClean="0">
                <a:solidFill>
                  <a:schemeClr val="tx1"/>
                </a:solidFill>
                <a:sym typeface="Calibri"/>
              </a:rPr>
              <a:t>Guaranteed lifetime income</a:t>
            </a:r>
            <a:endParaRPr lang="en" sz="2200" dirty="0">
              <a:solidFill>
                <a:schemeClr val="tx1"/>
              </a:solidFill>
              <a:sym typeface="Calibri"/>
            </a:endParaRPr>
          </a:p>
        </p:txBody>
      </p:sp>
      <p:sp>
        <p:nvSpPr>
          <p:cNvPr id="19" name="Text Placeholder 2"/>
          <p:cNvSpPr txBox="1">
            <a:spLocks/>
          </p:cNvSpPr>
          <p:nvPr/>
        </p:nvSpPr>
        <p:spPr>
          <a:xfrm>
            <a:off x="975018" y="4606670"/>
            <a:ext cx="1501018" cy="850900"/>
          </a:xfrm>
          <a:prstGeom prst="rect">
            <a:avLst/>
          </a:prstGeom>
          <a:noFill/>
          <a:ln>
            <a:noFill/>
          </a:ln>
        </p:spPr>
        <p:txBody>
          <a:bodyPr lIns="0" tIns="0" rIns="0" bIns="0" anchor="ctr" anchorCtr="0"/>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00000"/>
              <a:buFont typeface="Arial"/>
              <a:buChar char="•"/>
              <a:defRPr sz="2600" b="0" i="0" u="none" strike="noStrike" cap="none" baseline="0">
                <a:solidFill>
                  <a:schemeClr val="dk1"/>
                </a:solidFill>
                <a:latin typeface="Arial"/>
                <a:ea typeface="Arial"/>
                <a:cs typeface="Arial"/>
                <a:sym typeface="Arial"/>
              </a:defRPr>
            </a:lvl1pPr>
            <a:lvl2pPr marL="649224" marR="0" indent="-285750" algn="l" rtl="0">
              <a:lnSpc>
                <a:spcPct val="100000"/>
              </a:lnSpc>
              <a:spcBef>
                <a:spcPts val="480"/>
              </a:spcBef>
              <a:spcAft>
                <a:spcPts val="0"/>
              </a:spcAft>
              <a:buClr>
                <a:schemeClr val="dk1"/>
              </a:buClr>
              <a:buSzPct val="100000"/>
              <a:buFont typeface="Lucida Grande"/>
              <a:buChar char="–"/>
              <a:defRPr sz="2400" b="0" i="0" u="none" strike="noStrike" cap="none" baseline="0">
                <a:solidFill>
                  <a:schemeClr val="dk1"/>
                </a:solidFill>
                <a:latin typeface="Arial"/>
                <a:ea typeface="Arial"/>
                <a:cs typeface="Arial"/>
                <a:sym typeface="Arial"/>
              </a:defRPr>
            </a:lvl2pPr>
            <a:lvl3pPr marL="1143000" marR="0" indent="-228600" algn="l" rtl="0">
              <a:lnSpc>
                <a:spcPct val="100000"/>
              </a:lnSpc>
              <a:spcBef>
                <a:spcPts val="480"/>
              </a:spcBef>
              <a:spcAft>
                <a:spcPts val="0"/>
              </a:spcAft>
              <a:buClr>
                <a:schemeClr val="dk1"/>
              </a:buClr>
              <a:buSzPct val="100000"/>
              <a:buFont typeface="Arial"/>
              <a:buChar char="•"/>
              <a:defRPr sz="2200" b="0" i="0" u="none" strike="noStrike" cap="none" baseline="0">
                <a:solidFill>
                  <a:schemeClr val="dk1"/>
                </a:solidFill>
                <a:latin typeface="Arial"/>
                <a:ea typeface="Arial"/>
                <a:cs typeface="Arial"/>
                <a:sym typeface="Arial"/>
              </a:defRPr>
            </a:lvl3pPr>
            <a:lvl4pPr marL="1600200" marR="0" indent="-228600" algn="l" rtl="0">
              <a:lnSpc>
                <a:spcPct val="100000"/>
              </a:lnSpc>
              <a:spcBef>
                <a:spcPts val="360"/>
              </a:spcBef>
              <a:spcAft>
                <a:spcPts val="0"/>
              </a:spcAft>
              <a:buClr>
                <a:schemeClr val="dk1"/>
              </a:buClr>
              <a:buSzPct val="100000"/>
              <a:buFont typeface="Lucida Grande"/>
              <a:buChar char="–"/>
              <a:defRPr sz="2000" b="0" i="0" u="none" strike="noStrike" cap="none" baseline="0">
                <a:solidFill>
                  <a:schemeClr val="dk1"/>
                </a:solidFill>
                <a:latin typeface="Arial"/>
                <a:ea typeface="Arial"/>
                <a:cs typeface="Arial"/>
                <a:sym typeface="Arial"/>
              </a:defRPr>
            </a:lvl4pPr>
            <a:lvl5pPr marL="2057400" marR="0" indent="-228600" algn="l" rtl="0">
              <a:lnSpc>
                <a:spcPct val="100000"/>
              </a:lnSpc>
              <a:spcBef>
                <a:spcPts val="360"/>
              </a:spcBef>
              <a:spcAft>
                <a:spcPts val="0"/>
              </a:spcAft>
              <a:buClr>
                <a:schemeClr val="dk1"/>
              </a:buClr>
              <a:buSzPct val="100000"/>
              <a:buFont typeface="Lucida Grande"/>
              <a:buChar char="»"/>
              <a:defRPr sz="1800" b="0" i="0" u="none" strike="noStrike" cap="none" baseline="0">
                <a:solidFill>
                  <a:schemeClr val="dk1"/>
                </a:solidFill>
                <a:latin typeface="Arial"/>
                <a:ea typeface="Arial"/>
                <a:cs typeface="Arial"/>
                <a:sym typeface="Arial"/>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pPr marL="0" indent="0" algn="r">
              <a:spcBef>
                <a:spcPts val="0"/>
              </a:spcBef>
              <a:spcAft>
                <a:spcPts val="1200"/>
              </a:spcAft>
              <a:buSzPct val="100694"/>
              <a:buNone/>
            </a:pPr>
            <a:r>
              <a:rPr lang="en-US" sz="2200" dirty="0" smtClean="0">
                <a:solidFill>
                  <a:srgbClr val="000000"/>
                </a:solidFill>
                <a:sym typeface="Calibri"/>
              </a:rPr>
              <a:t>Indexed to inflation</a:t>
            </a:r>
            <a:endParaRPr lang="en" sz="2200" dirty="0">
              <a:solidFill>
                <a:srgbClr val="000000"/>
              </a:solidFill>
              <a:sym typeface="Calibri"/>
            </a:endParaRPr>
          </a:p>
        </p:txBody>
      </p:sp>
      <p:sp>
        <p:nvSpPr>
          <p:cNvPr id="21" name="Text Placeholder 2"/>
          <p:cNvSpPr txBox="1">
            <a:spLocks/>
          </p:cNvSpPr>
          <p:nvPr/>
        </p:nvSpPr>
        <p:spPr>
          <a:xfrm>
            <a:off x="6196711" y="3097230"/>
            <a:ext cx="1724029" cy="850900"/>
          </a:xfrm>
          <a:prstGeom prst="rect">
            <a:avLst/>
          </a:prstGeom>
          <a:noFill/>
          <a:ln>
            <a:noFill/>
          </a:ln>
        </p:spPr>
        <p:txBody>
          <a:bodyPr lIns="0" tIns="0" rIns="0" bIns="0" anchor="ctr" anchorCtr="0"/>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00000"/>
              <a:buFont typeface="Arial"/>
              <a:buChar char="•"/>
              <a:defRPr sz="2600" b="0" i="0" u="none" strike="noStrike" cap="none" baseline="0">
                <a:solidFill>
                  <a:schemeClr val="dk1"/>
                </a:solidFill>
                <a:latin typeface="Arial"/>
                <a:ea typeface="Arial"/>
                <a:cs typeface="Arial"/>
                <a:sym typeface="Arial"/>
              </a:defRPr>
            </a:lvl1pPr>
            <a:lvl2pPr marL="649224" marR="0" indent="-285750" algn="l" rtl="0">
              <a:lnSpc>
                <a:spcPct val="100000"/>
              </a:lnSpc>
              <a:spcBef>
                <a:spcPts val="480"/>
              </a:spcBef>
              <a:spcAft>
                <a:spcPts val="0"/>
              </a:spcAft>
              <a:buClr>
                <a:schemeClr val="dk1"/>
              </a:buClr>
              <a:buSzPct val="100000"/>
              <a:buFont typeface="Lucida Grande"/>
              <a:buChar char="–"/>
              <a:defRPr sz="2400" b="0" i="0" u="none" strike="noStrike" cap="none" baseline="0">
                <a:solidFill>
                  <a:schemeClr val="dk1"/>
                </a:solidFill>
                <a:latin typeface="Arial"/>
                <a:ea typeface="Arial"/>
                <a:cs typeface="Arial"/>
                <a:sym typeface="Arial"/>
              </a:defRPr>
            </a:lvl2pPr>
            <a:lvl3pPr marL="1143000" marR="0" indent="-228600" algn="l" rtl="0">
              <a:lnSpc>
                <a:spcPct val="100000"/>
              </a:lnSpc>
              <a:spcBef>
                <a:spcPts val="480"/>
              </a:spcBef>
              <a:spcAft>
                <a:spcPts val="0"/>
              </a:spcAft>
              <a:buClr>
                <a:schemeClr val="dk1"/>
              </a:buClr>
              <a:buSzPct val="100000"/>
              <a:buFont typeface="Arial"/>
              <a:buChar char="•"/>
              <a:defRPr sz="2200" b="0" i="0" u="none" strike="noStrike" cap="none" baseline="0">
                <a:solidFill>
                  <a:schemeClr val="dk1"/>
                </a:solidFill>
                <a:latin typeface="Arial"/>
                <a:ea typeface="Arial"/>
                <a:cs typeface="Arial"/>
                <a:sym typeface="Arial"/>
              </a:defRPr>
            </a:lvl3pPr>
            <a:lvl4pPr marL="1600200" marR="0" indent="-228600" algn="l" rtl="0">
              <a:lnSpc>
                <a:spcPct val="100000"/>
              </a:lnSpc>
              <a:spcBef>
                <a:spcPts val="360"/>
              </a:spcBef>
              <a:spcAft>
                <a:spcPts val="0"/>
              </a:spcAft>
              <a:buClr>
                <a:schemeClr val="dk1"/>
              </a:buClr>
              <a:buSzPct val="100000"/>
              <a:buFont typeface="Lucida Grande"/>
              <a:buChar char="–"/>
              <a:defRPr sz="2000" b="0" i="0" u="none" strike="noStrike" cap="none" baseline="0">
                <a:solidFill>
                  <a:schemeClr val="dk1"/>
                </a:solidFill>
                <a:latin typeface="Arial"/>
                <a:ea typeface="Arial"/>
                <a:cs typeface="Arial"/>
                <a:sym typeface="Arial"/>
              </a:defRPr>
            </a:lvl4pPr>
            <a:lvl5pPr marL="2057400" marR="0" indent="-228600" algn="l" rtl="0">
              <a:lnSpc>
                <a:spcPct val="100000"/>
              </a:lnSpc>
              <a:spcBef>
                <a:spcPts val="360"/>
              </a:spcBef>
              <a:spcAft>
                <a:spcPts val="0"/>
              </a:spcAft>
              <a:buClr>
                <a:schemeClr val="dk1"/>
              </a:buClr>
              <a:buSzPct val="100000"/>
              <a:buFont typeface="Lucida Grande"/>
              <a:buChar char="»"/>
              <a:defRPr sz="1800" b="0" i="0" u="none" strike="noStrike" cap="none" baseline="0">
                <a:solidFill>
                  <a:schemeClr val="dk1"/>
                </a:solidFill>
                <a:latin typeface="Arial"/>
                <a:ea typeface="Arial"/>
                <a:cs typeface="Arial"/>
                <a:sym typeface="Arial"/>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pPr marL="0" indent="0">
              <a:spcBef>
                <a:spcPts val="0"/>
              </a:spcBef>
              <a:spcAft>
                <a:spcPts val="1200"/>
              </a:spcAft>
              <a:buSzPct val="100694"/>
              <a:buNone/>
            </a:pPr>
            <a:r>
              <a:rPr lang="en-US" sz="2200" dirty="0" smtClean="0">
                <a:solidFill>
                  <a:srgbClr val="000000"/>
                </a:solidFill>
                <a:sym typeface="Calibri"/>
              </a:rPr>
              <a:t>Spousal and survivorship</a:t>
            </a:r>
            <a:br>
              <a:rPr lang="en-US" sz="2200" dirty="0" smtClean="0">
                <a:solidFill>
                  <a:srgbClr val="000000"/>
                </a:solidFill>
                <a:sym typeface="Calibri"/>
              </a:rPr>
            </a:br>
            <a:r>
              <a:rPr lang="en-US" sz="2200" dirty="0" smtClean="0">
                <a:solidFill>
                  <a:srgbClr val="000000"/>
                </a:solidFill>
                <a:sym typeface="Calibri"/>
              </a:rPr>
              <a:t>benefits</a:t>
            </a:r>
            <a:endParaRPr lang="en" sz="2200" dirty="0">
              <a:solidFill>
                <a:srgbClr val="000000"/>
              </a:solidFill>
              <a:sym typeface="Calibri"/>
            </a:endParaRPr>
          </a:p>
        </p:txBody>
      </p:sp>
      <p:sp>
        <p:nvSpPr>
          <p:cNvPr id="23" name="Text Placeholder 2"/>
          <p:cNvSpPr txBox="1">
            <a:spLocks/>
          </p:cNvSpPr>
          <p:nvPr/>
        </p:nvSpPr>
        <p:spPr>
          <a:xfrm>
            <a:off x="6490908" y="4571261"/>
            <a:ext cx="2247900" cy="850900"/>
          </a:xfrm>
          <a:prstGeom prst="rect">
            <a:avLst/>
          </a:prstGeom>
          <a:noFill/>
          <a:ln>
            <a:noFill/>
          </a:ln>
        </p:spPr>
        <p:txBody>
          <a:bodyPr lIns="0" tIns="0" rIns="0" bIns="0" anchor="ctr" anchorCtr="0"/>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00000"/>
              <a:buFont typeface="Arial"/>
              <a:buChar char="•"/>
              <a:defRPr sz="2600" b="0" i="0" u="none" strike="noStrike" cap="none" baseline="0">
                <a:solidFill>
                  <a:schemeClr val="dk1"/>
                </a:solidFill>
                <a:latin typeface="Arial"/>
                <a:ea typeface="Arial"/>
                <a:cs typeface="Arial"/>
                <a:sym typeface="Arial"/>
              </a:defRPr>
            </a:lvl1pPr>
            <a:lvl2pPr marL="649224" marR="0" indent="-285750" algn="l" rtl="0">
              <a:lnSpc>
                <a:spcPct val="100000"/>
              </a:lnSpc>
              <a:spcBef>
                <a:spcPts val="480"/>
              </a:spcBef>
              <a:spcAft>
                <a:spcPts val="0"/>
              </a:spcAft>
              <a:buClr>
                <a:schemeClr val="dk1"/>
              </a:buClr>
              <a:buSzPct val="100000"/>
              <a:buFont typeface="Lucida Grande"/>
              <a:buChar char="–"/>
              <a:defRPr sz="2400" b="0" i="0" u="none" strike="noStrike" cap="none" baseline="0">
                <a:solidFill>
                  <a:schemeClr val="dk1"/>
                </a:solidFill>
                <a:latin typeface="Arial"/>
                <a:ea typeface="Arial"/>
                <a:cs typeface="Arial"/>
                <a:sym typeface="Arial"/>
              </a:defRPr>
            </a:lvl2pPr>
            <a:lvl3pPr marL="1143000" marR="0" indent="-228600" algn="l" rtl="0">
              <a:lnSpc>
                <a:spcPct val="100000"/>
              </a:lnSpc>
              <a:spcBef>
                <a:spcPts val="480"/>
              </a:spcBef>
              <a:spcAft>
                <a:spcPts val="0"/>
              </a:spcAft>
              <a:buClr>
                <a:schemeClr val="dk1"/>
              </a:buClr>
              <a:buSzPct val="100000"/>
              <a:buFont typeface="Arial"/>
              <a:buChar char="•"/>
              <a:defRPr sz="2200" b="0" i="0" u="none" strike="noStrike" cap="none" baseline="0">
                <a:solidFill>
                  <a:schemeClr val="dk1"/>
                </a:solidFill>
                <a:latin typeface="Arial"/>
                <a:ea typeface="Arial"/>
                <a:cs typeface="Arial"/>
                <a:sym typeface="Arial"/>
              </a:defRPr>
            </a:lvl3pPr>
            <a:lvl4pPr marL="1600200" marR="0" indent="-228600" algn="l" rtl="0">
              <a:lnSpc>
                <a:spcPct val="100000"/>
              </a:lnSpc>
              <a:spcBef>
                <a:spcPts val="360"/>
              </a:spcBef>
              <a:spcAft>
                <a:spcPts val="0"/>
              </a:spcAft>
              <a:buClr>
                <a:schemeClr val="dk1"/>
              </a:buClr>
              <a:buSzPct val="100000"/>
              <a:buFont typeface="Lucida Grande"/>
              <a:buChar char="–"/>
              <a:defRPr sz="2000" b="0" i="0" u="none" strike="noStrike" cap="none" baseline="0">
                <a:solidFill>
                  <a:schemeClr val="dk1"/>
                </a:solidFill>
                <a:latin typeface="Arial"/>
                <a:ea typeface="Arial"/>
                <a:cs typeface="Arial"/>
                <a:sym typeface="Arial"/>
              </a:defRPr>
            </a:lvl4pPr>
            <a:lvl5pPr marL="2057400" marR="0" indent="-228600" algn="l" rtl="0">
              <a:lnSpc>
                <a:spcPct val="100000"/>
              </a:lnSpc>
              <a:spcBef>
                <a:spcPts val="360"/>
              </a:spcBef>
              <a:spcAft>
                <a:spcPts val="0"/>
              </a:spcAft>
              <a:buClr>
                <a:schemeClr val="dk1"/>
              </a:buClr>
              <a:buSzPct val="100000"/>
              <a:buFont typeface="Lucida Grande"/>
              <a:buChar char="»"/>
              <a:defRPr sz="1800" b="0" i="0" u="none" strike="noStrike" cap="none" baseline="0">
                <a:solidFill>
                  <a:schemeClr val="dk1"/>
                </a:solidFill>
                <a:latin typeface="Arial"/>
                <a:ea typeface="Arial"/>
                <a:cs typeface="Arial"/>
                <a:sym typeface="Arial"/>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pPr marL="0" indent="0">
              <a:spcBef>
                <a:spcPts val="0"/>
              </a:spcBef>
              <a:spcAft>
                <a:spcPts val="1200"/>
              </a:spcAft>
              <a:buSzPct val="100694"/>
              <a:buNone/>
            </a:pPr>
            <a:r>
              <a:rPr lang="en-US" sz="2200" dirty="0" smtClean="0">
                <a:solidFill>
                  <a:srgbClr val="000000"/>
                </a:solidFill>
                <a:sym typeface="Calibri"/>
              </a:rPr>
              <a:t>Preferential</a:t>
            </a:r>
            <a:br>
              <a:rPr lang="en-US" sz="2200" dirty="0" smtClean="0">
                <a:solidFill>
                  <a:srgbClr val="000000"/>
                </a:solidFill>
                <a:sym typeface="Calibri"/>
              </a:rPr>
            </a:br>
            <a:r>
              <a:rPr lang="en-US" sz="2200" dirty="0" smtClean="0">
                <a:solidFill>
                  <a:srgbClr val="000000"/>
                </a:solidFill>
                <a:sym typeface="Calibri"/>
              </a:rPr>
              <a:t>tax treatment</a:t>
            </a:r>
            <a:endParaRPr lang="en" sz="2200" dirty="0">
              <a:solidFill>
                <a:srgbClr val="000000"/>
              </a:solidFill>
              <a:sym typeface="Calibri"/>
            </a:endParaRPr>
          </a:p>
        </p:txBody>
      </p:sp>
      <p:cxnSp>
        <p:nvCxnSpPr>
          <p:cNvPr id="13" name="Elbow Connector 12"/>
          <p:cNvCxnSpPr/>
          <p:nvPr/>
        </p:nvCxnSpPr>
        <p:spPr>
          <a:xfrm rot="5400000">
            <a:off x="3675972" y="3011366"/>
            <a:ext cx="1067270" cy="176338"/>
          </a:xfrm>
          <a:prstGeom prst="bentConnector3">
            <a:avLst>
              <a:gd name="adj1" fmla="val 94471"/>
            </a:avLst>
          </a:prstGeom>
        </p:spPr>
        <p:style>
          <a:lnRef idx="2">
            <a:schemeClr val="accent1"/>
          </a:lnRef>
          <a:fillRef idx="0">
            <a:schemeClr val="accent1"/>
          </a:fillRef>
          <a:effectRef idx="1">
            <a:schemeClr val="accent1"/>
          </a:effectRef>
          <a:fontRef idx="minor">
            <a:schemeClr val="tx1"/>
          </a:fontRef>
        </p:style>
      </p:cxnSp>
      <p:pic>
        <p:nvPicPr>
          <p:cNvPr id="7" name="Picture 6" descr="incom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6924" y="2991787"/>
            <a:ext cx="1143000" cy="1143000"/>
          </a:xfrm>
          <a:prstGeom prst="rect">
            <a:avLst/>
          </a:prstGeom>
        </p:spPr>
      </p:pic>
      <p:cxnSp>
        <p:nvCxnSpPr>
          <p:cNvPr id="30" name="Elbow Connector 29"/>
          <p:cNvCxnSpPr/>
          <p:nvPr/>
        </p:nvCxnSpPr>
        <p:spPr>
          <a:xfrm rot="5400000">
            <a:off x="2782720" y="3450788"/>
            <a:ext cx="2515397" cy="819517"/>
          </a:xfrm>
          <a:prstGeom prst="bentConnector3">
            <a:avLst>
              <a:gd name="adj1" fmla="val 99977"/>
            </a:avLst>
          </a:prstGeom>
        </p:spPr>
        <p:style>
          <a:lnRef idx="2">
            <a:schemeClr val="accent1"/>
          </a:lnRef>
          <a:fillRef idx="0">
            <a:schemeClr val="accent1"/>
          </a:fillRef>
          <a:effectRef idx="1">
            <a:schemeClr val="accent1"/>
          </a:effectRef>
          <a:fontRef idx="minor">
            <a:schemeClr val="tx1"/>
          </a:fontRef>
        </p:style>
      </p:cxnSp>
      <p:pic>
        <p:nvPicPr>
          <p:cNvPr id="6" name="Picture 5" descr="Inflatio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9225" y="4460620"/>
            <a:ext cx="1143000" cy="1143000"/>
          </a:xfrm>
          <a:prstGeom prst="rect">
            <a:avLst/>
          </a:prstGeom>
        </p:spPr>
      </p:pic>
      <p:cxnSp>
        <p:nvCxnSpPr>
          <p:cNvPr id="32" name="Elbow Connector 31"/>
          <p:cNvCxnSpPr/>
          <p:nvPr/>
        </p:nvCxnSpPr>
        <p:spPr>
          <a:xfrm rot="16200000" flipH="1">
            <a:off x="4415747" y="2949024"/>
            <a:ext cx="1065734" cy="302557"/>
          </a:xfrm>
          <a:prstGeom prst="bentConnector3">
            <a:avLst>
              <a:gd name="adj1" fmla="val 90924"/>
            </a:avLst>
          </a:prstGeom>
        </p:spPr>
        <p:style>
          <a:lnRef idx="2">
            <a:schemeClr val="accent1"/>
          </a:lnRef>
          <a:fillRef idx="0">
            <a:schemeClr val="accent1"/>
          </a:fillRef>
          <a:effectRef idx="1">
            <a:schemeClr val="accent1"/>
          </a:effectRef>
          <a:fontRef idx="minor">
            <a:schemeClr val="tx1"/>
          </a:fontRef>
        </p:style>
      </p:cxnSp>
      <p:cxnSp>
        <p:nvCxnSpPr>
          <p:cNvPr id="33" name="Elbow Connector 32"/>
          <p:cNvCxnSpPr/>
          <p:nvPr/>
        </p:nvCxnSpPr>
        <p:spPr>
          <a:xfrm rot="16200000" flipH="1">
            <a:off x="3661900" y="3558667"/>
            <a:ext cx="2513861" cy="605293"/>
          </a:xfrm>
          <a:prstGeom prst="bentConnector3">
            <a:avLst>
              <a:gd name="adj1" fmla="val 100518"/>
            </a:avLst>
          </a:prstGeom>
        </p:spPr>
        <p:style>
          <a:lnRef idx="2">
            <a:schemeClr val="accent1"/>
          </a:lnRef>
          <a:fillRef idx="0">
            <a:schemeClr val="accent1"/>
          </a:fillRef>
          <a:effectRef idx="1">
            <a:schemeClr val="accent1"/>
          </a:effectRef>
          <a:fontRef idx="minor">
            <a:schemeClr val="tx1"/>
          </a:fontRef>
        </p:style>
      </p:cxnSp>
      <p:pic>
        <p:nvPicPr>
          <p:cNvPr id="3" name="Picture 2" descr="tax.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8648" y="4525756"/>
            <a:ext cx="1143000" cy="1143000"/>
          </a:xfrm>
          <a:prstGeom prst="rect">
            <a:avLst/>
          </a:prstGeom>
        </p:spPr>
      </p:pic>
      <p:pic>
        <p:nvPicPr>
          <p:cNvPr id="11" name="Picture 10" descr="survivorship.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8967" y="2981896"/>
            <a:ext cx="1143000" cy="1143000"/>
          </a:xfrm>
          <a:prstGeom prst="rect">
            <a:avLst/>
          </a:prstGeom>
        </p:spPr>
      </p:pic>
      <p:sp>
        <p:nvSpPr>
          <p:cNvPr id="8" name="Text Placeholder 2"/>
          <p:cNvSpPr txBox="1">
            <a:spLocks/>
          </p:cNvSpPr>
          <p:nvPr/>
        </p:nvSpPr>
        <p:spPr>
          <a:xfrm>
            <a:off x="814403" y="1586033"/>
            <a:ext cx="7371976" cy="1031179"/>
          </a:xfrm>
          <a:prstGeom prst="rect">
            <a:avLst/>
          </a:prstGeom>
          <a:solidFill>
            <a:schemeClr val="bg1"/>
          </a:solidFill>
          <a:ln>
            <a:solidFill>
              <a:srgbClr val="DA5120"/>
            </a:solidFill>
          </a:ln>
        </p:spPr>
        <p:txBody>
          <a:bodyPr lIns="0" tIns="0" rIns="0" bIns="0" anchor="ctr" anchorCtr="0"/>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00000"/>
              <a:buFont typeface="Arial"/>
              <a:buChar char="•"/>
              <a:defRPr sz="2600" b="0" i="0" u="none" strike="noStrike" cap="none" baseline="0">
                <a:solidFill>
                  <a:schemeClr val="dk1"/>
                </a:solidFill>
                <a:latin typeface="Arial"/>
                <a:ea typeface="Arial"/>
                <a:cs typeface="Arial"/>
                <a:sym typeface="Arial"/>
              </a:defRPr>
            </a:lvl1pPr>
            <a:lvl2pPr marL="649224" marR="0" indent="-285750" algn="l" rtl="0">
              <a:lnSpc>
                <a:spcPct val="100000"/>
              </a:lnSpc>
              <a:spcBef>
                <a:spcPts val="480"/>
              </a:spcBef>
              <a:spcAft>
                <a:spcPts val="0"/>
              </a:spcAft>
              <a:buClr>
                <a:schemeClr val="dk1"/>
              </a:buClr>
              <a:buSzPct val="100000"/>
              <a:buFont typeface="Lucida Grande"/>
              <a:buChar char="–"/>
              <a:defRPr sz="2400" b="0" i="0" u="none" strike="noStrike" cap="none" baseline="0">
                <a:solidFill>
                  <a:schemeClr val="dk1"/>
                </a:solidFill>
                <a:latin typeface="Arial"/>
                <a:ea typeface="Arial"/>
                <a:cs typeface="Arial"/>
                <a:sym typeface="Arial"/>
              </a:defRPr>
            </a:lvl2pPr>
            <a:lvl3pPr marL="1143000" marR="0" indent="-228600" algn="l" rtl="0">
              <a:lnSpc>
                <a:spcPct val="100000"/>
              </a:lnSpc>
              <a:spcBef>
                <a:spcPts val="480"/>
              </a:spcBef>
              <a:spcAft>
                <a:spcPts val="0"/>
              </a:spcAft>
              <a:buClr>
                <a:schemeClr val="dk1"/>
              </a:buClr>
              <a:buSzPct val="100000"/>
              <a:buFont typeface="Arial"/>
              <a:buChar char="•"/>
              <a:defRPr sz="2200" b="0" i="0" u="none" strike="noStrike" cap="none" baseline="0">
                <a:solidFill>
                  <a:schemeClr val="dk1"/>
                </a:solidFill>
                <a:latin typeface="Arial"/>
                <a:ea typeface="Arial"/>
                <a:cs typeface="Arial"/>
                <a:sym typeface="Arial"/>
              </a:defRPr>
            </a:lvl3pPr>
            <a:lvl4pPr marL="1600200" marR="0" indent="-228600" algn="l" rtl="0">
              <a:lnSpc>
                <a:spcPct val="100000"/>
              </a:lnSpc>
              <a:spcBef>
                <a:spcPts val="360"/>
              </a:spcBef>
              <a:spcAft>
                <a:spcPts val="0"/>
              </a:spcAft>
              <a:buClr>
                <a:schemeClr val="dk1"/>
              </a:buClr>
              <a:buSzPct val="100000"/>
              <a:buFont typeface="Lucida Grande"/>
              <a:buChar char="–"/>
              <a:defRPr sz="2000" b="0" i="0" u="none" strike="noStrike" cap="none" baseline="0">
                <a:solidFill>
                  <a:schemeClr val="dk1"/>
                </a:solidFill>
                <a:latin typeface="Arial"/>
                <a:ea typeface="Arial"/>
                <a:cs typeface="Arial"/>
                <a:sym typeface="Arial"/>
              </a:defRPr>
            </a:lvl4pPr>
            <a:lvl5pPr marL="2057400" marR="0" indent="-228600" algn="l" rtl="0">
              <a:lnSpc>
                <a:spcPct val="100000"/>
              </a:lnSpc>
              <a:spcBef>
                <a:spcPts val="360"/>
              </a:spcBef>
              <a:spcAft>
                <a:spcPts val="0"/>
              </a:spcAft>
              <a:buClr>
                <a:schemeClr val="dk1"/>
              </a:buClr>
              <a:buSzPct val="100000"/>
              <a:buFont typeface="Lucida Grande"/>
              <a:buChar char="»"/>
              <a:defRPr sz="1800" b="0" i="0" u="none" strike="noStrike" cap="none" baseline="0">
                <a:solidFill>
                  <a:schemeClr val="dk1"/>
                </a:solidFill>
                <a:latin typeface="Arial"/>
                <a:ea typeface="Arial"/>
                <a:cs typeface="Arial"/>
                <a:sym typeface="Arial"/>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pPr marL="0" indent="0" algn="ctr">
              <a:spcBef>
                <a:spcPts val="0"/>
              </a:spcBef>
              <a:spcAft>
                <a:spcPts val="1200"/>
              </a:spcAft>
              <a:buSzPct val="100694"/>
              <a:buFont typeface="Arial"/>
              <a:buNone/>
            </a:pPr>
            <a:r>
              <a:rPr lang="en" b="1" dirty="0" smtClean="0">
                <a:solidFill>
                  <a:schemeClr val="tx1"/>
                </a:solidFill>
                <a:sym typeface="Calibri"/>
              </a:rPr>
              <a:t>Old Age,</a:t>
            </a:r>
            <a:r>
              <a:rPr lang="en-US" b="1" dirty="0" smtClean="0">
                <a:solidFill>
                  <a:schemeClr val="tx1"/>
                </a:solidFill>
                <a:sym typeface="Calibri"/>
              </a:rPr>
              <a:t> </a:t>
            </a:r>
            <a:r>
              <a:rPr lang="en" b="1" dirty="0" smtClean="0">
                <a:solidFill>
                  <a:schemeClr val="tx1"/>
                </a:solidFill>
                <a:sym typeface="Calibri"/>
              </a:rPr>
              <a:t>Survivors and </a:t>
            </a:r>
            <a:r>
              <a:rPr lang="en-US" b="1" dirty="0">
                <a:solidFill>
                  <a:schemeClr val="tx1"/>
                </a:solidFill>
                <a:sym typeface="Calibri"/>
              </a:rPr>
              <a:t>D</a:t>
            </a:r>
            <a:r>
              <a:rPr lang="en" b="1" dirty="0" smtClean="0">
                <a:solidFill>
                  <a:schemeClr val="tx1"/>
                </a:solidFill>
                <a:sym typeface="Calibri"/>
              </a:rPr>
              <a:t>isability </a:t>
            </a:r>
            <a:r>
              <a:rPr lang="en-US" b="1" dirty="0" smtClean="0">
                <a:solidFill>
                  <a:schemeClr val="tx1"/>
                </a:solidFill>
                <a:sym typeface="Calibri"/>
              </a:rPr>
              <a:t>I</a:t>
            </a:r>
            <a:r>
              <a:rPr lang="en" b="1" dirty="0" smtClean="0">
                <a:solidFill>
                  <a:schemeClr val="tx1"/>
                </a:solidFill>
                <a:sym typeface="Calibri"/>
              </a:rPr>
              <a:t>nsurance (OASDI</a:t>
            </a:r>
            <a:r>
              <a:rPr lang="en-US" b="1" dirty="0" smtClean="0">
                <a:solidFill>
                  <a:schemeClr val="tx1"/>
                </a:solidFill>
                <a:sym typeface="Calibri"/>
              </a:rPr>
              <a:t>)</a:t>
            </a:r>
            <a:endParaRPr lang="en" b="1" dirty="0">
              <a:solidFill>
                <a:schemeClr val="tx1"/>
              </a:solidFill>
              <a:sym typeface="Calibri"/>
            </a:endParaRPr>
          </a:p>
        </p:txBody>
      </p:sp>
    </p:spTree>
    <p:extLst>
      <p:ext uri="{BB962C8B-B14F-4D97-AF65-F5344CB8AC3E}">
        <p14:creationId xmlns:p14="http://schemas.microsoft.com/office/powerpoint/2010/main" val="3876452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srcRect r="75671"/>
          <a:stretch/>
        </p:blipFill>
        <p:spPr>
          <a:xfrm>
            <a:off x="4019552" y="1283845"/>
            <a:ext cx="1147914" cy="1277233"/>
          </a:xfrm>
          <a:prstGeom prst="rect">
            <a:avLst/>
          </a:prstGeom>
        </p:spPr>
      </p:pic>
      <p:sp>
        <p:nvSpPr>
          <p:cNvPr id="2" name="Title 1"/>
          <p:cNvSpPr>
            <a:spLocks noGrp="1"/>
          </p:cNvSpPr>
          <p:nvPr>
            <p:ph type="title"/>
          </p:nvPr>
        </p:nvSpPr>
        <p:spPr>
          <a:xfrm>
            <a:off x="451773" y="361350"/>
            <a:ext cx="8229600" cy="869023"/>
          </a:xfrm>
        </p:spPr>
        <p:txBody>
          <a:bodyPr/>
          <a:lstStyle/>
          <a:p>
            <a:pPr>
              <a:lnSpc>
                <a:spcPct val="110000"/>
              </a:lnSpc>
              <a:spcAft>
                <a:spcPts val="2400"/>
              </a:spcAft>
            </a:pPr>
            <a:r>
              <a:rPr lang="en-US" sz="1200" dirty="0"/>
              <a:t>Social Security basics:</a:t>
            </a:r>
            <a:br>
              <a:rPr lang="en-US" sz="1200" dirty="0"/>
            </a:br>
            <a:r>
              <a:rPr lang="en-US" dirty="0"/>
              <a:t>F</a:t>
            </a:r>
            <a:r>
              <a:rPr lang="en-US" dirty="0" smtClean="0"/>
              <a:t>iling rules for different situations</a:t>
            </a:r>
            <a:endParaRPr lang="en-US" dirty="0"/>
          </a:p>
        </p:txBody>
      </p:sp>
      <p:sp>
        <p:nvSpPr>
          <p:cNvPr id="5" name="Slide Number Placeholder 4"/>
          <p:cNvSpPr>
            <a:spLocks noGrp="1"/>
          </p:cNvSpPr>
          <p:nvPr>
            <p:ph type="sldNum" sz="quarter" idx="4"/>
          </p:nvPr>
        </p:nvSpPr>
        <p:spPr/>
        <p:txBody>
          <a:bodyPr/>
          <a:lstStyle/>
          <a:p>
            <a:fld id="{6841C7FB-8763-2A49-8BF2-4EC272C90163}" type="slidenum">
              <a:rPr lang="en-US" smtClean="0"/>
              <a:pPr/>
              <a:t>9</a:t>
            </a:fld>
            <a:endParaRPr lang="en-US" dirty="0"/>
          </a:p>
        </p:txBody>
      </p:sp>
      <p:sp>
        <p:nvSpPr>
          <p:cNvPr id="3" name="TextBox 2"/>
          <p:cNvSpPr txBox="1"/>
          <p:nvPr/>
        </p:nvSpPr>
        <p:spPr>
          <a:xfrm>
            <a:off x="3800804" y="2507606"/>
            <a:ext cx="1700454" cy="553998"/>
          </a:xfrm>
          <a:prstGeom prst="rect">
            <a:avLst/>
          </a:prstGeom>
          <a:solidFill>
            <a:srgbClr val="DA5120">
              <a:alpha val="25000"/>
            </a:srgbClr>
          </a:solidFill>
        </p:spPr>
        <p:txBody>
          <a:bodyPr wrap="square" lIns="0" tIns="91440" rIns="0" bIns="91440" rtlCol="0" anchor="ctr" anchorCtr="0">
            <a:spAutoFit/>
          </a:bodyPr>
          <a:lstStyle/>
          <a:p>
            <a:pPr algn="ctr"/>
            <a:r>
              <a:rPr lang="en-US" sz="2400" b="1" dirty="0" smtClean="0">
                <a:solidFill>
                  <a:schemeClr val="tx1"/>
                </a:solidFill>
              </a:rPr>
              <a:t>Spouses</a:t>
            </a:r>
            <a:endParaRPr lang="en-US" sz="2400" b="1" dirty="0">
              <a:solidFill>
                <a:schemeClr val="tx1"/>
              </a:solidFill>
            </a:endParaRPr>
          </a:p>
        </p:txBody>
      </p:sp>
      <p:pic>
        <p:nvPicPr>
          <p:cNvPr id="11" name="Picture 10"/>
          <p:cNvPicPr>
            <a:picLocks noChangeAspect="1"/>
          </p:cNvPicPr>
          <p:nvPr/>
        </p:nvPicPr>
        <p:blipFill rotWithShape="1">
          <a:blip r:embed="rId4" cstate="print"/>
          <a:srcRect r="74849"/>
          <a:stretch/>
        </p:blipFill>
        <p:spPr>
          <a:xfrm>
            <a:off x="1568631" y="2229556"/>
            <a:ext cx="1210215" cy="1302578"/>
          </a:xfrm>
          <a:prstGeom prst="rect">
            <a:avLst/>
          </a:prstGeom>
        </p:spPr>
      </p:pic>
      <p:pic>
        <p:nvPicPr>
          <p:cNvPr id="14" name="Picture 13"/>
          <p:cNvPicPr>
            <a:picLocks noChangeAspect="1"/>
          </p:cNvPicPr>
          <p:nvPr/>
        </p:nvPicPr>
        <p:blipFill rotWithShape="1">
          <a:blip r:embed="rId5" cstate="print"/>
          <a:srcRect r="75429"/>
          <a:stretch/>
        </p:blipFill>
        <p:spPr>
          <a:xfrm>
            <a:off x="6403820" y="2229556"/>
            <a:ext cx="1168982" cy="1287850"/>
          </a:xfrm>
          <a:prstGeom prst="rect">
            <a:avLst/>
          </a:prstGeom>
        </p:spPr>
      </p:pic>
      <p:pic>
        <p:nvPicPr>
          <p:cNvPr id="15" name="Picture 14"/>
          <p:cNvPicPr>
            <a:picLocks noChangeAspect="1"/>
          </p:cNvPicPr>
          <p:nvPr/>
        </p:nvPicPr>
        <p:blipFill rotWithShape="1">
          <a:blip r:embed="rId6" cstate="print"/>
          <a:srcRect r="75429"/>
          <a:stretch/>
        </p:blipFill>
        <p:spPr>
          <a:xfrm>
            <a:off x="2417718" y="4191958"/>
            <a:ext cx="1053746" cy="1160895"/>
          </a:xfrm>
          <a:prstGeom prst="rect">
            <a:avLst/>
          </a:prstGeom>
        </p:spPr>
      </p:pic>
      <p:pic>
        <p:nvPicPr>
          <p:cNvPr id="16" name="Picture 15"/>
          <p:cNvPicPr>
            <a:picLocks noChangeAspect="1"/>
          </p:cNvPicPr>
          <p:nvPr/>
        </p:nvPicPr>
        <p:blipFill rotWithShape="1">
          <a:blip r:embed="rId7" cstate="print"/>
          <a:srcRect r="75069"/>
          <a:stretch/>
        </p:blipFill>
        <p:spPr>
          <a:xfrm>
            <a:off x="5743226" y="4137686"/>
            <a:ext cx="1168982" cy="1269275"/>
          </a:xfrm>
          <a:prstGeom prst="rect">
            <a:avLst/>
          </a:prstGeom>
        </p:spPr>
      </p:pic>
      <p:sp>
        <p:nvSpPr>
          <p:cNvPr id="19" name="TextBox 18"/>
          <p:cNvSpPr txBox="1"/>
          <p:nvPr/>
        </p:nvSpPr>
        <p:spPr>
          <a:xfrm>
            <a:off x="525189" y="3446146"/>
            <a:ext cx="3311552" cy="553998"/>
          </a:xfrm>
          <a:prstGeom prst="rect">
            <a:avLst/>
          </a:prstGeom>
          <a:solidFill>
            <a:srgbClr val="DA5120">
              <a:alpha val="25000"/>
            </a:srgbClr>
          </a:solidFill>
        </p:spPr>
        <p:txBody>
          <a:bodyPr wrap="square" lIns="0" tIns="91440" rIns="0" bIns="91440" rtlCol="0" anchor="ctr" anchorCtr="0">
            <a:spAutoFit/>
          </a:bodyPr>
          <a:lstStyle/>
          <a:p>
            <a:pPr algn="ctr"/>
            <a:r>
              <a:rPr lang="en-US" sz="2400" b="1" dirty="0" smtClean="0">
                <a:solidFill>
                  <a:schemeClr val="tx1"/>
                </a:solidFill>
              </a:rPr>
              <a:t>Surviving spouses</a:t>
            </a:r>
            <a:endParaRPr lang="en-US" sz="2400" b="1" dirty="0">
              <a:solidFill>
                <a:schemeClr val="tx1"/>
              </a:solidFill>
            </a:endParaRPr>
          </a:p>
        </p:txBody>
      </p:sp>
      <p:sp>
        <p:nvSpPr>
          <p:cNvPr id="20" name="TextBox 19"/>
          <p:cNvSpPr txBox="1"/>
          <p:nvPr/>
        </p:nvSpPr>
        <p:spPr>
          <a:xfrm>
            <a:off x="5531231" y="3446146"/>
            <a:ext cx="2975841" cy="553998"/>
          </a:xfrm>
          <a:prstGeom prst="rect">
            <a:avLst/>
          </a:prstGeom>
          <a:solidFill>
            <a:srgbClr val="DA5120">
              <a:alpha val="25000"/>
            </a:srgbClr>
          </a:solidFill>
        </p:spPr>
        <p:txBody>
          <a:bodyPr wrap="square" lIns="0" tIns="91440" rIns="0" bIns="91440" rtlCol="0" anchor="ctr" anchorCtr="0">
            <a:spAutoFit/>
          </a:bodyPr>
          <a:lstStyle/>
          <a:p>
            <a:pPr algn="ctr"/>
            <a:r>
              <a:rPr lang="en-US" sz="2400" b="1" dirty="0" smtClean="0">
                <a:solidFill>
                  <a:schemeClr val="tx1"/>
                </a:solidFill>
              </a:rPr>
              <a:t>Divorced spouses</a:t>
            </a:r>
            <a:endParaRPr lang="en-US" sz="2400" b="1" dirty="0">
              <a:solidFill>
                <a:schemeClr val="tx1"/>
              </a:solidFill>
            </a:endParaRPr>
          </a:p>
        </p:txBody>
      </p:sp>
      <p:sp>
        <p:nvSpPr>
          <p:cNvPr id="21" name="TextBox 20"/>
          <p:cNvSpPr txBox="1"/>
          <p:nvPr/>
        </p:nvSpPr>
        <p:spPr>
          <a:xfrm>
            <a:off x="1401208" y="5345068"/>
            <a:ext cx="3155933" cy="553998"/>
          </a:xfrm>
          <a:prstGeom prst="rect">
            <a:avLst/>
          </a:prstGeom>
          <a:solidFill>
            <a:srgbClr val="DA5120">
              <a:alpha val="25000"/>
            </a:srgbClr>
          </a:solidFill>
        </p:spPr>
        <p:txBody>
          <a:bodyPr wrap="square" lIns="0" tIns="91440" rIns="0" bIns="91440" rtlCol="0" anchor="ctr" anchorCtr="0">
            <a:spAutoFit/>
          </a:bodyPr>
          <a:lstStyle/>
          <a:p>
            <a:pPr algn="ctr"/>
            <a:r>
              <a:rPr lang="en-US" sz="2400" b="1" dirty="0" smtClean="0">
                <a:solidFill>
                  <a:schemeClr val="tx1"/>
                </a:solidFill>
              </a:rPr>
              <a:t>Dependent children</a:t>
            </a:r>
            <a:endParaRPr lang="en-US" sz="2400" b="1" dirty="0">
              <a:solidFill>
                <a:schemeClr val="tx1"/>
              </a:solidFill>
            </a:endParaRPr>
          </a:p>
        </p:txBody>
      </p:sp>
      <p:sp>
        <p:nvSpPr>
          <p:cNvPr id="22" name="TextBox 21"/>
          <p:cNvSpPr txBox="1"/>
          <p:nvPr/>
        </p:nvSpPr>
        <p:spPr>
          <a:xfrm>
            <a:off x="4819718" y="5348106"/>
            <a:ext cx="3155933" cy="553998"/>
          </a:xfrm>
          <a:prstGeom prst="rect">
            <a:avLst/>
          </a:prstGeom>
          <a:solidFill>
            <a:srgbClr val="DA5120">
              <a:alpha val="25000"/>
            </a:srgbClr>
          </a:solidFill>
        </p:spPr>
        <p:txBody>
          <a:bodyPr wrap="square" lIns="0" tIns="91440" rIns="0" bIns="91440" rtlCol="0" anchor="ctr" anchorCtr="0">
            <a:spAutoFit/>
          </a:bodyPr>
          <a:lstStyle/>
          <a:p>
            <a:pPr algn="ctr"/>
            <a:r>
              <a:rPr lang="en-US" sz="2400" b="1" dirty="0" smtClean="0">
                <a:solidFill>
                  <a:schemeClr val="tx1"/>
                </a:solidFill>
              </a:rPr>
              <a:t>Disabled individuals</a:t>
            </a:r>
            <a:endParaRPr lang="en-US" sz="2400" b="1" dirty="0">
              <a:solidFill>
                <a:schemeClr val="tx1"/>
              </a:solidFill>
            </a:endParaRPr>
          </a:p>
        </p:txBody>
      </p:sp>
    </p:spTree>
    <p:extLst>
      <p:ext uri="{BB962C8B-B14F-4D97-AF65-F5344CB8AC3E}">
        <p14:creationId xmlns:p14="http://schemas.microsoft.com/office/powerpoint/2010/main" val="1319546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b3d20acec1a4afdab9328a09eac5629 xmlns="970f6643-c92b-418f-b7eb-e9b0fe84fc76">
      <Terms xmlns="http://schemas.microsoft.com/office/infopath/2007/PartnerControls"/>
    </bb3d20acec1a4afdab9328a09eac5629>
    <PublishingRollupImage xmlns="http://schemas.microsoft.com/sharepoint/v3" xsi:nil="true"/>
    <h6ec63903ea94291a9ab657777347f64 xmlns="970f6643-c92b-418f-b7eb-e9b0fe84fc76">
      <Terms xmlns="http://schemas.microsoft.com/office/infopath/2007/PartnerControls"/>
    </h6ec63903ea94291a9ab657777347f64>
    <Description xmlns="970f6643-c92b-418f-b7eb-e9b0fe84fc76" xsi:nil="true"/>
    <c039fdd984f240c985a025e7b4053e51 xmlns="970f6643-c92b-418f-b7eb-e9b0fe84fc76">
      <Terms xmlns="http://schemas.microsoft.com/office/infopath/2007/PartnerControls"/>
    </c039fdd984f240c985a025e7b4053e51>
    <d0843264bdca42fcbee3905bbdfaed52 xmlns="970f6643-c92b-418f-b7eb-e9b0fe84fc76">
      <Terms xmlns="http://schemas.microsoft.com/office/infopath/2007/PartnerControls"/>
    </d0843264bdca42fcbee3905bbdfaed52>
    <mf8065d11ce64fd18a1b03d44b9c7d9d xmlns="970f6643-c92b-418f-b7eb-e9b0fe84fc76">
      <Terms xmlns="http://schemas.microsoft.com/office/infopath/2007/PartnerControls"/>
    </mf8065d11ce64fd18a1b03d44b9c7d9d>
    <TaxCatchAll xmlns="970f6643-c92b-418f-b7eb-e9b0fe84fc76"/>
    <i4ffa091575342bb843af3f574311767 xmlns="970f6643-c92b-418f-b7eb-e9b0fe84fc76">
      <Terms xmlns="http://schemas.microsoft.com/office/infopath/2007/PartnerControls"/>
    </i4ffa091575342bb843af3f574311767>
    <hbfb9bc49a9f436a951da7b486f67af0 xmlns="970f6643-c92b-418f-b7eb-e9b0fe84fc76">
      <Terms xmlns="http://schemas.microsoft.com/office/infopath/2007/PartnerControls"/>
    </hbfb9bc49a9f436a951da7b486f67af0>
    <j9fb7855cfdf4568b8d5b7735504dc7b xmlns="970f6643-c92b-418f-b7eb-e9b0fe84fc76">
      <Terms xmlns="http://schemas.microsoft.com/office/infopath/2007/PartnerControls"/>
    </j9fb7855cfdf4568b8d5b7735504dc7b>
    <Document_x0020_Type xmlns="970f6643-c92b-418f-b7eb-e9b0fe84fc76" xsi:nil="true"/>
    <a5c74b0c5674401cbbd4bf066ea1724b xmlns="970f6643-c92b-418f-b7eb-e9b0fe84fc76">
      <Terms xmlns="http://schemas.microsoft.com/office/infopath/2007/PartnerControls"/>
    </a5c74b0c5674401cbbd4bf066ea1724b>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NACo Document" ma:contentTypeID="0x01010002829C84FCC62B4B80B39C14BCB14B7900444CC0F29F143947AD5ACCB5FCC61169" ma:contentTypeVersion="24" ma:contentTypeDescription="" ma:contentTypeScope="" ma:versionID="53af0d77925f6ab43a187edbcb185c01">
  <xsd:schema xmlns:xsd="http://www.w3.org/2001/XMLSchema" xmlns:xs="http://www.w3.org/2001/XMLSchema" xmlns:p="http://schemas.microsoft.com/office/2006/metadata/properties" xmlns:ns1="http://schemas.microsoft.com/sharepoint/v3" xmlns:ns2="970f6643-c92b-418f-b7eb-e9b0fe84fc76" targetNamespace="http://schemas.microsoft.com/office/2006/metadata/properties" ma:root="true" ma:fieldsID="87ef9eda76f4bf2e27d093d8bfa76cb0" ns1:_="" ns2:_="">
    <xsd:import namespace="http://schemas.microsoft.com/sharepoint/v3"/>
    <xsd:import namespace="970f6643-c92b-418f-b7eb-e9b0fe84fc76"/>
    <xsd:element name="properties">
      <xsd:complexType>
        <xsd:sequence>
          <xsd:element name="documentManagement">
            <xsd:complexType>
              <xsd:all>
                <xsd:element ref="ns2:Description" minOccurs="0"/>
                <xsd:element ref="ns1:PublishingRollupImage" minOccurs="0"/>
                <xsd:element ref="ns2:Document_x0020_Type" minOccurs="0"/>
                <xsd:element ref="ns2:c039fdd984f240c985a025e7b4053e51" minOccurs="0"/>
                <xsd:element ref="ns2:i4ffa091575342bb843af3f574311767" minOccurs="0"/>
                <xsd:element ref="ns2:hbfb9bc49a9f436a951da7b486f67af0" minOccurs="0"/>
                <xsd:element ref="ns2:d0843264bdca42fcbee3905bbdfaed52" minOccurs="0"/>
                <xsd:element ref="ns2:bb3d20acec1a4afdab9328a09eac5629" minOccurs="0"/>
                <xsd:element ref="ns2:h6ec63903ea94291a9ab657777347f64" minOccurs="0"/>
                <xsd:element ref="ns2:j9fb7855cfdf4568b8d5b7735504dc7b" minOccurs="0"/>
                <xsd:element ref="ns2:TaxCatchAll" minOccurs="0"/>
                <xsd:element ref="ns2:a5c74b0c5674401cbbd4bf066ea1724b" minOccurs="0"/>
                <xsd:element ref="ns2:TaxCatchAllLabel" minOccurs="0"/>
                <xsd:element ref="ns2:mf8065d11ce64fd18a1b03d44b9c7d9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RollupImage" ma:index="3" nillable="true" ma:displayName="Rollup Image" ma:description="" ma:internalName="PublishingRollup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70f6643-c92b-418f-b7eb-e9b0fe84fc76" elementFormDefault="qualified">
    <xsd:import namespace="http://schemas.microsoft.com/office/2006/documentManagement/types"/>
    <xsd:import namespace="http://schemas.microsoft.com/office/infopath/2007/PartnerControls"/>
    <xsd:element name="Description" ma:index="2" nillable="true" ma:displayName="Description" ma:internalName="Description">
      <xsd:simpleType>
        <xsd:restriction base="dms:Note"/>
      </xsd:simpleType>
    </xsd:element>
    <xsd:element name="Document_x0020_Type" ma:index="4" nillable="true" ma:displayName="DocumentType" ma:format="Dropdown" ma:internalName="Document_x0020_Type">
      <xsd:simpleType>
        <xsd:restriction base="dms:Choice">
          <xsd:enumeration value="-"/>
          <xsd:enumeration value="Advocacy"/>
          <xsd:enumeration value="Archive"/>
          <xsd:enumeration value="Award"/>
          <xsd:enumeration value="Article"/>
          <xsd:enumeration value="Bulletin"/>
          <xsd:enumeration value="Congressional Letter"/>
          <xsd:enumeration value="Congressional Testimony"/>
          <xsd:enumeration value="County Program"/>
          <xsd:enumeration value="e-Bulletin"/>
          <xsd:enumeration value="Fact Sheet"/>
          <xsd:enumeration value="Grant Opportunity"/>
          <xsd:enumeration value="Issue Brief"/>
          <xsd:enumeration value="Meeting/Event"/>
          <xsd:enumeration value="Newsletter"/>
          <xsd:enumeration value="Other Resource"/>
          <xsd:enumeration value="Outside Resource"/>
          <xsd:enumeration value="Platform"/>
          <xsd:enumeration value="Presentation"/>
          <xsd:enumeration value="Publication"/>
          <xsd:enumeration value="Resource"/>
          <xsd:enumeration value="Survey"/>
          <xsd:enumeration value="Webinar Presentation"/>
          <xsd:enumeration value="Workshop Presentation"/>
        </xsd:restriction>
      </xsd:simpleType>
    </xsd:element>
    <xsd:element name="c039fdd984f240c985a025e7b4053e51" ma:index="14" nillable="true" ma:taxonomy="true" ma:internalName="c039fdd984f240c985a025e7b4053e51" ma:taxonomyFieldName="Demographics" ma:displayName="Demographic" ma:default="" ma:fieldId="{c039fdd9-84f2-40c9-85a0-25e7b4053e51}" ma:sspId="abb0c844-378b-4d62-ab96-2571d315d33d" ma:termSetId="51253efa-7be8-4c49-9db2-434acb348bbe" ma:anchorId="00000000-0000-0000-0000-000000000000" ma:open="false" ma:isKeyword="false">
      <xsd:complexType>
        <xsd:sequence>
          <xsd:element ref="pc:Terms" minOccurs="0" maxOccurs="1"/>
        </xsd:sequence>
      </xsd:complexType>
    </xsd:element>
    <xsd:element name="i4ffa091575342bb843af3f574311767" ma:index="16" nillable="true" ma:taxonomy="true" ma:internalName="i4ffa091575342bb843af3f574311767" ma:taxonomyFieldName="PrimaryIssueArea" ma:displayName="IssueAreaA" ma:default="" ma:fieldId="{24ffa091-5753-42bb-843a-f3f574311767}" ma:sspId="abb0c844-378b-4d62-ab96-2571d315d33d" ma:termSetId="1267c6da-9691-43e2-a842-86c892eb2b7e" ma:anchorId="00000000-0000-0000-0000-000000000000" ma:open="false" ma:isKeyword="false">
      <xsd:complexType>
        <xsd:sequence>
          <xsd:element ref="pc:Terms" minOccurs="0" maxOccurs="1"/>
        </xsd:sequence>
      </xsd:complexType>
    </xsd:element>
    <xsd:element name="hbfb9bc49a9f436a951da7b486f67af0" ma:index="18" nillable="true" ma:taxonomy="true" ma:internalName="hbfb9bc49a9f436a951da7b486f67af0" ma:taxonomyFieldName="SecondaryIssueArea" ma:displayName="IssueAreaB" ma:default="" ma:fieldId="{1bfb9bc4-9a9f-436a-951d-a7b486f67af0}" ma:sspId="abb0c844-378b-4d62-ab96-2571d315d33d" ma:termSetId="1267c6da-9691-43e2-a842-86c892eb2b7e" ma:anchorId="00000000-0000-0000-0000-000000000000" ma:open="false" ma:isKeyword="false">
      <xsd:complexType>
        <xsd:sequence>
          <xsd:element ref="pc:Terms" minOccurs="0" maxOccurs="1"/>
        </xsd:sequence>
      </xsd:complexType>
    </xsd:element>
    <xsd:element name="d0843264bdca42fcbee3905bbdfaed52" ma:index="20" nillable="true" ma:taxonomy="true" ma:internalName="d0843264bdca42fcbee3905bbdfaed52" ma:taxonomyFieldName="TertiaryIssueArea" ma:displayName="IssueAreaC" ma:default="" ma:fieldId="{d0843264-bdca-42fc-bee3-905bbdfaed52}" ma:sspId="abb0c844-378b-4d62-ab96-2571d315d33d" ma:termSetId="1267c6da-9691-43e2-a842-86c892eb2b7e" ma:anchorId="00000000-0000-0000-0000-000000000000" ma:open="false" ma:isKeyword="false">
      <xsd:complexType>
        <xsd:sequence>
          <xsd:element ref="pc:Terms" minOccurs="0" maxOccurs="1"/>
        </xsd:sequence>
      </xsd:complexType>
    </xsd:element>
    <xsd:element name="bb3d20acec1a4afdab9328a09eac5629" ma:index="22" nillable="true" ma:taxonomy="true" ma:internalName="bb3d20acec1a4afdab9328a09eac5629" ma:taxonomyFieldName="Region" ma:displayName="Regions" ma:default="" ma:fieldId="{bb3d20ac-ec1a-4afd-ab93-28a09eac5629}" ma:sspId="abb0c844-378b-4d62-ab96-2571d315d33d" ma:termSetId="3cca13de-dc1b-4018-959b-0174c3cae596" ma:anchorId="00000000-0000-0000-0000-000000000000" ma:open="false" ma:isKeyword="false">
      <xsd:complexType>
        <xsd:sequence>
          <xsd:element ref="pc:Terms" minOccurs="0" maxOccurs="1"/>
        </xsd:sequence>
      </xsd:complexType>
    </xsd:element>
    <xsd:element name="h6ec63903ea94291a9ab657777347f64" ma:index="23" nillable="true" ma:taxonomy="true" ma:internalName="h6ec63903ea94291a9ab657777347f64" ma:taxonomyFieldName="Content_x0020_Type" ma:displayName="ContentType" ma:default="" ma:fieldId="{16ec6390-3ea9-4291-a9ab-657777347f64}" ma:sspId="abb0c844-378b-4d62-ab96-2571d315d33d" ma:termSetId="86191ef9-7569-4df4-9ae4-fab1421c002b" ma:anchorId="00000000-0000-0000-0000-000000000000" ma:open="false" ma:isKeyword="false">
      <xsd:complexType>
        <xsd:sequence>
          <xsd:element ref="pc:Terms" minOccurs="0" maxOccurs="1"/>
        </xsd:sequence>
      </xsd:complexType>
    </xsd:element>
    <xsd:element name="j9fb7855cfdf4568b8d5b7735504dc7b" ma:index="24" nillable="true" ma:taxonomy="true" ma:internalName="j9fb7855cfdf4568b8d5b7735504dc7b" ma:taxonomyFieldName="Awards" ma:displayName="Awards" ma:default="" ma:fieldId="{39fb7855-cfdf-4568-b8d5-b7735504dc7b}" ma:sspId="abb0c844-378b-4d62-ab96-2571d315d33d" ma:termSetId="72337c8a-09a1-4aa6-89ca-22bdfade6f96" ma:anchorId="00000000-0000-0000-0000-000000000000" ma:open="false" ma:isKeyword="false">
      <xsd:complexType>
        <xsd:sequence>
          <xsd:element ref="pc:Terms" minOccurs="0" maxOccurs="1"/>
        </xsd:sequence>
      </xsd:complexType>
    </xsd:element>
    <xsd:element name="TaxCatchAll" ma:index="25" nillable="true" ma:displayName="Taxonomy Catch All Column" ma:hidden="true" ma:list="{2e157ce3-4771-4352-a30c-a9f3d86854a0}" ma:internalName="TaxCatchAll" ma:showField="CatchAllData" ma:web="970f6643-c92b-418f-b7eb-e9b0fe84fc76">
      <xsd:complexType>
        <xsd:complexContent>
          <xsd:extension base="dms:MultiChoiceLookup">
            <xsd:sequence>
              <xsd:element name="Value" type="dms:Lookup" maxOccurs="unbounded" minOccurs="0" nillable="true"/>
            </xsd:sequence>
          </xsd:extension>
        </xsd:complexContent>
      </xsd:complexType>
    </xsd:element>
    <xsd:element name="a5c74b0c5674401cbbd4bf066ea1724b" ma:index="26" nillable="true" ma:taxonomy="true" ma:internalName="a5c74b0c5674401cbbd4bf066ea1724b" ma:taxonomyFieldName="Events" ma:displayName="Events" ma:default="" ma:fieldId="{a5c74b0c-5674-401c-bbd4-bf066ea1724b}" ma:sspId="abb0c844-378b-4d62-ab96-2571d315d33d" ma:termSetId="bb6b5f76-23fa-4c53-ac59-d38c054b685b" ma:anchorId="00000000-0000-0000-0000-000000000000" ma:open="false" ma:isKeyword="false">
      <xsd:complexType>
        <xsd:sequence>
          <xsd:element ref="pc:Terms" minOccurs="0" maxOccurs="1"/>
        </xsd:sequence>
      </xsd:complexType>
    </xsd:element>
    <xsd:element name="TaxCatchAllLabel" ma:index="27" nillable="true" ma:displayName="Taxonomy Catch All Column1" ma:hidden="true" ma:list="{2e157ce3-4771-4352-a30c-a9f3d86854a0}" ma:internalName="TaxCatchAllLabel" ma:readOnly="true" ma:showField="CatchAllDataLabel" ma:web="970f6643-c92b-418f-b7eb-e9b0fe84fc76">
      <xsd:complexType>
        <xsd:complexContent>
          <xsd:extension base="dms:MultiChoiceLookup">
            <xsd:sequence>
              <xsd:element name="Value" type="dms:Lookup" maxOccurs="unbounded" minOccurs="0" nillable="true"/>
            </xsd:sequence>
          </xsd:extension>
        </xsd:complexContent>
      </xsd:complexType>
    </xsd:element>
    <xsd:element name="mf8065d11ce64fd18a1b03d44b9c7d9d" ma:index="28" nillable="true" ma:taxonomy="true" ma:internalName="mf8065d11ce64fd18a1b03d44b9c7d9d" ma:taxonomyFieldName="Year" ma:displayName="Year" ma:default="" ma:fieldId="{6f8065d1-1ce6-4fd1-8a1b-03d44b9c7d9d}" ma:sspId="abb0c844-378b-4d62-ab96-2571d315d33d" ma:termSetId="454e7ed0-8bae-4c90-bd6c-1758598dbb89"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843419-F3E2-4880-A225-54E5301A458C}"/>
</file>

<file path=customXml/itemProps2.xml><?xml version="1.0" encoding="utf-8"?>
<ds:datastoreItem xmlns:ds="http://schemas.openxmlformats.org/officeDocument/2006/customXml" ds:itemID="{771BCEEF-E05B-473C-AB12-43BC1FAC5746}"/>
</file>

<file path=customXml/itemProps3.xml><?xml version="1.0" encoding="utf-8"?>
<ds:datastoreItem xmlns:ds="http://schemas.openxmlformats.org/officeDocument/2006/customXml" ds:itemID="{FD51B383-08DB-4F95-88D3-D0B2464F4EBF}"/>
</file>

<file path=docProps/app.xml><?xml version="1.0" encoding="utf-8"?>
<Properties xmlns="http://schemas.openxmlformats.org/officeDocument/2006/extended-properties" xmlns:vt="http://schemas.openxmlformats.org/officeDocument/2006/docPropsVTypes">
  <TotalTime>107</TotalTime>
  <Words>750</Words>
  <Application>Microsoft Office PowerPoint</Application>
  <PresentationFormat>On-screen Show (4:3)</PresentationFormat>
  <Paragraphs>154</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Social Security –  The choice of a lifetime</vt:lpstr>
      <vt:lpstr>Disclosures</vt:lpstr>
      <vt:lpstr>Nationwide Financial Retirement Institute helps build strong partnerships</vt:lpstr>
      <vt:lpstr>Retirement Institute helps to strengthen our reputation within the industry</vt:lpstr>
      <vt:lpstr>Today’s presentation</vt:lpstr>
      <vt:lpstr>When does the filing decision happen?</vt:lpstr>
      <vt:lpstr>Meet Jim &amp; Linda</vt:lpstr>
      <vt:lpstr>More than a monthly check</vt:lpstr>
      <vt:lpstr>Social Security basics: Filing rules for different situations</vt:lpstr>
      <vt:lpstr>Social Security filing options</vt:lpstr>
      <vt:lpstr>For government employees</vt:lpstr>
      <vt:lpstr>How GPO reduces benefits</vt:lpstr>
      <vt:lpstr>Simplifying Social Security decisions</vt:lpstr>
      <vt:lpstr>Compare filing strategies</vt:lpstr>
      <vt:lpstr>Analyze break-even points</vt:lpstr>
      <vt:lpstr>Identify income gaps</vt:lpstr>
      <vt:lpstr>Gathering inputs for your analysis</vt:lpstr>
      <vt:lpstr>The choice of a lifetime</vt:lpstr>
    </vt:vector>
  </TitlesOfParts>
  <Company>Nationwide Insurance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eckerr1</dc:creator>
  <cp:lastModifiedBy>Kelly Boggs</cp:lastModifiedBy>
  <cp:revision>12</cp:revision>
  <dcterms:created xsi:type="dcterms:W3CDTF">2014-07-07T16:32:40Z</dcterms:created>
  <dcterms:modified xsi:type="dcterms:W3CDTF">2014-08-27T12:51:51Z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wards">
    <vt:lpwstr/>
  </property>
  <property fmtid="{D5CDD505-2E9C-101B-9397-08002B2CF9AE}" pid="3" name="Region">
    <vt:lpwstr/>
  </property>
  <property fmtid="{D5CDD505-2E9C-101B-9397-08002B2CF9AE}" pid="4" name="Year">
    <vt:lpwstr/>
  </property>
  <property fmtid="{D5CDD505-2E9C-101B-9397-08002B2CF9AE}" pid="5" name="Content_x0020_Type">
    <vt:lpwstr/>
  </property>
  <property fmtid="{D5CDD505-2E9C-101B-9397-08002B2CF9AE}" pid="6" name="ContentTypeId">
    <vt:lpwstr>0x01010002829C84FCC62B4B80B39C14BCB14B7900444CC0F29F143947AD5ACCB5FCC61169</vt:lpwstr>
  </property>
  <property fmtid="{D5CDD505-2E9C-101B-9397-08002B2CF9AE}" pid="7" name="SecondaryIssueArea">
    <vt:lpwstr/>
  </property>
  <property fmtid="{D5CDD505-2E9C-101B-9397-08002B2CF9AE}" pid="8" name="TertiaryIssueArea">
    <vt:lpwstr/>
  </property>
  <property fmtid="{D5CDD505-2E9C-101B-9397-08002B2CF9AE}" pid="9" name="Demographics">
    <vt:lpwstr/>
  </property>
  <property fmtid="{D5CDD505-2E9C-101B-9397-08002B2CF9AE}" pid="10" name="Events">
    <vt:lpwstr/>
  </property>
  <property fmtid="{D5CDD505-2E9C-101B-9397-08002B2CF9AE}" pid="12" name="PrimaryIssueArea">
    <vt:lpwstr/>
  </property>
  <property fmtid="{D5CDD505-2E9C-101B-9397-08002B2CF9AE}" pid="13" name="Content Type">
    <vt:lpwstr/>
  </property>
</Properties>
</file>