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handoutMasterIdLst>
    <p:handoutMasterId r:id="rId27"/>
  </p:handoutMasterIdLst>
  <p:sldIdLst>
    <p:sldId id="293" r:id="rId2"/>
    <p:sldId id="351" r:id="rId3"/>
    <p:sldId id="346" r:id="rId4"/>
    <p:sldId id="295" r:id="rId5"/>
    <p:sldId id="305" r:id="rId6"/>
    <p:sldId id="270" r:id="rId7"/>
    <p:sldId id="281" r:id="rId8"/>
    <p:sldId id="350" r:id="rId9"/>
    <p:sldId id="313" r:id="rId10"/>
    <p:sldId id="314" r:id="rId11"/>
    <p:sldId id="315" r:id="rId12"/>
    <p:sldId id="317" r:id="rId13"/>
    <p:sldId id="330" r:id="rId14"/>
    <p:sldId id="319" r:id="rId15"/>
    <p:sldId id="328" r:id="rId16"/>
    <p:sldId id="320" r:id="rId17"/>
    <p:sldId id="321" r:id="rId18"/>
    <p:sldId id="323" r:id="rId19"/>
    <p:sldId id="325" r:id="rId20"/>
    <p:sldId id="327" r:id="rId21"/>
    <p:sldId id="331" r:id="rId22"/>
    <p:sldId id="332" r:id="rId23"/>
    <p:sldId id="334" r:id="rId24"/>
    <p:sldId id="343" r:id="rId25"/>
  </p:sldIdLst>
  <p:sldSz cx="9144000" cy="6858000" type="screen4x3"/>
  <p:notesSz cx="7077075" cy="9363075"/>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Co" initials="" lastIdx="1" clrIdx="0"/>
  <p:cmAuthor id="1" name="agoldsch" initials="AG" lastIdx="3" clrIdx="1"/>
  <p:cmAuthor id="2" name="Mo Zmich" initials="MZ"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A7E0"/>
    <a:srgbClr val="253C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4638" autoAdjust="0"/>
  </p:normalViewPr>
  <p:slideViewPr>
    <p:cSldViewPr>
      <p:cViewPr>
        <p:scale>
          <a:sx n="94" d="100"/>
          <a:sy n="94" d="100"/>
        </p:scale>
        <p:origin x="-486" y="-4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8" d="100"/>
          <a:sy n="68" d="100"/>
        </p:scale>
        <p:origin x="-3324" y="-120"/>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1"/>
            <a:ext cx="3067373" cy="468474"/>
          </a:xfrm>
          <a:prstGeom prst="rect">
            <a:avLst/>
          </a:prstGeom>
          <a:noFill/>
          <a:ln w="9525">
            <a:noFill/>
            <a:miter lim="800000"/>
            <a:headEnd/>
            <a:tailEnd/>
          </a:ln>
        </p:spPr>
        <p:txBody>
          <a:bodyPr vert="horz" wrap="square" lIns="93928" tIns="46964" rIns="93928" bIns="46964" numCol="1" anchor="t" anchorCtr="0" compatLnSpc="1">
            <a:prstTxWarp prst="textNoShape">
              <a:avLst/>
            </a:prstTxWarp>
          </a:bodyPr>
          <a:lstStyle>
            <a:lvl1pPr defTabSz="939370">
              <a:defRPr sz="1200"/>
            </a:lvl1pPr>
          </a:lstStyle>
          <a:p>
            <a:pPr>
              <a:defRPr/>
            </a:pPr>
            <a:endParaRPr lang="en-US" dirty="0"/>
          </a:p>
        </p:txBody>
      </p:sp>
      <p:sp>
        <p:nvSpPr>
          <p:cNvPr id="8195" name="Rectangle 3"/>
          <p:cNvSpPr>
            <a:spLocks noGrp="1" noChangeArrowheads="1"/>
          </p:cNvSpPr>
          <p:nvPr>
            <p:ph type="dt" sz="quarter" idx="1"/>
          </p:nvPr>
        </p:nvSpPr>
        <p:spPr bwMode="auto">
          <a:xfrm>
            <a:off x="4008100" y="1"/>
            <a:ext cx="3067373" cy="468474"/>
          </a:xfrm>
          <a:prstGeom prst="rect">
            <a:avLst/>
          </a:prstGeom>
          <a:noFill/>
          <a:ln w="9525">
            <a:noFill/>
            <a:miter lim="800000"/>
            <a:headEnd/>
            <a:tailEnd/>
          </a:ln>
        </p:spPr>
        <p:txBody>
          <a:bodyPr vert="horz" wrap="square" lIns="93928" tIns="46964" rIns="93928" bIns="46964" numCol="1" anchor="t" anchorCtr="0" compatLnSpc="1">
            <a:prstTxWarp prst="textNoShape">
              <a:avLst/>
            </a:prstTxWarp>
          </a:bodyPr>
          <a:lstStyle>
            <a:lvl1pPr algn="r" defTabSz="939370">
              <a:defRPr sz="1200"/>
            </a:lvl1pPr>
          </a:lstStyle>
          <a:p>
            <a:pPr>
              <a:defRPr/>
            </a:pPr>
            <a:endParaRPr lang="en-US" dirty="0"/>
          </a:p>
        </p:txBody>
      </p:sp>
      <p:sp>
        <p:nvSpPr>
          <p:cNvPr id="8196" name="Rectangle 4"/>
          <p:cNvSpPr>
            <a:spLocks noGrp="1" noChangeArrowheads="1"/>
          </p:cNvSpPr>
          <p:nvPr>
            <p:ph type="ftr" sz="quarter" idx="2"/>
          </p:nvPr>
        </p:nvSpPr>
        <p:spPr bwMode="auto">
          <a:xfrm>
            <a:off x="1" y="8893003"/>
            <a:ext cx="3067373" cy="468474"/>
          </a:xfrm>
          <a:prstGeom prst="rect">
            <a:avLst/>
          </a:prstGeom>
          <a:noFill/>
          <a:ln w="9525">
            <a:noFill/>
            <a:miter lim="800000"/>
            <a:headEnd/>
            <a:tailEnd/>
          </a:ln>
        </p:spPr>
        <p:txBody>
          <a:bodyPr vert="horz" wrap="square" lIns="93928" tIns="46964" rIns="93928" bIns="46964" numCol="1" anchor="b" anchorCtr="0" compatLnSpc="1">
            <a:prstTxWarp prst="textNoShape">
              <a:avLst/>
            </a:prstTxWarp>
          </a:bodyPr>
          <a:lstStyle>
            <a:lvl1pPr defTabSz="939370">
              <a:defRPr sz="1200"/>
            </a:lvl1pPr>
          </a:lstStyle>
          <a:p>
            <a:pPr>
              <a:defRPr/>
            </a:pPr>
            <a:endParaRPr lang="en-US" dirty="0"/>
          </a:p>
        </p:txBody>
      </p:sp>
      <p:sp>
        <p:nvSpPr>
          <p:cNvPr id="8197" name="Rectangle 5"/>
          <p:cNvSpPr>
            <a:spLocks noGrp="1" noChangeArrowheads="1"/>
          </p:cNvSpPr>
          <p:nvPr>
            <p:ph type="sldNum" sz="quarter" idx="3"/>
          </p:nvPr>
        </p:nvSpPr>
        <p:spPr bwMode="auto">
          <a:xfrm>
            <a:off x="4008100" y="8893003"/>
            <a:ext cx="3067373" cy="468474"/>
          </a:xfrm>
          <a:prstGeom prst="rect">
            <a:avLst/>
          </a:prstGeom>
          <a:noFill/>
          <a:ln w="9525">
            <a:noFill/>
            <a:miter lim="800000"/>
            <a:headEnd/>
            <a:tailEnd/>
          </a:ln>
        </p:spPr>
        <p:txBody>
          <a:bodyPr vert="horz" wrap="square" lIns="93928" tIns="46964" rIns="93928" bIns="46964" numCol="1" anchor="b" anchorCtr="0" compatLnSpc="1">
            <a:prstTxWarp prst="textNoShape">
              <a:avLst/>
            </a:prstTxWarp>
          </a:bodyPr>
          <a:lstStyle>
            <a:lvl1pPr algn="r" defTabSz="939370">
              <a:defRPr sz="1200"/>
            </a:lvl1pPr>
          </a:lstStyle>
          <a:p>
            <a:pPr>
              <a:defRPr/>
            </a:pPr>
            <a:fld id="{36793B69-BD69-4237-B5C0-A143F08403EA}" type="slidenum">
              <a:rPr lang="en-US"/>
              <a:pPr>
                <a:defRPr/>
              </a:pPr>
              <a:t>‹#›</a:t>
            </a:fld>
            <a:endParaRPr lang="en-US" dirty="0"/>
          </a:p>
        </p:txBody>
      </p:sp>
    </p:spTree>
    <p:extLst>
      <p:ext uri="{BB962C8B-B14F-4D97-AF65-F5344CB8AC3E}">
        <p14:creationId xmlns:p14="http://schemas.microsoft.com/office/powerpoint/2010/main" val="9941035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 y="1"/>
            <a:ext cx="3067373" cy="468474"/>
          </a:xfrm>
          <a:prstGeom prst="rect">
            <a:avLst/>
          </a:prstGeom>
          <a:noFill/>
          <a:ln w="9525">
            <a:noFill/>
            <a:miter lim="800000"/>
            <a:headEnd/>
            <a:tailEnd/>
          </a:ln>
        </p:spPr>
        <p:txBody>
          <a:bodyPr vert="horz" wrap="square" lIns="93928" tIns="46964" rIns="93928" bIns="46964" numCol="1" anchor="t" anchorCtr="0" compatLnSpc="1">
            <a:prstTxWarp prst="textNoShape">
              <a:avLst/>
            </a:prstTxWarp>
          </a:bodyPr>
          <a:lstStyle>
            <a:lvl1pPr defTabSz="939370">
              <a:defRPr sz="1200"/>
            </a:lvl1pPr>
          </a:lstStyle>
          <a:p>
            <a:pPr>
              <a:defRPr/>
            </a:pPr>
            <a:endParaRPr lang="en-US" dirty="0"/>
          </a:p>
        </p:txBody>
      </p:sp>
      <p:sp>
        <p:nvSpPr>
          <p:cNvPr id="21507" name="Rectangle 3"/>
          <p:cNvSpPr>
            <a:spLocks noGrp="1" noChangeArrowheads="1"/>
          </p:cNvSpPr>
          <p:nvPr>
            <p:ph type="dt" idx="1"/>
          </p:nvPr>
        </p:nvSpPr>
        <p:spPr bwMode="auto">
          <a:xfrm>
            <a:off x="4008100" y="1"/>
            <a:ext cx="3067373" cy="468474"/>
          </a:xfrm>
          <a:prstGeom prst="rect">
            <a:avLst/>
          </a:prstGeom>
          <a:noFill/>
          <a:ln w="9525">
            <a:noFill/>
            <a:miter lim="800000"/>
            <a:headEnd/>
            <a:tailEnd/>
          </a:ln>
        </p:spPr>
        <p:txBody>
          <a:bodyPr vert="horz" wrap="square" lIns="93928" tIns="46964" rIns="93928" bIns="46964" numCol="1" anchor="t" anchorCtr="0" compatLnSpc="1">
            <a:prstTxWarp prst="textNoShape">
              <a:avLst/>
            </a:prstTxWarp>
          </a:bodyPr>
          <a:lstStyle>
            <a:lvl1pPr algn="r" defTabSz="939370">
              <a:defRPr sz="1200"/>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708349" y="4448101"/>
            <a:ext cx="5660378" cy="4213064"/>
          </a:xfrm>
          <a:prstGeom prst="rect">
            <a:avLst/>
          </a:prstGeom>
          <a:noFill/>
          <a:ln w="9525">
            <a:noFill/>
            <a:miter lim="800000"/>
            <a:headEnd/>
            <a:tailEnd/>
          </a:ln>
        </p:spPr>
        <p:txBody>
          <a:bodyPr vert="horz" wrap="square" lIns="93928" tIns="46964" rIns="93928" bIns="4696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1" y="8893003"/>
            <a:ext cx="3067373" cy="468474"/>
          </a:xfrm>
          <a:prstGeom prst="rect">
            <a:avLst/>
          </a:prstGeom>
          <a:noFill/>
          <a:ln w="9525">
            <a:noFill/>
            <a:miter lim="800000"/>
            <a:headEnd/>
            <a:tailEnd/>
          </a:ln>
        </p:spPr>
        <p:txBody>
          <a:bodyPr vert="horz" wrap="square" lIns="93928" tIns="46964" rIns="93928" bIns="46964" numCol="1" anchor="b" anchorCtr="0" compatLnSpc="1">
            <a:prstTxWarp prst="textNoShape">
              <a:avLst/>
            </a:prstTxWarp>
          </a:bodyPr>
          <a:lstStyle>
            <a:lvl1pPr defTabSz="939370">
              <a:defRPr sz="1200"/>
            </a:lvl1pPr>
          </a:lstStyle>
          <a:p>
            <a:pPr>
              <a:defRPr/>
            </a:pPr>
            <a:endParaRPr lang="en-US" dirty="0"/>
          </a:p>
        </p:txBody>
      </p:sp>
      <p:sp>
        <p:nvSpPr>
          <p:cNvPr id="21511" name="Rectangle 7"/>
          <p:cNvSpPr>
            <a:spLocks noGrp="1" noChangeArrowheads="1"/>
          </p:cNvSpPr>
          <p:nvPr>
            <p:ph type="sldNum" sz="quarter" idx="5"/>
          </p:nvPr>
        </p:nvSpPr>
        <p:spPr bwMode="auto">
          <a:xfrm>
            <a:off x="4008100" y="8893003"/>
            <a:ext cx="3067373" cy="468474"/>
          </a:xfrm>
          <a:prstGeom prst="rect">
            <a:avLst/>
          </a:prstGeom>
          <a:noFill/>
          <a:ln w="9525">
            <a:noFill/>
            <a:miter lim="800000"/>
            <a:headEnd/>
            <a:tailEnd/>
          </a:ln>
        </p:spPr>
        <p:txBody>
          <a:bodyPr vert="horz" wrap="square" lIns="93928" tIns="46964" rIns="93928" bIns="46964" numCol="1" anchor="b" anchorCtr="0" compatLnSpc="1">
            <a:prstTxWarp prst="textNoShape">
              <a:avLst/>
            </a:prstTxWarp>
          </a:bodyPr>
          <a:lstStyle>
            <a:lvl1pPr algn="r" defTabSz="939370">
              <a:defRPr sz="1200"/>
            </a:lvl1pPr>
          </a:lstStyle>
          <a:p>
            <a:pPr>
              <a:defRPr/>
            </a:pPr>
            <a:fld id="{EC4D9B1C-4730-4F00-8F36-68F32EEE2AB2}" type="slidenum">
              <a:rPr lang="en-US"/>
              <a:pPr>
                <a:defRPr/>
              </a:pPr>
              <a:t>‹#›</a:t>
            </a:fld>
            <a:endParaRPr lang="en-US" dirty="0"/>
          </a:p>
        </p:txBody>
      </p:sp>
    </p:spTree>
    <p:extLst>
      <p:ext uri="{BB962C8B-B14F-4D97-AF65-F5344CB8AC3E}">
        <p14:creationId xmlns:p14="http://schemas.microsoft.com/office/powerpoint/2010/main" val="298866753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8F057B48-2A38-4D22-82BF-F7B2EB79DC21}" type="slidenum">
              <a:rPr lang="en-US" smtClean="0"/>
              <a:pPr/>
              <a:t>1</a:t>
            </a:fld>
            <a:endParaRPr 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Underinsured residents are one of the most important demographics. With the ACA, it’s becoming more important to focus on the residents who have insurance but have huge gaps. We align our MAC list and our brand pricing to help cover gaps in Medicare Part D and ACA plans.</a:t>
            </a:r>
          </a:p>
          <a:p>
            <a:endParaRPr lang="en-US" dirty="0" smtClean="0"/>
          </a:p>
          <a:p>
            <a:endParaRPr lang="en-US" dirty="0" smtClean="0"/>
          </a:p>
          <a:p>
            <a:r>
              <a:rPr lang="en-US" dirty="0" smtClean="0"/>
              <a:t>*MAC – An Acronym for Maximum Allowable Cost. It’s a list of generic drugs where “pricing ceilings” are put in place to control the cost of generic medications. For example if there are 7 generic manufacturers making one drug and four of them are pricing it between $0.10-$0.20/tablet and three of them are pricing it between $0.85-$0.98/tablet, the MAC list will only let pharmacies be reimbursed the MAC price which could be set at $0.20/tablet for all clinically acceptable alternatives. This prevents “price jacking” and also makes pharmacies buy smarter. The outcome is significant savings on generic drugs for residents.</a:t>
            </a:r>
          </a:p>
          <a:p>
            <a:endParaRPr lang="en-US" dirty="0"/>
          </a:p>
        </p:txBody>
      </p:sp>
      <p:sp>
        <p:nvSpPr>
          <p:cNvPr id="4" name="Slide Number Placeholder 3"/>
          <p:cNvSpPr>
            <a:spLocks noGrp="1"/>
          </p:cNvSpPr>
          <p:nvPr>
            <p:ph type="sldNum" sz="quarter" idx="10"/>
          </p:nvPr>
        </p:nvSpPr>
        <p:spPr/>
        <p:txBody>
          <a:bodyPr/>
          <a:lstStyle/>
          <a:p>
            <a:pPr>
              <a:defRPr/>
            </a:pPr>
            <a:fld id="{EC4D9B1C-4730-4F00-8F36-68F32EEE2AB2}" type="slidenum">
              <a:rPr lang="en-US" smtClean="0"/>
              <a:pPr>
                <a:defRPr/>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B5E261EB-8767-4DB3-BFFF-F82DEBE2CDD7}" type="slidenum">
              <a:rPr lang="en-US" smtClean="0"/>
              <a:pPr/>
              <a:t>6</a:t>
            </a:fld>
            <a:endParaRPr lang="en-US" dirty="0"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C4D9B1C-4730-4F00-8F36-68F32EEE2AB2}" type="slidenum">
              <a:rPr lang="en-US" smtClean="0"/>
              <a:pPr>
                <a:defRPr/>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4D9B1C-4730-4F00-8F36-68F32EEE2AB2}" type="slidenum">
              <a:rPr lang="en-US" smtClean="0"/>
              <a:pPr>
                <a:defRPr/>
              </a:pPr>
              <a:t>8</a:t>
            </a:fld>
            <a:endParaRPr lang="en-US" dirty="0"/>
          </a:p>
        </p:txBody>
      </p:sp>
    </p:spTree>
    <p:extLst>
      <p:ext uri="{BB962C8B-B14F-4D97-AF65-F5344CB8AC3E}">
        <p14:creationId xmlns:p14="http://schemas.microsoft.com/office/powerpoint/2010/main" val="16708044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 name="Line 6"/>
          <p:cNvSpPr>
            <a:spLocks noChangeShapeType="1"/>
          </p:cNvSpPr>
          <p:nvPr/>
        </p:nvSpPr>
        <p:spPr bwMode="auto">
          <a:xfrm>
            <a:off x="1600200" y="3160713"/>
            <a:ext cx="5638800" cy="0"/>
          </a:xfrm>
          <a:prstGeom prst="line">
            <a:avLst/>
          </a:prstGeom>
          <a:noFill/>
          <a:ln w="9525">
            <a:solidFill>
              <a:schemeClr val="tx2"/>
            </a:solidFill>
            <a:miter lim="800000"/>
            <a:headEnd/>
            <a:tailEnd/>
          </a:ln>
          <a:effectLst/>
        </p:spPr>
        <p:txBody>
          <a:bodyPr wrap="none"/>
          <a:lstStyle/>
          <a:p>
            <a:pPr eaLnBrk="0" hangingPunct="0">
              <a:defRPr/>
            </a:pPr>
            <a:endParaRPr lang="en-US" dirty="0"/>
          </a:p>
        </p:txBody>
      </p:sp>
      <p:sp>
        <p:nvSpPr>
          <p:cNvPr id="7" name="Text Box 7"/>
          <p:cNvSpPr txBox="1">
            <a:spLocks noChangeArrowheads="1"/>
          </p:cNvSpPr>
          <p:nvPr/>
        </p:nvSpPr>
        <p:spPr bwMode="auto">
          <a:xfrm>
            <a:off x="304800" y="6553200"/>
            <a:ext cx="3505200" cy="214313"/>
          </a:xfrm>
          <a:prstGeom prst="rect">
            <a:avLst/>
          </a:prstGeom>
          <a:noFill/>
          <a:ln w="9525">
            <a:noFill/>
            <a:miter lim="800000"/>
            <a:headEnd/>
            <a:tailEnd/>
          </a:ln>
          <a:effectLst/>
        </p:spPr>
        <p:txBody>
          <a:bodyPr>
            <a:spAutoFit/>
          </a:bodyPr>
          <a:lstStyle/>
          <a:p>
            <a:pPr eaLnBrk="0" hangingPunct="0">
              <a:spcBef>
                <a:spcPct val="50000"/>
              </a:spcBef>
              <a:defRPr/>
            </a:pPr>
            <a:r>
              <a:rPr lang="en-US" sz="800" dirty="0" smtClean="0">
                <a:solidFill>
                  <a:schemeClr val="bg1"/>
                </a:solidFill>
              </a:rPr>
              <a:t>2014 Caremark</a:t>
            </a:r>
            <a:r>
              <a:rPr lang="en-US" sz="800" dirty="0">
                <a:solidFill>
                  <a:schemeClr val="bg1"/>
                </a:solidFill>
              </a:rPr>
              <a:t>. All rights reserved.</a:t>
            </a:r>
          </a:p>
        </p:txBody>
      </p:sp>
      <p:pic>
        <p:nvPicPr>
          <p:cNvPr id="9" name="Picture 15" descr="CVSCaremark_White"/>
          <p:cNvPicPr>
            <a:picLocks noChangeAspect="1" noChangeArrowheads="1"/>
          </p:cNvPicPr>
          <p:nvPr userDrawn="1"/>
        </p:nvPicPr>
        <p:blipFill>
          <a:blip r:embed="rId2" cstate="print"/>
          <a:srcRect/>
          <a:stretch>
            <a:fillRect/>
          </a:stretch>
        </p:blipFill>
        <p:spPr bwMode="auto">
          <a:xfrm>
            <a:off x="7629525" y="6265863"/>
            <a:ext cx="1447800" cy="566737"/>
          </a:xfrm>
          <a:prstGeom prst="rect">
            <a:avLst/>
          </a:prstGeom>
          <a:noFill/>
          <a:ln w="9525">
            <a:noFill/>
            <a:miter lim="800000"/>
            <a:headEnd/>
            <a:tailEnd/>
          </a:ln>
        </p:spPr>
      </p:pic>
      <p:sp>
        <p:nvSpPr>
          <p:cNvPr id="5123" name="Rectangle 3"/>
          <p:cNvSpPr>
            <a:spLocks noGrp="1" noChangeArrowheads="1"/>
          </p:cNvSpPr>
          <p:nvPr>
            <p:ph type="ctrTitle"/>
          </p:nvPr>
        </p:nvSpPr>
        <p:spPr>
          <a:xfrm>
            <a:off x="1600200" y="1295400"/>
            <a:ext cx="5638800" cy="1763713"/>
          </a:xfrm>
        </p:spPr>
        <p:txBody>
          <a:bodyPr/>
          <a:lstStyle>
            <a:lvl1pPr>
              <a:lnSpc>
                <a:spcPct val="90000"/>
              </a:lnSpc>
              <a:defRPr>
                <a:solidFill>
                  <a:schemeClr val="bg2"/>
                </a:solidFill>
              </a:defRPr>
            </a:lvl1pPr>
          </a:lstStyle>
          <a:p>
            <a:r>
              <a:rPr lang="en-US"/>
              <a:t>Click to edit Master title style</a:t>
            </a:r>
          </a:p>
        </p:txBody>
      </p:sp>
      <p:sp>
        <p:nvSpPr>
          <p:cNvPr id="5124" name="Rectangle 4"/>
          <p:cNvSpPr>
            <a:spLocks noGrp="1" noChangeArrowheads="1"/>
          </p:cNvSpPr>
          <p:nvPr>
            <p:ph type="subTitle" idx="1"/>
          </p:nvPr>
        </p:nvSpPr>
        <p:spPr>
          <a:xfrm>
            <a:off x="1600200" y="3281363"/>
            <a:ext cx="5638800" cy="2324100"/>
          </a:xfrm>
        </p:spPr>
        <p:txBody>
          <a:bodyPr/>
          <a:lstStyle>
            <a:lvl1pPr marL="0" indent="0">
              <a:buFont typeface="Wingdings" pitchFamily="2" charset="2"/>
              <a:buNone/>
              <a:defRPr sz="2000">
                <a:solidFill>
                  <a:schemeClr val="accent2"/>
                </a:solidFill>
              </a:defRPr>
            </a:lvl1pPr>
          </a:lstStyle>
          <a:p>
            <a:r>
              <a:rPr lang="en-US"/>
              <a:t>Click to edit Master subtitle style</a:t>
            </a:r>
          </a:p>
        </p:txBody>
      </p:sp>
      <p:pic>
        <p:nvPicPr>
          <p:cNvPr id="2051" name="Picture 3"/>
          <p:cNvPicPr>
            <a:picLocks noChangeAspect="1" noChangeArrowheads="1"/>
          </p:cNvPicPr>
          <p:nvPr userDrawn="1"/>
        </p:nvPicPr>
        <p:blipFill>
          <a:blip r:embed="rId3" cstate="print"/>
          <a:srcRect/>
          <a:stretch>
            <a:fillRect/>
          </a:stretch>
        </p:blipFill>
        <p:spPr bwMode="auto">
          <a:xfrm>
            <a:off x="152400" y="152400"/>
            <a:ext cx="1524000" cy="838200"/>
          </a:xfrm>
          <a:prstGeom prst="rect">
            <a:avLst/>
          </a:prstGeom>
          <a:noFill/>
          <a:ln w="9525">
            <a:noFill/>
            <a:miter lim="800000"/>
            <a:headEnd/>
            <a:tailEnd/>
          </a:ln>
        </p:spPr>
      </p:pic>
      <p:sp>
        <p:nvSpPr>
          <p:cNvPr id="14" name="TextBox 13"/>
          <p:cNvSpPr txBox="1"/>
          <p:nvPr userDrawn="1"/>
        </p:nvSpPr>
        <p:spPr>
          <a:xfrm>
            <a:off x="0" y="6248399"/>
            <a:ext cx="9144000" cy="640080"/>
          </a:xfrm>
          <a:prstGeom prst="rect">
            <a:avLst/>
          </a:prstGeom>
          <a:solidFill>
            <a:srgbClr val="06A7E0"/>
          </a:solidFill>
        </p:spPr>
        <p:txBody>
          <a:bodyPr wrap="square" rtlCol="0">
            <a:spAutoFit/>
          </a:bodyPr>
          <a:lstStyle/>
          <a:p>
            <a:endParaRPr lang="en-US" dirty="0"/>
          </a:p>
        </p:txBody>
      </p:sp>
      <p:sp>
        <p:nvSpPr>
          <p:cNvPr id="10" name="TextBox 9"/>
          <p:cNvSpPr txBox="1"/>
          <p:nvPr userDrawn="1"/>
        </p:nvSpPr>
        <p:spPr>
          <a:xfrm>
            <a:off x="0" y="6273225"/>
            <a:ext cx="3733800" cy="384721"/>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900" dirty="0" smtClean="0">
                <a:solidFill>
                  <a:schemeClr val="bg1"/>
                </a:solidFill>
              </a:rPr>
              <a:t>This is NOT</a:t>
            </a:r>
            <a:r>
              <a:rPr lang="en-US" sz="900" baseline="0" dirty="0" smtClean="0">
                <a:solidFill>
                  <a:schemeClr val="bg1"/>
                </a:solidFill>
              </a:rPr>
              <a:t> Insurance. </a:t>
            </a:r>
            <a:endParaRPr lang="en-US" sz="1000" dirty="0" smtClean="0"/>
          </a:p>
          <a:p>
            <a:endParaRPr lang="en-US" sz="1000" dirty="0"/>
          </a:p>
        </p:txBody>
      </p:sp>
      <p:pic>
        <p:nvPicPr>
          <p:cNvPr id="13" name="Picture 1"/>
          <p:cNvPicPr>
            <a:picLocks noChangeAspect="1" noChangeArrowheads="1"/>
          </p:cNvPicPr>
          <p:nvPr userDrawn="1"/>
        </p:nvPicPr>
        <p:blipFill>
          <a:blip r:embed="rId4" cstate="print"/>
          <a:srcRect/>
          <a:stretch>
            <a:fillRect/>
          </a:stretch>
        </p:blipFill>
        <p:spPr bwMode="auto">
          <a:xfrm>
            <a:off x="6553200" y="6248400"/>
            <a:ext cx="2362200" cy="60960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5625" y="304800"/>
            <a:ext cx="1690688"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304800"/>
            <a:ext cx="49244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1" y="304800"/>
            <a:ext cx="5867400" cy="914400"/>
          </a:xfrm>
        </p:spPr>
        <p:txBody>
          <a:bodyPr/>
          <a:lstStyle>
            <a:lvl1pPr>
              <a:defRPr sz="334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62075"/>
            <a:ext cx="8305800" cy="4505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55297" name="Picture 1"/>
          <p:cNvPicPr>
            <a:picLocks noChangeAspect="1" noChangeArrowheads="1"/>
          </p:cNvPicPr>
          <p:nvPr userDrawn="1"/>
        </p:nvPicPr>
        <p:blipFill>
          <a:blip r:embed="rId2" cstate="print"/>
          <a:srcRect/>
          <a:stretch>
            <a:fillRect/>
          </a:stretch>
        </p:blipFill>
        <p:spPr bwMode="auto">
          <a:xfrm>
            <a:off x="7543800" y="152400"/>
            <a:ext cx="1447800" cy="99060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362075"/>
            <a:ext cx="3306763" cy="4505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87963" y="1362075"/>
            <a:ext cx="3308350" cy="4505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1828800" y="304800"/>
            <a:ext cx="6767513"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685800" y="1362075"/>
            <a:ext cx="8001000" cy="4505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101" name="Line 5"/>
          <p:cNvSpPr>
            <a:spLocks noChangeShapeType="1"/>
          </p:cNvSpPr>
          <p:nvPr/>
        </p:nvSpPr>
        <p:spPr bwMode="auto">
          <a:xfrm>
            <a:off x="1828800" y="1295400"/>
            <a:ext cx="6767513" cy="0"/>
          </a:xfrm>
          <a:prstGeom prst="line">
            <a:avLst/>
          </a:prstGeom>
          <a:noFill/>
          <a:ln w="9525">
            <a:solidFill>
              <a:schemeClr val="tx2"/>
            </a:solidFill>
            <a:miter lim="800000"/>
            <a:headEnd/>
            <a:tailEnd/>
          </a:ln>
          <a:effectLst/>
        </p:spPr>
        <p:txBody>
          <a:bodyPr wrap="none"/>
          <a:lstStyle/>
          <a:p>
            <a:pPr eaLnBrk="0" hangingPunct="0">
              <a:defRPr/>
            </a:pPr>
            <a:endParaRPr lang="en-US" dirty="0"/>
          </a:p>
        </p:txBody>
      </p:sp>
      <p:sp>
        <p:nvSpPr>
          <p:cNvPr id="4102" name="Text Box 6"/>
          <p:cNvSpPr txBox="1">
            <a:spLocks noChangeArrowheads="1"/>
          </p:cNvSpPr>
          <p:nvPr/>
        </p:nvSpPr>
        <p:spPr bwMode="auto">
          <a:xfrm>
            <a:off x="4876800" y="6172200"/>
            <a:ext cx="4114800" cy="214313"/>
          </a:xfrm>
          <a:prstGeom prst="rect">
            <a:avLst/>
          </a:prstGeom>
          <a:noFill/>
          <a:ln w="9525">
            <a:noFill/>
            <a:miter lim="800000"/>
            <a:headEnd/>
            <a:tailEnd/>
          </a:ln>
          <a:effectLst/>
        </p:spPr>
        <p:txBody>
          <a:bodyPr>
            <a:spAutoFit/>
          </a:bodyPr>
          <a:lstStyle/>
          <a:p>
            <a:pPr algn="r" eaLnBrk="0" hangingPunct="0">
              <a:defRPr/>
            </a:pPr>
            <a:fld id="{AF8B074E-4215-4868-A4A5-B2A1D21D4306}" type="slidenum">
              <a:rPr lang="en-US" sz="800">
                <a:solidFill>
                  <a:schemeClr val="bg1"/>
                </a:solidFill>
              </a:rPr>
              <a:pPr algn="r" eaLnBrk="0" hangingPunct="0">
                <a:defRPr/>
              </a:pPr>
              <a:t>‹#›</a:t>
            </a:fld>
            <a:endParaRPr lang="en-US" sz="800" dirty="0">
              <a:solidFill>
                <a:schemeClr val="bg1"/>
              </a:solidFill>
            </a:endParaRPr>
          </a:p>
        </p:txBody>
      </p:sp>
      <p:pic>
        <p:nvPicPr>
          <p:cNvPr id="1033" name="Picture 17" descr="CVSCaremark_White"/>
          <p:cNvPicPr>
            <a:picLocks noChangeAspect="1" noChangeArrowheads="1"/>
          </p:cNvPicPr>
          <p:nvPr userDrawn="1"/>
        </p:nvPicPr>
        <p:blipFill>
          <a:blip r:embed="rId15" cstate="print"/>
          <a:srcRect/>
          <a:stretch>
            <a:fillRect/>
          </a:stretch>
        </p:blipFill>
        <p:spPr bwMode="auto">
          <a:xfrm>
            <a:off x="7848600" y="6386513"/>
            <a:ext cx="1066800" cy="415925"/>
          </a:xfrm>
          <a:prstGeom prst="rect">
            <a:avLst/>
          </a:prstGeom>
          <a:noFill/>
          <a:ln w="9525">
            <a:noFill/>
            <a:miter lim="800000"/>
            <a:headEnd/>
            <a:tailEnd/>
          </a:ln>
        </p:spPr>
      </p:pic>
      <p:pic>
        <p:nvPicPr>
          <p:cNvPr id="2" name="Picture 2"/>
          <p:cNvPicPr>
            <a:picLocks noChangeAspect="1" noChangeArrowheads="1"/>
          </p:cNvPicPr>
          <p:nvPr userDrawn="1"/>
        </p:nvPicPr>
        <p:blipFill>
          <a:blip r:embed="rId16" cstate="print"/>
          <a:srcRect/>
          <a:stretch>
            <a:fillRect/>
          </a:stretch>
        </p:blipFill>
        <p:spPr bwMode="auto">
          <a:xfrm>
            <a:off x="76200" y="152399"/>
            <a:ext cx="1600200" cy="838201"/>
          </a:xfrm>
          <a:prstGeom prst="rect">
            <a:avLst/>
          </a:prstGeom>
          <a:noFill/>
          <a:ln w="9525">
            <a:noFill/>
            <a:miter lim="800000"/>
            <a:headEnd/>
            <a:tailEnd/>
          </a:ln>
        </p:spPr>
      </p:pic>
      <p:sp>
        <p:nvSpPr>
          <p:cNvPr id="8" name="TextBox 7"/>
          <p:cNvSpPr txBox="1"/>
          <p:nvPr userDrawn="1"/>
        </p:nvSpPr>
        <p:spPr>
          <a:xfrm>
            <a:off x="0" y="6217920"/>
            <a:ext cx="9144000" cy="640080"/>
          </a:xfrm>
          <a:prstGeom prst="rect">
            <a:avLst/>
          </a:prstGeom>
          <a:solidFill>
            <a:srgbClr val="06A7E0"/>
          </a:solidFill>
        </p:spPr>
        <p:txBody>
          <a:bodyPr wrap="square" rtlCol="0">
            <a:spAutoFit/>
          </a:bodyPr>
          <a:lstStyle/>
          <a:p>
            <a:endParaRPr lang="en-US" dirty="0"/>
          </a:p>
        </p:txBody>
      </p:sp>
      <p:sp>
        <p:nvSpPr>
          <p:cNvPr id="9" name="TextBox 8"/>
          <p:cNvSpPr txBox="1"/>
          <p:nvPr userDrawn="1"/>
        </p:nvSpPr>
        <p:spPr>
          <a:xfrm>
            <a:off x="0" y="6396335"/>
            <a:ext cx="3810000" cy="230832"/>
          </a:xfrm>
          <a:prstGeom prst="rect">
            <a:avLst/>
          </a:prstGeom>
          <a:noFill/>
        </p:spPr>
        <p:txBody>
          <a:bodyPr wrap="square" rtlCol="0">
            <a:spAutoFit/>
          </a:bodyPr>
          <a:lstStyle/>
          <a:p>
            <a:r>
              <a:rPr lang="en-US" sz="900" dirty="0" smtClean="0">
                <a:solidFill>
                  <a:schemeClr val="bg1"/>
                </a:solidFill>
              </a:rPr>
              <a:t>This is NOT</a:t>
            </a:r>
            <a:r>
              <a:rPr lang="en-US" sz="900" baseline="0" dirty="0" smtClean="0">
                <a:solidFill>
                  <a:schemeClr val="bg1"/>
                </a:solidFill>
              </a:rPr>
              <a:t> Insurance. </a:t>
            </a:r>
            <a:endParaRPr lang="en-US" sz="900" dirty="0"/>
          </a:p>
        </p:txBody>
      </p:sp>
      <p:pic>
        <p:nvPicPr>
          <p:cNvPr id="12" name="Picture 1"/>
          <p:cNvPicPr>
            <a:picLocks noChangeAspect="1" noChangeArrowheads="1"/>
          </p:cNvPicPr>
          <p:nvPr userDrawn="1"/>
        </p:nvPicPr>
        <p:blipFill>
          <a:blip r:embed="rId17" cstate="print"/>
          <a:srcRect/>
          <a:stretch>
            <a:fillRect/>
          </a:stretch>
        </p:blipFill>
        <p:spPr bwMode="auto">
          <a:xfrm>
            <a:off x="6705600" y="6248400"/>
            <a:ext cx="2209800" cy="6096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3"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hdr="0" ftr="0" dt="0"/>
  <p:txStyles>
    <p:titleStyle>
      <a:lvl1pPr algn="l" rtl="0" eaLnBrk="0" fontAlgn="base" hangingPunct="0">
        <a:lnSpc>
          <a:spcPct val="85000"/>
        </a:lnSpc>
        <a:spcBef>
          <a:spcPct val="0"/>
        </a:spcBef>
        <a:spcAft>
          <a:spcPct val="0"/>
        </a:spcAft>
        <a:defRPr sz="3600" b="1">
          <a:solidFill>
            <a:schemeClr val="accent2"/>
          </a:solidFill>
          <a:latin typeface="+mj-lt"/>
          <a:ea typeface="+mj-ea"/>
          <a:cs typeface="+mj-cs"/>
        </a:defRPr>
      </a:lvl1pPr>
      <a:lvl2pPr algn="l" rtl="0" eaLnBrk="0" fontAlgn="base" hangingPunct="0">
        <a:lnSpc>
          <a:spcPct val="85000"/>
        </a:lnSpc>
        <a:spcBef>
          <a:spcPct val="0"/>
        </a:spcBef>
        <a:spcAft>
          <a:spcPct val="0"/>
        </a:spcAft>
        <a:defRPr sz="3600" b="1">
          <a:solidFill>
            <a:schemeClr val="accent2"/>
          </a:solidFill>
          <a:latin typeface="Times" pitchFamily="18" charset="0"/>
        </a:defRPr>
      </a:lvl2pPr>
      <a:lvl3pPr algn="l" rtl="0" eaLnBrk="0" fontAlgn="base" hangingPunct="0">
        <a:lnSpc>
          <a:spcPct val="85000"/>
        </a:lnSpc>
        <a:spcBef>
          <a:spcPct val="0"/>
        </a:spcBef>
        <a:spcAft>
          <a:spcPct val="0"/>
        </a:spcAft>
        <a:defRPr sz="3600" b="1">
          <a:solidFill>
            <a:schemeClr val="accent2"/>
          </a:solidFill>
          <a:latin typeface="Times" pitchFamily="18" charset="0"/>
        </a:defRPr>
      </a:lvl3pPr>
      <a:lvl4pPr algn="l" rtl="0" eaLnBrk="0" fontAlgn="base" hangingPunct="0">
        <a:lnSpc>
          <a:spcPct val="85000"/>
        </a:lnSpc>
        <a:spcBef>
          <a:spcPct val="0"/>
        </a:spcBef>
        <a:spcAft>
          <a:spcPct val="0"/>
        </a:spcAft>
        <a:defRPr sz="3600" b="1">
          <a:solidFill>
            <a:schemeClr val="accent2"/>
          </a:solidFill>
          <a:latin typeface="Times" pitchFamily="18" charset="0"/>
        </a:defRPr>
      </a:lvl4pPr>
      <a:lvl5pPr algn="l" rtl="0" eaLnBrk="0" fontAlgn="base" hangingPunct="0">
        <a:lnSpc>
          <a:spcPct val="85000"/>
        </a:lnSpc>
        <a:spcBef>
          <a:spcPct val="0"/>
        </a:spcBef>
        <a:spcAft>
          <a:spcPct val="0"/>
        </a:spcAft>
        <a:defRPr sz="3600" b="1">
          <a:solidFill>
            <a:schemeClr val="accent2"/>
          </a:solidFill>
          <a:latin typeface="Times" pitchFamily="18" charset="0"/>
        </a:defRPr>
      </a:lvl5pPr>
      <a:lvl6pPr marL="457200" algn="l" rtl="0" fontAlgn="base">
        <a:lnSpc>
          <a:spcPct val="85000"/>
        </a:lnSpc>
        <a:spcBef>
          <a:spcPct val="0"/>
        </a:spcBef>
        <a:spcAft>
          <a:spcPct val="0"/>
        </a:spcAft>
        <a:defRPr sz="3600" b="1">
          <a:solidFill>
            <a:schemeClr val="accent2"/>
          </a:solidFill>
          <a:latin typeface="Times" pitchFamily="18" charset="0"/>
        </a:defRPr>
      </a:lvl6pPr>
      <a:lvl7pPr marL="914400" algn="l" rtl="0" fontAlgn="base">
        <a:lnSpc>
          <a:spcPct val="85000"/>
        </a:lnSpc>
        <a:spcBef>
          <a:spcPct val="0"/>
        </a:spcBef>
        <a:spcAft>
          <a:spcPct val="0"/>
        </a:spcAft>
        <a:defRPr sz="3600" b="1">
          <a:solidFill>
            <a:schemeClr val="accent2"/>
          </a:solidFill>
          <a:latin typeface="Times" pitchFamily="18" charset="0"/>
        </a:defRPr>
      </a:lvl7pPr>
      <a:lvl8pPr marL="1371600" algn="l" rtl="0" fontAlgn="base">
        <a:lnSpc>
          <a:spcPct val="85000"/>
        </a:lnSpc>
        <a:spcBef>
          <a:spcPct val="0"/>
        </a:spcBef>
        <a:spcAft>
          <a:spcPct val="0"/>
        </a:spcAft>
        <a:defRPr sz="3600" b="1">
          <a:solidFill>
            <a:schemeClr val="accent2"/>
          </a:solidFill>
          <a:latin typeface="Times" pitchFamily="18" charset="0"/>
        </a:defRPr>
      </a:lvl8pPr>
      <a:lvl9pPr marL="1828800" algn="l" rtl="0" fontAlgn="base">
        <a:lnSpc>
          <a:spcPct val="85000"/>
        </a:lnSpc>
        <a:spcBef>
          <a:spcPct val="0"/>
        </a:spcBef>
        <a:spcAft>
          <a:spcPct val="0"/>
        </a:spcAft>
        <a:defRPr sz="3600" b="1">
          <a:solidFill>
            <a:schemeClr val="accent2"/>
          </a:solidFill>
          <a:latin typeface="Times" pitchFamily="18" charset="0"/>
        </a:defRPr>
      </a:lvl9pPr>
    </p:titleStyle>
    <p:bodyStyle>
      <a:lvl1pPr marL="231775" indent="-231775" algn="l" rtl="0" eaLnBrk="0" fontAlgn="base" hangingPunct="0">
        <a:lnSpc>
          <a:spcPct val="90000"/>
        </a:lnSpc>
        <a:spcBef>
          <a:spcPct val="30000"/>
        </a:spcBef>
        <a:spcAft>
          <a:spcPct val="0"/>
        </a:spcAft>
        <a:buClr>
          <a:schemeClr val="accent2"/>
        </a:buClr>
        <a:buSzPct val="125000"/>
        <a:buFont typeface="Wingdings" pitchFamily="2" charset="2"/>
        <a:buChar char="§"/>
        <a:defRPr sz="2200">
          <a:solidFill>
            <a:schemeClr val="tx1"/>
          </a:solidFill>
          <a:latin typeface="+mn-lt"/>
          <a:ea typeface="+mn-ea"/>
          <a:cs typeface="+mn-cs"/>
        </a:defRPr>
      </a:lvl1pPr>
      <a:lvl2pPr marL="573088" indent="-227013" algn="l" rtl="0" eaLnBrk="0" fontAlgn="base" hangingPunct="0">
        <a:lnSpc>
          <a:spcPct val="90000"/>
        </a:lnSpc>
        <a:spcBef>
          <a:spcPct val="30000"/>
        </a:spcBef>
        <a:spcAft>
          <a:spcPct val="0"/>
        </a:spcAft>
        <a:buClr>
          <a:schemeClr val="bg2"/>
        </a:buClr>
        <a:buFont typeface="Wingdings" pitchFamily="2" charset="2"/>
        <a:buChar char="§"/>
        <a:defRPr sz="2000">
          <a:solidFill>
            <a:schemeClr val="tx1"/>
          </a:solidFill>
          <a:latin typeface="+mn-lt"/>
        </a:defRPr>
      </a:lvl2pPr>
      <a:lvl3pPr marL="915988" indent="-228600" algn="l" rtl="0" eaLnBrk="0" fontAlgn="base" hangingPunct="0">
        <a:lnSpc>
          <a:spcPct val="90000"/>
        </a:lnSpc>
        <a:spcBef>
          <a:spcPct val="30000"/>
        </a:spcBef>
        <a:spcAft>
          <a:spcPct val="0"/>
        </a:spcAft>
        <a:buClr>
          <a:schemeClr val="accent2"/>
        </a:buClr>
        <a:buFont typeface="Arial" charset="0"/>
        <a:buChar char="-"/>
        <a:defRPr>
          <a:solidFill>
            <a:schemeClr val="tx1"/>
          </a:solidFill>
          <a:latin typeface="+mn-lt"/>
        </a:defRPr>
      </a:lvl3pPr>
      <a:lvl4pPr marL="1255713" indent="-225425" algn="l" rtl="0" eaLnBrk="0" fontAlgn="base" hangingPunct="0">
        <a:lnSpc>
          <a:spcPct val="90000"/>
        </a:lnSpc>
        <a:spcBef>
          <a:spcPct val="30000"/>
        </a:spcBef>
        <a:spcAft>
          <a:spcPct val="0"/>
        </a:spcAft>
        <a:buClr>
          <a:schemeClr val="bg2"/>
        </a:buClr>
        <a:buFont typeface="Times" pitchFamily="18" charset="0"/>
        <a:buChar char="–"/>
        <a:defRPr sz="1600">
          <a:solidFill>
            <a:schemeClr val="tx1"/>
          </a:solidFill>
          <a:latin typeface="+mn-lt"/>
        </a:defRPr>
      </a:lvl4pPr>
      <a:lvl5pPr marL="1597025" indent="-227013" algn="l" rtl="0" eaLnBrk="0" fontAlgn="base" hangingPunct="0">
        <a:spcBef>
          <a:spcPct val="20000"/>
        </a:spcBef>
        <a:spcAft>
          <a:spcPct val="0"/>
        </a:spcAft>
        <a:buChar char="–"/>
        <a:defRPr sz="1400">
          <a:solidFill>
            <a:schemeClr val="tx1"/>
          </a:solidFill>
          <a:latin typeface="+mn-lt"/>
        </a:defRPr>
      </a:lvl5pPr>
      <a:lvl6pPr marL="2054225" indent="-227013" algn="l" rtl="0" fontAlgn="base">
        <a:spcBef>
          <a:spcPct val="20000"/>
        </a:spcBef>
        <a:spcAft>
          <a:spcPct val="0"/>
        </a:spcAft>
        <a:buChar char="–"/>
        <a:defRPr sz="1400">
          <a:solidFill>
            <a:schemeClr val="tx1"/>
          </a:solidFill>
          <a:latin typeface="+mn-lt"/>
        </a:defRPr>
      </a:lvl6pPr>
      <a:lvl7pPr marL="2511425" indent="-227013" algn="l" rtl="0" fontAlgn="base">
        <a:spcBef>
          <a:spcPct val="20000"/>
        </a:spcBef>
        <a:spcAft>
          <a:spcPct val="0"/>
        </a:spcAft>
        <a:buChar char="–"/>
        <a:defRPr sz="1400">
          <a:solidFill>
            <a:schemeClr val="tx1"/>
          </a:solidFill>
          <a:latin typeface="+mn-lt"/>
        </a:defRPr>
      </a:lvl7pPr>
      <a:lvl8pPr marL="2968625" indent="-227013" algn="l" rtl="0" fontAlgn="base">
        <a:spcBef>
          <a:spcPct val="20000"/>
        </a:spcBef>
        <a:spcAft>
          <a:spcPct val="0"/>
        </a:spcAft>
        <a:buChar char="–"/>
        <a:defRPr sz="1400">
          <a:solidFill>
            <a:schemeClr val="tx1"/>
          </a:solidFill>
          <a:latin typeface="+mn-lt"/>
        </a:defRPr>
      </a:lvl8pPr>
      <a:lvl9pPr marL="3425825" indent="-227013"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nacohealth.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nacohealth.org/" TargetMode="Externa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hyperlink" Target="http://www.nacorx.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subTitle" idx="1"/>
          </p:nvPr>
        </p:nvSpPr>
        <p:spPr>
          <a:xfrm>
            <a:off x="381000" y="4267200"/>
            <a:ext cx="8382000" cy="1676400"/>
          </a:xfrm>
        </p:spPr>
        <p:txBody>
          <a:bodyPr/>
          <a:lstStyle/>
          <a:p>
            <a:pPr eaLnBrk="1" hangingPunct="1"/>
            <a:endParaRPr lang="en-US" sz="800" b="1" dirty="0" smtClean="0">
              <a:solidFill>
                <a:srgbClr val="262626"/>
              </a:solidFill>
            </a:endParaRPr>
          </a:p>
          <a:p>
            <a:pPr eaLnBrk="1" hangingPunct="1"/>
            <a:endParaRPr lang="en-US" sz="1600" dirty="0" smtClean="0">
              <a:solidFill>
                <a:srgbClr val="262626"/>
              </a:solidFill>
            </a:endParaRPr>
          </a:p>
          <a:p>
            <a:pPr eaLnBrk="1" hangingPunct="1"/>
            <a:endParaRPr lang="en-US" sz="1600" dirty="0" smtClean="0">
              <a:solidFill>
                <a:srgbClr val="262626"/>
              </a:solidFill>
            </a:endParaRPr>
          </a:p>
          <a:p>
            <a:pPr eaLnBrk="1" hangingPunct="1"/>
            <a:endParaRPr lang="en-US" b="1" dirty="0" smtClean="0">
              <a:solidFill>
                <a:srgbClr val="262626"/>
              </a:solidFill>
            </a:endParaRPr>
          </a:p>
          <a:p>
            <a:pPr eaLnBrk="1" hangingPunct="1"/>
            <a:endParaRPr lang="en-US" b="1" dirty="0" smtClean="0">
              <a:solidFill>
                <a:srgbClr val="262626"/>
              </a:solidFill>
            </a:endParaRPr>
          </a:p>
          <a:p>
            <a:pPr eaLnBrk="1" hangingPunct="1"/>
            <a:endParaRPr lang="en-US" b="1" dirty="0" smtClean="0">
              <a:solidFill>
                <a:srgbClr val="262626"/>
              </a:solidFill>
            </a:endParaRPr>
          </a:p>
          <a:p>
            <a:pPr eaLnBrk="1" hangingPunct="1"/>
            <a:endParaRPr lang="en-US" b="1" dirty="0" smtClean="0">
              <a:solidFill>
                <a:srgbClr val="262626"/>
              </a:solidFill>
            </a:endParaRPr>
          </a:p>
        </p:txBody>
      </p:sp>
      <p:pic>
        <p:nvPicPr>
          <p:cNvPr id="3" name="Picture 3"/>
          <p:cNvPicPr>
            <a:picLocks noChangeAspect="1" noChangeArrowheads="1"/>
          </p:cNvPicPr>
          <p:nvPr/>
        </p:nvPicPr>
        <p:blipFill>
          <a:blip r:embed="rId3" cstate="print"/>
          <a:srcRect/>
          <a:stretch>
            <a:fillRect/>
          </a:stretch>
        </p:blipFill>
        <p:spPr bwMode="auto">
          <a:xfrm>
            <a:off x="1524000" y="1371601"/>
            <a:ext cx="6400800" cy="3276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Services?</a:t>
            </a:r>
            <a:endParaRPr lang="en-US" dirty="0"/>
          </a:p>
        </p:txBody>
      </p:sp>
      <p:sp>
        <p:nvSpPr>
          <p:cNvPr id="3" name="Content Placeholder 2"/>
          <p:cNvSpPr>
            <a:spLocks noGrp="1"/>
          </p:cNvSpPr>
          <p:nvPr>
            <p:ph idx="1"/>
          </p:nvPr>
        </p:nvSpPr>
        <p:spPr/>
        <p:txBody>
          <a:bodyPr/>
          <a:lstStyle/>
          <a:p>
            <a:r>
              <a:rPr lang="en-US" sz="2000" dirty="0" smtClean="0"/>
              <a:t>Along with our </a:t>
            </a:r>
            <a:r>
              <a:rPr lang="en-US" sz="2000" b="1" dirty="0" smtClean="0"/>
              <a:t>Dental Discount program</a:t>
            </a:r>
            <a:r>
              <a:rPr lang="en-US" sz="2000" dirty="0" smtClean="0"/>
              <a:t>, we offer our Health Discount program that includes discounts on:</a:t>
            </a:r>
            <a:endParaRPr lang="en-US" sz="1800" dirty="0" smtClean="0"/>
          </a:p>
          <a:p>
            <a:pPr lvl="1">
              <a:buClr>
                <a:schemeClr val="accent2"/>
              </a:buClr>
            </a:pPr>
            <a:r>
              <a:rPr lang="en-US" sz="1800" dirty="0" smtClean="0"/>
              <a:t>Vision Care</a:t>
            </a:r>
          </a:p>
          <a:p>
            <a:pPr lvl="1">
              <a:buClr>
                <a:schemeClr val="accent2"/>
              </a:buClr>
            </a:pPr>
            <a:r>
              <a:rPr lang="en-US" sz="1800" dirty="0" smtClean="0"/>
              <a:t>LASIK &amp; PRK</a:t>
            </a:r>
          </a:p>
          <a:p>
            <a:pPr lvl="1">
              <a:buClr>
                <a:schemeClr val="accent2"/>
              </a:buClr>
            </a:pPr>
            <a:r>
              <a:rPr lang="en-US" sz="1800" dirty="0" smtClean="0"/>
              <a:t>Hearing</a:t>
            </a:r>
          </a:p>
          <a:p>
            <a:pPr lvl="1">
              <a:buClr>
                <a:schemeClr val="accent2"/>
              </a:buClr>
            </a:pPr>
            <a:r>
              <a:rPr lang="en-US" sz="1800" dirty="0" smtClean="0"/>
              <a:t>Prepaid Lab</a:t>
            </a:r>
          </a:p>
          <a:p>
            <a:pPr lvl="1">
              <a:buClr>
                <a:schemeClr val="accent2"/>
              </a:buClr>
            </a:pPr>
            <a:r>
              <a:rPr lang="en-US" sz="1800" dirty="0" smtClean="0"/>
              <a:t>Prepaid Diagnostic Imaging</a:t>
            </a:r>
          </a:p>
          <a:p>
            <a:pPr lvl="1">
              <a:buClr>
                <a:schemeClr val="accent2"/>
              </a:buClr>
            </a:pPr>
            <a:r>
              <a:rPr lang="en-US" sz="1800" dirty="0" smtClean="0"/>
              <a:t>Prescriptions</a:t>
            </a:r>
          </a:p>
          <a:p>
            <a:pPr lvl="1">
              <a:buClr>
                <a:schemeClr val="accent2"/>
              </a:buClr>
            </a:pPr>
            <a:r>
              <a:rPr lang="en-US" sz="1800" dirty="0" smtClean="0"/>
              <a:t>Diabetic Supplies</a:t>
            </a:r>
            <a:br>
              <a:rPr lang="en-US" sz="1800"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Who Can Be Helped By the NACo Dental &amp; Health Discount Programs?</a:t>
            </a:r>
            <a:endParaRPr lang="en-US" sz="2800" dirty="0"/>
          </a:p>
        </p:txBody>
      </p:sp>
      <p:sp>
        <p:nvSpPr>
          <p:cNvPr id="3" name="Content Placeholder 2"/>
          <p:cNvSpPr>
            <a:spLocks noGrp="1"/>
          </p:cNvSpPr>
          <p:nvPr>
            <p:ph idx="1"/>
          </p:nvPr>
        </p:nvSpPr>
        <p:spPr/>
        <p:txBody>
          <a:bodyPr/>
          <a:lstStyle/>
          <a:p>
            <a:pPr defTabSz="457200" fontAlgn="auto">
              <a:spcBef>
                <a:spcPct val="20000"/>
              </a:spcBef>
              <a:spcAft>
                <a:spcPts val="0"/>
              </a:spcAft>
              <a:defRPr/>
            </a:pPr>
            <a:r>
              <a:rPr lang="en-US" sz="2000" dirty="0" smtClean="0">
                <a:cs typeface="Arial"/>
              </a:rPr>
              <a:t>Individuals</a:t>
            </a:r>
          </a:p>
          <a:p>
            <a:pPr defTabSz="457200" fontAlgn="auto">
              <a:spcBef>
                <a:spcPct val="20000"/>
              </a:spcBef>
              <a:spcAft>
                <a:spcPts val="0"/>
              </a:spcAft>
              <a:defRPr/>
            </a:pPr>
            <a:endParaRPr lang="en-US" sz="2000" dirty="0" smtClean="0">
              <a:cs typeface="Arial"/>
            </a:endParaRPr>
          </a:p>
          <a:p>
            <a:pPr defTabSz="457200" fontAlgn="auto">
              <a:spcBef>
                <a:spcPct val="20000"/>
              </a:spcBef>
              <a:spcAft>
                <a:spcPts val="0"/>
              </a:spcAft>
              <a:defRPr/>
            </a:pPr>
            <a:r>
              <a:rPr lang="en-US" sz="2000" dirty="0" smtClean="0">
                <a:cs typeface="Arial"/>
              </a:rPr>
              <a:t>Growing Families</a:t>
            </a:r>
          </a:p>
          <a:p>
            <a:pPr defTabSz="457200" fontAlgn="auto">
              <a:spcBef>
                <a:spcPct val="20000"/>
              </a:spcBef>
              <a:spcAft>
                <a:spcPts val="0"/>
              </a:spcAft>
              <a:defRPr/>
            </a:pPr>
            <a:endParaRPr lang="en-US" sz="2000" dirty="0" smtClean="0">
              <a:cs typeface="Arial"/>
            </a:endParaRPr>
          </a:p>
          <a:p>
            <a:pPr defTabSz="457200" fontAlgn="auto">
              <a:spcBef>
                <a:spcPct val="20000"/>
              </a:spcBef>
              <a:spcAft>
                <a:spcPts val="0"/>
              </a:spcAft>
              <a:defRPr/>
            </a:pPr>
            <a:r>
              <a:rPr lang="en-US" sz="2000" dirty="0" smtClean="0">
                <a:cs typeface="Arial"/>
              </a:rPr>
              <a:t>Single Parents</a:t>
            </a:r>
          </a:p>
          <a:p>
            <a:pPr defTabSz="457200" fontAlgn="auto">
              <a:spcBef>
                <a:spcPct val="20000"/>
              </a:spcBef>
              <a:spcAft>
                <a:spcPts val="0"/>
              </a:spcAft>
              <a:defRPr/>
            </a:pPr>
            <a:endParaRPr lang="en-US" sz="2000" dirty="0" smtClean="0">
              <a:cs typeface="Arial"/>
            </a:endParaRPr>
          </a:p>
          <a:p>
            <a:pPr defTabSz="457200" fontAlgn="auto">
              <a:spcBef>
                <a:spcPct val="20000"/>
              </a:spcBef>
              <a:spcAft>
                <a:spcPts val="0"/>
              </a:spcAft>
              <a:defRPr/>
            </a:pPr>
            <a:r>
              <a:rPr lang="en-US" sz="2000" dirty="0" smtClean="0">
                <a:cs typeface="Arial"/>
              </a:rPr>
              <a:t>Empty Nesters</a:t>
            </a:r>
          </a:p>
          <a:p>
            <a:pPr defTabSz="457200" fontAlgn="auto">
              <a:spcBef>
                <a:spcPct val="20000"/>
              </a:spcBef>
              <a:spcAft>
                <a:spcPts val="0"/>
              </a:spcAft>
              <a:defRPr/>
            </a:pPr>
            <a:endParaRPr lang="en-US" sz="2000" dirty="0" smtClean="0">
              <a:cs typeface="Arial"/>
            </a:endParaRPr>
          </a:p>
          <a:p>
            <a:pPr fontAlgn="auto">
              <a:spcBef>
                <a:spcPct val="20000"/>
              </a:spcBef>
              <a:spcAft>
                <a:spcPts val="0"/>
              </a:spcAft>
              <a:defRPr/>
            </a:pPr>
            <a:r>
              <a:rPr lang="en-US" sz="2000" dirty="0" smtClean="0">
                <a:cs typeface="Arial"/>
              </a:rPr>
              <a:t>Caregivers with parents over age 60</a:t>
            </a:r>
          </a:p>
          <a:p>
            <a:pPr fontAlgn="auto">
              <a:spcBef>
                <a:spcPct val="20000"/>
              </a:spcBef>
              <a:spcAft>
                <a:spcPts val="0"/>
              </a:spcAft>
              <a:defRPr/>
            </a:pPr>
            <a:endParaRPr lang="en-US" sz="2000" dirty="0" smtClean="0">
              <a:cs typeface="Arial"/>
            </a:endParaRPr>
          </a:p>
          <a:p>
            <a:pPr defTabSz="457200" fontAlgn="auto">
              <a:spcBef>
                <a:spcPct val="20000"/>
              </a:spcBef>
              <a:spcAft>
                <a:spcPts val="0"/>
              </a:spcAft>
              <a:defRPr/>
            </a:pPr>
            <a:r>
              <a:rPr lang="en-US" sz="2000" dirty="0" smtClean="0">
                <a:cs typeface="Arial"/>
              </a:rPr>
              <a:t>Anyone that does not have access to </a:t>
            </a:r>
            <a:br>
              <a:rPr lang="en-US" sz="2000" dirty="0" smtClean="0">
                <a:cs typeface="Arial"/>
              </a:rPr>
            </a:br>
            <a:r>
              <a:rPr lang="en-US" sz="2000" dirty="0" smtClean="0">
                <a:cs typeface="Arial"/>
              </a:rPr>
              <a:t>or cannot pay for auxiliary </a:t>
            </a:r>
            <a:r>
              <a:rPr lang="en-US" sz="2000" dirty="0" smtClean="0">
                <a:cs typeface="Arial"/>
              </a:rPr>
              <a:t>insurance</a:t>
            </a:r>
          </a:p>
          <a:p>
            <a:pPr defTabSz="457200" fontAlgn="auto">
              <a:spcBef>
                <a:spcPct val="20000"/>
              </a:spcBef>
              <a:spcAft>
                <a:spcPts val="0"/>
              </a:spcAft>
              <a:defRPr/>
            </a:pPr>
            <a:endParaRPr lang="en-US" sz="2000" dirty="0" smtClean="0">
              <a:cs typeface="Arial"/>
            </a:endParaRPr>
          </a:p>
          <a:p>
            <a:pPr defTabSz="457200" fontAlgn="auto">
              <a:spcBef>
                <a:spcPct val="20000"/>
              </a:spcBef>
              <a:spcAft>
                <a:spcPts val="0"/>
              </a:spcAft>
              <a:defRPr/>
            </a:pPr>
            <a:r>
              <a:rPr lang="en-US" sz="2000" dirty="0" smtClean="0">
                <a:cs typeface="Arial"/>
              </a:rPr>
              <a:t>In other words, EVERYONE</a:t>
            </a:r>
            <a:endParaRPr lang="en-US" sz="2000" dirty="0" smtClean="0">
              <a:cs typeface="Arial"/>
            </a:endParaRPr>
          </a:p>
          <a:p>
            <a:pPr marL="0" indent="0" defTabSz="457200" fontAlgn="auto">
              <a:spcBef>
                <a:spcPct val="20000"/>
              </a:spcBef>
              <a:spcAft>
                <a:spcPts val="0"/>
              </a:spcAft>
              <a:buNone/>
              <a:defRPr/>
            </a:pPr>
            <a:endParaRPr lang="en-US" sz="2000" dirty="0" smtClean="0">
              <a:cs typeface="Arial"/>
            </a:endParaRPr>
          </a:p>
          <a:p>
            <a:pPr>
              <a:buNone/>
            </a:pPr>
            <a:endParaRPr lang="en-US" dirty="0"/>
          </a:p>
        </p:txBody>
      </p:sp>
      <p:pic>
        <p:nvPicPr>
          <p:cNvPr id="5" name="Picture 9" descr="anyone.JPG"/>
          <p:cNvPicPr>
            <a:picLocks noChangeAspect="1"/>
          </p:cNvPicPr>
          <p:nvPr/>
        </p:nvPicPr>
        <p:blipFill>
          <a:blip r:embed="rId2" cstate="print"/>
          <a:srcRect/>
          <a:stretch>
            <a:fillRect/>
          </a:stretch>
        </p:blipFill>
        <p:spPr bwMode="auto">
          <a:xfrm>
            <a:off x="6553200" y="2819400"/>
            <a:ext cx="1014413" cy="1265238"/>
          </a:xfrm>
          <a:prstGeom prst="rect">
            <a:avLst/>
          </a:prstGeom>
          <a:noFill/>
          <a:ln w="9525">
            <a:noFill/>
            <a:miter lim="800000"/>
            <a:headEnd/>
            <a:tailEnd/>
          </a:ln>
        </p:spPr>
      </p:pic>
      <p:pic>
        <p:nvPicPr>
          <p:cNvPr id="6" name="Picture 8" descr="empty nesters.JPG"/>
          <p:cNvPicPr>
            <a:picLocks noChangeAspect="1"/>
          </p:cNvPicPr>
          <p:nvPr/>
        </p:nvPicPr>
        <p:blipFill>
          <a:blip r:embed="rId3" cstate="print"/>
          <a:srcRect/>
          <a:stretch>
            <a:fillRect/>
          </a:stretch>
        </p:blipFill>
        <p:spPr bwMode="auto">
          <a:xfrm>
            <a:off x="7239000" y="4343400"/>
            <a:ext cx="1519238" cy="1350962"/>
          </a:xfrm>
          <a:prstGeom prst="rect">
            <a:avLst/>
          </a:prstGeom>
          <a:noFill/>
          <a:ln w="9525">
            <a:noFill/>
            <a:miter lim="800000"/>
            <a:headEnd/>
            <a:tailEnd/>
          </a:ln>
        </p:spPr>
      </p:pic>
      <p:pic>
        <p:nvPicPr>
          <p:cNvPr id="7" name="Picture 10" descr="couple.JPG"/>
          <p:cNvPicPr>
            <a:picLocks noChangeAspect="1"/>
          </p:cNvPicPr>
          <p:nvPr/>
        </p:nvPicPr>
        <p:blipFill>
          <a:blip r:embed="rId4" cstate="print"/>
          <a:srcRect/>
          <a:stretch>
            <a:fillRect/>
          </a:stretch>
        </p:blipFill>
        <p:spPr bwMode="auto">
          <a:xfrm>
            <a:off x="5334000" y="1447800"/>
            <a:ext cx="1370012" cy="1271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Cost Residents?</a:t>
            </a:r>
            <a:endParaRPr lang="en-US" dirty="0"/>
          </a:p>
        </p:txBody>
      </p:sp>
      <p:sp>
        <p:nvSpPr>
          <p:cNvPr id="3" name="Content Placeholder 2"/>
          <p:cNvSpPr>
            <a:spLocks noGrp="1"/>
          </p:cNvSpPr>
          <p:nvPr>
            <p:ph idx="1"/>
          </p:nvPr>
        </p:nvSpPr>
        <p:spPr>
          <a:xfrm>
            <a:off x="1828800" y="1362075"/>
            <a:ext cx="6767513" cy="4200525"/>
          </a:xfrm>
        </p:spPr>
        <p:txBody>
          <a:bodyPr/>
          <a:lstStyle/>
          <a:p>
            <a:pPr fontAlgn="auto">
              <a:spcBef>
                <a:spcPts val="0"/>
              </a:spcBef>
              <a:spcAft>
                <a:spcPts val="0"/>
              </a:spcAft>
              <a:defRPr/>
            </a:pPr>
            <a:r>
              <a:rPr lang="en-US" dirty="0" smtClean="0"/>
              <a:t>Residents can save on dental and health care, whenever they need and as often as they need with:</a:t>
            </a:r>
          </a:p>
          <a:p>
            <a:pPr lvl="1" fontAlgn="auto">
              <a:spcBef>
                <a:spcPts val="0"/>
              </a:spcBef>
              <a:spcAft>
                <a:spcPts val="0"/>
              </a:spcAft>
              <a:buClr>
                <a:schemeClr val="accent2"/>
              </a:buClr>
              <a:defRPr/>
            </a:pPr>
            <a:r>
              <a:rPr lang="en-US" dirty="0" smtClean="0"/>
              <a:t>NO annual limits</a:t>
            </a:r>
          </a:p>
          <a:p>
            <a:pPr lvl="1" fontAlgn="auto">
              <a:spcBef>
                <a:spcPts val="0"/>
              </a:spcBef>
              <a:spcAft>
                <a:spcPts val="0"/>
              </a:spcAft>
              <a:buClr>
                <a:schemeClr val="accent2"/>
              </a:buClr>
              <a:defRPr/>
            </a:pPr>
            <a:r>
              <a:rPr lang="en-US" dirty="0" smtClean="0"/>
              <a:t>NO claims to file</a:t>
            </a:r>
          </a:p>
          <a:p>
            <a:pPr lvl="1" fontAlgn="auto">
              <a:spcBef>
                <a:spcPts val="0"/>
              </a:spcBef>
              <a:spcAft>
                <a:spcPts val="0"/>
              </a:spcAft>
              <a:buClr>
                <a:schemeClr val="accent2"/>
              </a:buClr>
              <a:defRPr/>
            </a:pPr>
            <a:r>
              <a:rPr lang="en-US" dirty="0" smtClean="0"/>
              <a:t>NO waiting periods</a:t>
            </a:r>
          </a:p>
          <a:p>
            <a:pPr lvl="1" fontAlgn="auto">
              <a:spcBef>
                <a:spcPts val="0"/>
              </a:spcBef>
              <a:spcAft>
                <a:spcPts val="0"/>
              </a:spcAft>
              <a:buClr>
                <a:schemeClr val="accent2"/>
              </a:buClr>
              <a:defRPr/>
            </a:pPr>
            <a:r>
              <a:rPr lang="en-US" dirty="0" smtClean="0"/>
              <a:t>Flexibility to move in and out of program as needed</a:t>
            </a:r>
          </a:p>
          <a:p>
            <a:pPr fontAlgn="auto">
              <a:spcBef>
                <a:spcPts val="0"/>
              </a:spcBef>
              <a:spcAft>
                <a:spcPts val="0"/>
              </a:spcAft>
              <a:defRPr/>
            </a:pPr>
            <a:r>
              <a:rPr lang="en-US" dirty="0" smtClean="0"/>
              <a:t>Both Dental Discount and Health Discount Programs have the same monthly and annual fees</a:t>
            </a:r>
            <a:r>
              <a:rPr lang="en-US" dirty="0" smtClean="0">
                <a:solidFill>
                  <a:schemeClr val="tx1">
                    <a:lumMod val="65000"/>
                    <a:lumOff val="35000"/>
                  </a:schemeClr>
                </a:solidFill>
              </a:rPr>
              <a:t>:</a:t>
            </a:r>
          </a:p>
          <a:p>
            <a:pPr fontAlgn="auto">
              <a:spcBef>
                <a:spcPts val="0"/>
              </a:spcBef>
              <a:spcAft>
                <a:spcPts val="0"/>
              </a:spcAft>
              <a:buNone/>
              <a:defRPr/>
            </a:pPr>
            <a:endParaRPr lang="en-US" sz="2400" dirty="0" smtClean="0">
              <a:solidFill>
                <a:schemeClr val="tx1">
                  <a:lumMod val="65000"/>
                  <a:lumOff val="35000"/>
                </a:schemeClr>
              </a:solidFill>
            </a:endParaRPr>
          </a:p>
          <a:p>
            <a:pPr fontAlgn="auto">
              <a:spcBef>
                <a:spcPts val="0"/>
              </a:spcBef>
              <a:spcAft>
                <a:spcPts val="0"/>
              </a:spcAft>
              <a:defRPr/>
            </a:pPr>
            <a:endParaRPr lang="en-US" sz="2400" dirty="0" smtClean="0">
              <a:solidFill>
                <a:schemeClr val="tx1">
                  <a:lumMod val="65000"/>
                  <a:lumOff val="35000"/>
                </a:schemeClr>
              </a:solidFill>
            </a:endParaRPr>
          </a:p>
          <a:p>
            <a:pPr fontAlgn="auto">
              <a:spcBef>
                <a:spcPts val="0"/>
              </a:spcBef>
              <a:spcAft>
                <a:spcPts val="0"/>
              </a:spcAft>
              <a:defRPr/>
            </a:pPr>
            <a:endParaRPr lang="en-US" sz="2400" dirty="0" smtClean="0">
              <a:solidFill>
                <a:schemeClr val="tx1">
                  <a:lumMod val="65000"/>
                  <a:lumOff val="35000"/>
                </a:schemeClr>
              </a:solidFill>
            </a:endParaRPr>
          </a:p>
          <a:p>
            <a:pPr fontAlgn="auto">
              <a:spcBef>
                <a:spcPts val="0"/>
              </a:spcBef>
              <a:spcAft>
                <a:spcPts val="0"/>
              </a:spcAft>
              <a:defRPr/>
            </a:pPr>
            <a:endParaRPr lang="en-US" sz="2400" dirty="0" smtClean="0">
              <a:solidFill>
                <a:schemeClr val="tx1">
                  <a:lumMod val="65000"/>
                  <a:lumOff val="35000"/>
                </a:schemeClr>
              </a:solidFill>
            </a:endParaRPr>
          </a:p>
          <a:p>
            <a:pPr fontAlgn="auto">
              <a:spcBef>
                <a:spcPts val="0"/>
              </a:spcBef>
              <a:spcAft>
                <a:spcPts val="0"/>
              </a:spcAft>
              <a:defRPr/>
            </a:pPr>
            <a:endParaRPr lang="en-US" sz="2400" dirty="0" smtClean="0">
              <a:solidFill>
                <a:schemeClr val="tx1">
                  <a:lumMod val="65000"/>
                  <a:lumOff val="35000"/>
                </a:schemeClr>
              </a:solidFill>
            </a:endParaRPr>
          </a:p>
          <a:p>
            <a:pPr fontAlgn="auto">
              <a:spcBef>
                <a:spcPts val="0"/>
              </a:spcBef>
              <a:spcAft>
                <a:spcPts val="0"/>
              </a:spcAft>
              <a:defRPr/>
            </a:pPr>
            <a:endParaRPr lang="en-US" sz="2400" dirty="0" smtClean="0">
              <a:solidFill>
                <a:schemeClr val="tx1">
                  <a:lumMod val="65000"/>
                  <a:lumOff val="35000"/>
                </a:schemeClr>
              </a:solidFill>
            </a:endParaRPr>
          </a:p>
          <a:p>
            <a:pPr fontAlgn="auto">
              <a:spcBef>
                <a:spcPts val="0"/>
              </a:spcBef>
              <a:spcAft>
                <a:spcPts val="0"/>
              </a:spcAft>
              <a:defRPr/>
            </a:pPr>
            <a:endParaRPr lang="en-US" sz="2400" dirty="0" smtClean="0">
              <a:solidFill>
                <a:schemeClr val="tx1">
                  <a:lumMod val="65000"/>
                  <a:lumOff val="35000"/>
                </a:schemeClr>
              </a:solidFill>
            </a:endParaRPr>
          </a:p>
          <a:p>
            <a:endParaRPr lang="en-US" dirty="0"/>
          </a:p>
        </p:txBody>
      </p:sp>
      <p:graphicFrame>
        <p:nvGraphicFramePr>
          <p:cNvPr id="4" name="Table 3"/>
          <p:cNvGraphicFramePr>
            <a:graphicFrameLocks noGrp="1"/>
          </p:cNvGraphicFramePr>
          <p:nvPr/>
        </p:nvGraphicFramePr>
        <p:xfrm>
          <a:off x="2057400" y="4114800"/>
          <a:ext cx="6096000" cy="1188720"/>
        </p:xfrm>
        <a:graphic>
          <a:graphicData uri="http://schemas.openxmlformats.org/drawingml/2006/table">
            <a:tbl>
              <a:tblPr firstRow="1" bandRow="1">
                <a:effectLst>
                  <a:outerShdw blurRad="50800" dist="50800" dir="5400000" algn="ctr" rotWithShape="0">
                    <a:schemeClr val="tx2">
                      <a:lumMod val="60000"/>
                      <a:lumOff val="40000"/>
                    </a:schemeClr>
                  </a:outerShdw>
                </a:effectLst>
                <a:tableStyleId>{5C22544A-7EE6-4342-B048-85BDC9FD1C3A}</a:tableStyleId>
              </a:tblPr>
              <a:tblGrid>
                <a:gridCol w="2032000"/>
                <a:gridCol w="2032000"/>
                <a:gridCol w="2032000"/>
              </a:tblGrid>
              <a:tr h="370840">
                <a:tc>
                  <a:txBody>
                    <a:bodyPr/>
                    <a:lstStyle/>
                    <a:p>
                      <a:endParaRPr lang="en-US" dirty="0">
                        <a:solidFill>
                          <a:schemeClr val="tx1"/>
                        </a:solidFill>
                      </a:endParaRPr>
                    </a:p>
                  </a:txBody>
                  <a:tcPr>
                    <a:solidFill>
                      <a:schemeClr val="bg1"/>
                    </a:solidFill>
                  </a:tcPr>
                </a:tc>
                <a:tc>
                  <a:txBody>
                    <a:bodyPr/>
                    <a:lstStyle/>
                    <a:p>
                      <a:pPr algn="ctr"/>
                      <a:r>
                        <a:rPr lang="en-US" sz="2000" dirty="0" smtClean="0">
                          <a:solidFill>
                            <a:schemeClr val="tx1"/>
                          </a:solidFill>
                        </a:rPr>
                        <a:t>Monthly</a:t>
                      </a:r>
                      <a:endParaRPr lang="en-US" sz="2000" dirty="0">
                        <a:solidFill>
                          <a:schemeClr val="tx1"/>
                        </a:solidFill>
                      </a:endParaRPr>
                    </a:p>
                  </a:txBody>
                  <a:tcPr>
                    <a:solidFill>
                      <a:schemeClr val="bg1"/>
                    </a:solidFill>
                  </a:tcPr>
                </a:tc>
                <a:tc>
                  <a:txBody>
                    <a:bodyPr/>
                    <a:lstStyle/>
                    <a:p>
                      <a:pPr algn="ctr"/>
                      <a:r>
                        <a:rPr lang="en-US" sz="2000" dirty="0" smtClean="0">
                          <a:solidFill>
                            <a:schemeClr val="tx1"/>
                          </a:solidFill>
                        </a:rPr>
                        <a:t>Annually</a:t>
                      </a:r>
                      <a:endParaRPr lang="en-US" sz="2000" dirty="0">
                        <a:solidFill>
                          <a:schemeClr val="tx1"/>
                        </a:solidFill>
                      </a:endParaRPr>
                    </a:p>
                  </a:txBody>
                  <a:tcPr>
                    <a:solidFill>
                      <a:schemeClr val="bg1"/>
                    </a:solidFill>
                  </a:tcPr>
                </a:tc>
              </a:tr>
              <a:tr h="370840">
                <a:tc>
                  <a:txBody>
                    <a:bodyPr/>
                    <a:lstStyle/>
                    <a:p>
                      <a:pPr algn="r"/>
                      <a:r>
                        <a:rPr lang="en-US" sz="2000" dirty="0" smtClean="0">
                          <a:solidFill>
                            <a:schemeClr val="tx1"/>
                          </a:solidFill>
                        </a:rPr>
                        <a:t>Individual</a:t>
                      </a:r>
                      <a:endParaRPr lang="en-US" sz="2000" b="1" dirty="0">
                        <a:solidFill>
                          <a:schemeClr val="tx1"/>
                        </a:solidFill>
                      </a:endParaRPr>
                    </a:p>
                  </a:txBody>
                  <a:tcPr>
                    <a:solidFill>
                      <a:schemeClr val="tx2">
                        <a:lumMod val="20000"/>
                        <a:lumOff val="80000"/>
                      </a:schemeClr>
                    </a:solidFill>
                  </a:tcPr>
                </a:tc>
                <a:tc>
                  <a:txBody>
                    <a:bodyPr/>
                    <a:lstStyle/>
                    <a:p>
                      <a:pPr algn="ctr"/>
                      <a:r>
                        <a:rPr lang="en-US" dirty="0" smtClean="0">
                          <a:solidFill>
                            <a:schemeClr val="tx1"/>
                          </a:solidFill>
                        </a:rPr>
                        <a:t>$6.95</a:t>
                      </a:r>
                      <a:endParaRPr lang="en-US" dirty="0">
                        <a:solidFill>
                          <a:schemeClr val="tx1"/>
                        </a:solidFill>
                      </a:endParaRPr>
                    </a:p>
                  </a:txBody>
                  <a:tcPr>
                    <a:solidFill>
                      <a:schemeClr val="tx2">
                        <a:lumMod val="20000"/>
                        <a:lumOff val="80000"/>
                      </a:schemeClr>
                    </a:solidFill>
                  </a:tcPr>
                </a:tc>
                <a:tc>
                  <a:txBody>
                    <a:bodyPr/>
                    <a:lstStyle/>
                    <a:p>
                      <a:pPr algn="ctr"/>
                      <a:r>
                        <a:rPr lang="en-US" dirty="0" smtClean="0">
                          <a:solidFill>
                            <a:schemeClr val="tx1"/>
                          </a:solidFill>
                        </a:rPr>
                        <a:t>$69.00</a:t>
                      </a:r>
                      <a:endParaRPr lang="en-US" dirty="0">
                        <a:solidFill>
                          <a:schemeClr val="tx1"/>
                        </a:solidFill>
                      </a:endParaRPr>
                    </a:p>
                  </a:txBody>
                  <a:tcPr>
                    <a:solidFill>
                      <a:schemeClr val="tx2">
                        <a:lumMod val="20000"/>
                        <a:lumOff val="80000"/>
                      </a:schemeClr>
                    </a:solidFill>
                  </a:tcPr>
                </a:tc>
              </a:tr>
              <a:tr h="370840">
                <a:tc>
                  <a:txBody>
                    <a:bodyPr/>
                    <a:lstStyle/>
                    <a:p>
                      <a:pPr algn="r"/>
                      <a:r>
                        <a:rPr lang="en-US" sz="2000" dirty="0" smtClean="0">
                          <a:solidFill>
                            <a:schemeClr val="tx1"/>
                          </a:solidFill>
                        </a:rPr>
                        <a:t>Family</a:t>
                      </a:r>
                      <a:endParaRPr lang="en-US" sz="2000" b="1" baseline="30000" dirty="0">
                        <a:solidFill>
                          <a:schemeClr val="tx1"/>
                        </a:solidFill>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$8.95</a:t>
                      </a:r>
                    </a:p>
                  </a:txBody>
                  <a:tcPr>
                    <a:solidFill>
                      <a:schemeClr val="bg1"/>
                    </a:solidFill>
                  </a:tcPr>
                </a:tc>
                <a:tc>
                  <a:txBody>
                    <a:bodyPr/>
                    <a:lstStyle/>
                    <a:p>
                      <a:pPr algn="ctr"/>
                      <a:r>
                        <a:rPr lang="en-US" dirty="0" smtClean="0">
                          <a:solidFill>
                            <a:schemeClr val="tx1"/>
                          </a:solidFill>
                        </a:rPr>
                        <a:t>$79.00</a:t>
                      </a:r>
                      <a:endParaRPr lang="en-US" dirty="0">
                        <a:solidFill>
                          <a:schemeClr val="tx1"/>
                        </a:solidFill>
                      </a:endParaRP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Dental Network</a:t>
            </a:r>
            <a:endParaRPr lang="en-US" dirty="0"/>
          </a:p>
        </p:txBody>
      </p:sp>
      <p:sp>
        <p:nvSpPr>
          <p:cNvPr id="3" name="Content Placeholder 2"/>
          <p:cNvSpPr>
            <a:spLocks noGrp="1"/>
          </p:cNvSpPr>
          <p:nvPr>
            <p:ph idx="1"/>
          </p:nvPr>
        </p:nvSpPr>
        <p:spPr>
          <a:xfrm>
            <a:off x="457200" y="1386967"/>
            <a:ext cx="7467600" cy="4505325"/>
          </a:xfrm>
        </p:spPr>
        <p:txBody>
          <a:bodyPr/>
          <a:lstStyle/>
          <a:p>
            <a:r>
              <a:rPr lang="en-US" dirty="0" smtClean="0"/>
              <a:t>Cigna and Aetna Dental Savings </a:t>
            </a:r>
          </a:p>
          <a:p>
            <a:pPr lvl="1">
              <a:buClr>
                <a:schemeClr val="accent2"/>
              </a:buClr>
            </a:pPr>
            <a:r>
              <a:rPr lang="en-US" sz="1800" dirty="0" smtClean="0"/>
              <a:t>Save 15% to 50% off most dental procedures</a:t>
            </a:r>
          </a:p>
          <a:p>
            <a:pPr lvl="1">
              <a:buClr>
                <a:schemeClr val="accent2"/>
              </a:buClr>
            </a:pPr>
            <a:r>
              <a:rPr lang="en-US" sz="1800" dirty="0" smtClean="0"/>
              <a:t>Over 110,000 general dentists and specialist to choose from</a:t>
            </a:r>
          </a:p>
          <a:p>
            <a:pPr lvl="1">
              <a:buClr>
                <a:schemeClr val="accent2"/>
              </a:buClr>
            </a:pPr>
            <a:r>
              <a:rPr lang="en-US" sz="1800" dirty="0" smtClean="0"/>
              <a:t>Covers everything from routine check-ups, to filling and crowns and even dentures, braces and cosmetic procedures</a:t>
            </a:r>
          </a:p>
          <a:p>
            <a:r>
              <a:rPr lang="en-US" dirty="0" smtClean="0"/>
              <a:t>Benefit Summary</a:t>
            </a:r>
          </a:p>
          <a:p>
            <a:pPr marL="627063" lvl="1" indent="-285750">
              <a:buClr>
                <a:schemeClr val="accent2"/>
              </a:buClr>
            </a:pPr>
            <a:r>
              <a:rPr lang="en-US" sz="1800" dirty="0" smtClean="0"/>
              <a:t>NO </a:t>
            </a:r>
            <a:r>
              <a:rPr lang="en-US" sz="1800" dirty="0"/>
              <a:t>claim forms</a:t>
            </a:r>
          </a:p>
          <a:p>
            <a:pPr marL="627063" lvl="1" indent="-285750">
              <a:buClr>
                <a:schemeClr val="accent2"/>
              </a:buClr>
            </a:pPr>
            <a:r>
              <a:rPr lang="en-US" sz="1800" dirty="0" smtClean="0"/>
              <a:t>NO </a:t>
            </a:r>
            <a:r>
              <a:rPr lang="en-US" sz="1800" dirty="0"/>
              <a:t>deductibles</a:t>
            </a:r>
          </a:p>
          <a:p>
            <a:pPr marL="627063" lvl="1" indent="-285750">
              <a:buClr>
                <a:schemeClr val="accent2"/>
              </a:buClr>
            </a:pPr>
            <a:r>
              <a:rPr lang="en-US" sz="1800" dirty="0" smtClean="0"/>
              <a:t>NO </a:t>
            </a:r>
            <a:r>
              <a:rPr lang="en-US" sz="1800" dirty="0"/>
              <a:t>age limits </a:t>
            </a:r>
          </a:p>
          <a:p>
            <a:pPr marL="627063" lvl="1" indent="-285750">
              <a:buClr>
                <a:schemeClr val="accent2"/>
              </a:buClr>
            </a:pPr>
            <a:r>
              <a:rPr lang="en-US" sz="1800" dirty="0" smtClean="0"/>
              <a:t>NO </a:t>
            </a:r>
            <a:r>
              <a:rPr lang="en-US" sz="1800" dirty="0"/>
              <a:t>waiting periods</a:t>
            </a:r>
          </a:p>
          <a:p>
            <a:pPr marL="627063" lvl="1" indent="-285750">
              <a:buClr>
                <a:schemeClr val="accent2"/>
              </a:buClr>
            </a:pPr>
            <a:r>
              <a:rPr lang="en-US" sz="1800" dirty="0" smtClean="0"/>
              <a:t>NO </a:t>
            </a:r>
            <a:r>
              <a:rPr lang="en-US" sz="1800" dirty="0"/>
              <a:t>maximums</a:t>
            </a:r>
          </a:p>
          <a:p>
            <a:pPr marL="627063" lvl="1" indent="-285750">
              <a:buClr>
                <a:schemeClr val="accent2"/>
              </a:buClr>
            </a:pPr>
            <a:r>
              <a:rPr lang="en-US" sz="1800" dirty="0" smtClean="0"/>
              <a:t>NO </a:t>
            </a:r>
            <a:r>
              <a:rPr lang="en-US" sz="1800" dirty="0"/>
              <a:t>frequency limitations, and</a:t>
            </a:r>
          </a:p>
          <a:p>
            <a:pPr marL="627063" lvl="1" indent="-285750">
              <a:buClr>
                <a:schemeClr val="accent2"/>
              </a:buClr>
            </a:pPr>
            <a:r>
              <a:rPr lang="en-US" sz="1800" dirty="0" smtClean="0"/>
              <a:t>NO </a:t>
            </a:r>
            <a:r>
              <a:rPr lang="en-US" sz="1800" dirty="0"/>
              <a:t>pre-existing condition limitations</a:t>
            </a:r>
            <a:endParaRPr lang="en-US" sz="1800" dirty="0" smtClean="0"/>
          </a:p>
          <a:p>
            <a:pPr lvl="1"/>
            <a:endParaRPr lang="en-US" dirty="0" smtClean="0"/>
          </a:p>
          <a:p>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1371600"/>
            <a:ext cx="1106170" cy="337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98706" y="1645505"/>
            <a:ext cx="1345565" cy="4865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755130" y="1417287"/>
            <a:ext cx="2157963" cy="246221"/>
          </a:xfrm>
          <a:prstGeom prst="rect">
            <a:avLst/>
          </a:prstGeom>
          <a:noFill/>
        </p:spPr>
        <p:txBody>
          <a:bodyPr wrap="none" rtlCol="0">
            <a:spAutoFit/>
          </a:bodyPr>
          <a:lstStyle/>
          <a:p>
            <a:r>
              <a:rPr lang="en-US" sz="1000" dirty="0" smtClean="0">
                <a:solidFill>
                  <a:schemeClr val="tx1">
                    <a:lumMod val="75000"/>
                    <a:lumOff val="25000"/>
                  </a:schemeClr>
                </a:solidFill>
              </a:rPr>
              <a:t>Residents of MD, ND, SD and WY </a:t>
            </a:r>
            <a:endParaRPr lang="en-US" sz="1000" dirty="0">
              <a:solidFill>
                <a:schemeClr val="tx1">
                  <a:lumMod val="75000"/>
                  <a:lumOff val="25000"/>
                </a:schemeClr>
              </a:solidFill>
            </a:endParaRPr>
          </a:p>
        </p:txBody>
      </p:sp>
      <p:sp>
        <p:nvSpPr>
          <p:cNvPr id="9" name="TextBox 8"/>
          <p:cNvSpPr txBox="1"/>
          <p:nvPr/>
        </p:nvSpPr>
        <p:spPr>
          <a:xfrm>
            <a:off x="7767492" y="1829369"/>
            <a:ext cx="1063112" cy="246221"/>
          </a:xfrm>
          <a:prstGeom prst="rect">
            <a:avLst/>
          </a:prstGeom>
          <a:noFill/>
        </p:spPr>
        <p:txBody>
          <a:bodyPr wrap="none" rtlCol="0">
            <a:spAutoFit/>
          </a:bodyPr>
          <a:lstStyle/>
          <a:p>
            <a:r>
              <a:rPr lang="en-US" sz="1000" dirty="0" smtClean="0">
                <a:solidFill>
                  <a:schemeClr val="tx1">
                    <a:lumMod val="75000"/>
                    <a:lumOff val="25000"/>
                  </a:schemeClr>
                </a:solidFill>
              </a:rPr>
              <a:t>All other states</a:t>
            </a:r>
            <a:endParaRPr lang="en-US" sz="1000" dirty="0">
              <a:solidFill>
                <a:schemeClr val="tx1">
                  <a:lumMod val="75000"/>
                  <a:lumOff val="25000"/>
                </a:schemeClr>
              </a:solidFill>
            </a:endParaRPr>
          </a:p>
        </p:txBody>
      </p:sp>
      <p:sp>
        <p:nvSpPr>
          <p:cNvPr id="7" name="Rectangle 6"/>
          <p:cNvSpPr/>
          <p:nvPr/>
        </p:nvSpPr>
        <p:spPr>
          <a:xfrm>
            <a:off x="4879426" y="5929699"/>
            <a:ext cx="4572000" cy="276999"/>
          </a:xfrm>
          <a:prstGeom prst="rect">
            <a:avLst/>
          </a:prstGeom>
        </p:spPr>
        <p:txBody>
          <a:bodyPr>
            <a:spAutoFit/>
          </a:bodyPr>
          <a:lstStyle/>
          <a:p>
            <a:pPr>
              <a:buNone/>
            </a:pPr>
            <a:r>
              <a:rPr lang="en-US" sz="1200" dirty="0" smtClean="0">
                <a:solidFill>
                  <a:srgbClr val="000000"/>
                </a:solidFill>
              </a:rPr>
              <a:t>Dental Savings Network </a:t>
            </a:r>
            <a:r>
              <a:rPr lang="en-US" sz="1200" dirty="0">
                <a:solidFill>
                  <a:srgbClr val="000000"/>
                </a:solidFill>
              </a:rPr>
              <a:t>Exclusions: AK, WA, </a:t>
            </a:r>
            <a:r>
              <a:rPr lang="en-US" sz="1200" dirty="0" smtClean="0">
                <a:solidFill>
                  <a:srgbClr val="000000"/>
                </a:solidFill>
              </a:rPr>
              <a:t>VT</a:t>
            </a:r>
            <a:endParaRPr lang="en-US" sz="1200" dirty="0">
              <a:solidFill>
                <a:srgbClr val="0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Savings – Dental</a:t>
            </a:r>
            <a:endParaRPr lang="en-US" dirty="0"/>
          </a:p>
        </p:txBody>
      </p:sp>
      <p:sp>
        <p:nvSpPr>
          <p:cNvPr id="3" name="Content Placeholder 2"/>
          <p:cNvSpPr>
            <a:spLocks noGrp="1"/>
          </p:cNvSpPr>
          <p:nvPr>
            <p:ph idx="1"/>
          </p:nvPr>
        </p:nvSpPr>
        <p:spPr/>
        <p:txBody>
          <a:bodyPr/>
          <a:lstStyle/>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dirty="0"/>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8959"/>
          <a:stretch/>
        </p:blipFill>
        <p:spPr bwMode="auto">
          <a:xfrm>
            <a:off x="1219200" y="1376850"/>
            <a:ext cx="6553200" cy="4530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Solutions for Everyday Health Problems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94220476"/>
              </p:ext>
            </p:extLst>
          </p:nvPr>
        </p:nvGraphicFramePr>
        <p:xfrm>
          <a:off x="533400" y="1362075"/>
          <a:ext cx="8458200" cy="4704770"/>
        </p:xfrm>
        <a:graphic>
          <a:graphicData uri="http://schemas.openxmlformats.org/drawingml/2006/table">
            <a:tbl>
              <a:tblPr firstRow="1" bandRow="1">
                <a:tableStyleId>{5C22544A-7EE6-4342-B048-85BDC9FD1C3A}</a:tableStyleId>
              </a:tblPr>
              <a:tblGrid>
                <a:gridCol w="2819400"/>
                <a:gridCol w="2819400"/>
                <a:gridCol w="2819400"/>
              </a:tblGrid>
              <a:tr h="457062">
                <a:tc>
                  <a:txBody>
                    <a:bodyPr/>
                    <a:lstStyle/>
                    <a:p>
                      <a:endParaRPr lang="en-US" sz="1000" dirty="0">
                        <a:solidFill>
                          <a:schemeClr val="tx1"/>
                        </a:solidFill>
                      </a:endParaRPr>
                    </a:p>
                  </a:txBody>
                  <a:tcPr>
                    <a:solidFill>
                      <a:schemeClr val="bg1"/>
                    </a:solidFill>
                  </a:tcPr>
                </a:tc>
                <a:tc>
                  <a:txBody>
                    <a:bodyPr/>
                    <a:lstStyle/>
                    <a:p>
                      <a:pPr algn="ctr"/>
                      <a:r>
                        <a:rPr lang="en-US" sz="1200" dirty="0" smtClean="0">
                          <a:solidFill>
                            <a:schemeClr val="tx1"/>
                          </a:solidFill>
                        </a:rPr>
                        <a:t>SAVINGS</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PROVIDER NETWORK</a:t>
                      </a:r>
                      <a:endParaRPr lang="en-US" sz="1200" dirty="0">
                        <a:solidFill>
                          <a:schemeClr val="tx1"/>
                        </a:solidFill>
                      </a:endParaRPr>
                    </a:p>
                  </a:txBody>
                  <a:tcPr>
                    <a:solidFill>
                      <a:schemeClr val="bg1"/>
                    </a:solidFill>
                  </a:tcPr>
                </a:tc>
              </a:tr>
              <a:tr h="979418">
                <a:tc>
                  <a:txBody>
                    <a:bodyPr/>
                    <a:lstStyle/>
                    <a:p>
                      <a:r>
                        <a:rPr lang="en-US" sz="1050" b="1" dirty="0" smtClean="0">
                          <a:solidFill>
                            <a:schemeClr val="tx1"/>
                          </a:solidFill>
                        </a:rPr>
                        <a:t>VISION CARE</a:t>
                      </a:r>
                      <a:endParaRPr lang="en-US" sz="1050" b="1" dirty="0">
                        <a:solidFill>
                          <a:schemeClr val="tx1"/>
                        </a:solidFill>
                      </a:endParaRPr>
                    </a:p>
                  </a:txBody>
                  <a:tcPr>
                    <a:solidFill>
                      <a:schemeClr val="tx2">
                        <a:lumMod val="20000"/>
                        <a:lumOff val="80000"/>
                      </a:schemeClr>
                    </a:solidFill>
                  </a:tcPr>
                </a:tc>
                <a:tc>
                  <a:txBody>
                    <a:bodyPr/>
                    <a:lstStyle/>
                    <a:p>
                      <a:r>
                        <a:rPr lang="en-US" sz="1050" dirty="0" smtClean="0">
                          <a:solidFill>
                            <a:schemeClr val="tx1"/>
                          </a:solidFill>
                        </a:rPr>
                        <a:t>35% off retail price of frames with purchase of complete pair. Discounts on other</a:t>
                      </a:r>
                      <a:r>
                        <a:rPr lang="en-US" sz="1050" baseline="0" dirty="0" smtClean="0">
                          <a:solidFill>
                            <a:schemeClr val="tx1"/>
                          </a:solidFill>
                        </a:rPr>
                        <a:t> products and services in the program include exams, lenses, accessories, contact lenses &amp; more.</a:t>
                      </a:r>
                      <a:endParaRPr lang="en-US" sz="1050" dirty="0">
                        <a:solidFill>
                          <a:schemeClr val="tx1"/>
                        </a:solidFill>
                      </a:endParaRPr>
                    </a:p>
                  </a:txBody>
                  <a:tcPr>
                    <a:solidFill>
                      <a:schemeClr val="tx2">
                        <a:lumMod val="20000"/>
                        <a:lumOff val="80000"/>
                      </a:schemeClr>
                    </a:solidFill>
                  </a:tcPr>
                </a:tc>
                <a:tc>
                  <a:txBody>
                    <a:bodyPr/>
                    <a:lstStyle/>
                    <a:p>
                      <a:r>
                        <a:rPr lang="en-US" sz="1050" dirty="0" smtClean="0">
                          <a:solidFill>
                            <a:schemeClr val="tx1"/>
                          </a:solidFill>
                        </a:rPr>
                        <a:t>More than 50,000 participating providers including LensCrafters, Pearle Vision, Target</a:t>
                      </a:r>
                      <a:r>
                        <a:rPr lang="en-US" sz="1050" baseline="0" dirty="0" smtClean="0">
                          <a:solidFill>
                            <a:schemeClr val="tx1"/>
                          </a:solidFill>
                        </a:rPr>
                        <a:t> Optical, and independent optometrists, ophthalmologists &amp; opticians</a:t>
                      </a:r>
                      <a:endParaRPr lang="en-US" sz="1050" dirty="0">
                        <a:solidFill>
                          <a:schemeClr val="tx1"/>
                        </a:solidFill>
                      </a:endParaRPr>
                    </a:p>
                  </a:txBody>
                  <a:tcPr>
                    <a:solidFill>
                      <a:schemeClr val="tx2">
                        <a:lumMod val="20000"/>
                        <a:lumOff val="80000"/>
                      </a:schemeClr>
                    </a:solidFill>
                  </a:tcPr>
                </a:tc>
              </a:tr>
              <a:tr h="457062">
                <a:tc>
                  <a:txBody>
                    <a:bodyPr/>
                    <a:lstStyle/>
                    <a:p>
                      <a:r>
                        <a:rPr lang="en-US" sz="1050" b="1" dirty="0" smtClean="0">
                          <a:solidFill>
                            <a:schemeClr val="tx1"/>
                          </a:solidFill>
                        </a:rPr>
                        <a:t>LASIK &amp; PRK VISION</a:t>
                      </a:r>
                      <a:endParaRPr lang="en-US" sz="1050" b="1" dirty="0">
                        <a:solidFill>
                          <a:schemeClr val="tx1"/>
                        </a:solidFill>
                      </a:endParaRPr>
                    </a:p>
                  </a:txBody>
                  <a:tcPr>
                    <a:solidFill>
                      <a:schemeClr val="bg1"/>
                    </a:solidFill>
                  </a:tcPr>
                </a:tc>
                <a:tc>
                  <a:txBody>
                    <a:bodyPr/>
                    <a:lstStyle/>
                    <a:p>
                      <a:r>
                        <a:rPr lang="en-US" sz="1050" dirty="0" smtClean="0">
                          <a:solidFill>
                            <a:schemeClr val="tx1"/>
                          </a:solidFill>
                        </a:rPr>
                        <a:t>15% off retail prices and 5% off promotional pricing</a:t>
                      </a:r>
                      <a:endParaRPr lang="en-US" sz="1050" dirty="0">
                        <a:solidFill>
                          <a:schemeClr val="tx1"/>
                        </a:solidFill>
                      </a:endParaRPr>
                    </a:p>
                  </a:txBody>
                  <a:tcPr>
                    <a:solidFill>
                      <a:schemeClr val="bg1"/>
                    </a:solidFill>
                  </a:tcPr>
                </a:tc>
                <a:tc>
                  <a:txBody>
                    <a:bodyPr/>
                    <a:lstStyle/>
                    <a:p>
                      <a:r>
                        <a:rPr lang="en-US" sz="1050" dirty="0" smtClean="0">
                          <a:solidFill>
                            <a:schemeClr val="tx1"/>
                          </a:solidFill>
                        </a:rPr>
                        <a:t>More than 600 participating locations</a:t>
                      </a:r>
                      <a:endParaRPr lang="en-US" sz="1050" dirty="0">
                        <a:solidFill>
                          <a:schemeClr val="tx1"/>
                        </a:solidFill>
                      </a:endParaRPr>
                    </a:p>
                  </a:txBody>
                  <a:tcPr>
                    <a:solidFill>
                      <a:schemeClr val="bg1"/>
                    </a:solidFill>
                  </a:tcPr>
                </a:tc>
              </a:tr>
              <a:tr h="587651">
                <a:tc>
                  <a:txBody>
                    <a:bodyPr/>
                    <a:lstStyle/>
                    <a:p>
                      <a:r>
                        <a:rPr lang="en-US" sz="1050" b="1" dirty="0" smtClean="0">
                          <a:solidFill>
                            <a:schemeClr val="tx1"/>
                          </a:solidFill>
                        </a:rPr>
                        <a:t>PRESCRIPTIONS</a:t>
                      </a:r>
                      <a:endParaRPr lang="en-US" sz="1050" b="1" dirty="0">
                        <a:solidFill>
                          <a:schemeClr val="tx1"/>
                        </a:solidFill>
                      </a:endParaRPr>
                    </a:p>
                  </a:txBody>
                  <a:tcPr>
                    <a:solidFill>
                      <a:schemeClr val="tx2">
                        <a:lumMod val="20000"/>
                        <a:lumOff val="80000"/>
                      </a:schemeClr>
                    </a:solidFill>
                  </a:tcPr>
                </a:tc>
                <a:tc>
                  <a:txBody>
                    <a:bodyPr/>
                    <a:lstStyle/>
                    <a:p>
                      <a:r>
                        <a:rPr lang="en-US" sz="1050" dirty="0" smtClean="0">
                          <a:solidFill>
                            <a:schemeClr val="tx1"/>
                          </a:solidFill>
                        </a:rPr>
                        <a:t>Save up to</a:t>
                      </a:r>
                      <a:r>
                        <a:rPr lang="en-US" sz="1050" baseline="0" dirty="0" smtClean="0">
                          <a:solidFill>
                            <a:schemeClr val="tx1"/>
                          </a:solidFill>
                        </a:rPr>
                        <a:t> 75% with average savings of 24% off of the retail price of prescription medications</a:t>
                      </a:r>
                      <a:endParaRPr lang="en-US" sz="1050" dirty="0">
                        <a:solidFill>
                          <a:schemeClr val="tx1"/>
                        </a:solidFill>
                      </a:endParaRPr>
                    </a:p>
                  </a:txBody>
                  <a:tcPr>
                    <a:solidFill>
                      <a:schemeClr val="tx2">
                        <a:lumMod val="20000"/>
                        <a:lumOff val="80000"/>
                      </a:schemeClr>
                    </a:solidFill>
                  </a:tcPr>
                </a:tc>
                <a:tc>
                  <a:txBody>
                    <a:bodyPr/>
                    <a:lstStyle/>
                    <a:p>
                      <a:r>
                        <a:rPr lang="en-US" sz="1050" dirty="0" smtClean="0">
                          <a:solidFill>
                            <a:schemeClr val="tx1"/>
                          </a:solidFill>
                        </a:rPr>
                        <a:t>More than 68,000 participating  retail pharmacies,</a:t>
                      </a:r>
                      <a:r>
                        <a:rPr lang="en-US" sz="1050" baseline="0" dirty="0" smtClean="0">
                          <a:solidFill>
                            <a:schemeClr val="tx1"/>
                          </a:solidFill>
                        </a:rPr>
                        <a:t> available for residents &amp; their pets</a:t>
                      </a:r>
                      <a:endParaRPr lang="en-US" sz="1050" dirty="0">
                        <a:solidFill>
                          <a:schemeClr val="tx1"/>
                        </a:solidFill>
                      </a:endParaRPr>
                    </a:p>
                  </a:txBody>
                  <a:tcPr>
                    <a:solidFill>
                      <a:schemeClr val="tx2">
                        <a:lumMod val="20000"/>
                        <a:lumOff val="80000"/>
                      </a:schemeClr>
                    </a:solidFill>
                  </a:tcPr>
                </a:tc>
              </a:tr>
              <a:tr h="457062">
                <a:tc>
                  <a:txBody>
                    <a:bodyPr/>
                    <a:lstStyle/>
                    <a:p>
                      <a:r>
                        <a:rPr lang="en-US" sz="1050" b="1" dirty="0" smtClean="0">
                          <a:solidFill>
                            <a:schemeClr val="tx1"/>
                          </a:solidFill>
                        </a:rPr>
                        <a:t>DIABETIC</a:t>
                      </a:r>
                      <a:r>
                        <a:rPr lang="en-US" sz="1050" b="1" baseline="0" dirty="0" smtClean="0">
                          <a:solidFill>
                            <a:schemeClr val="tx1"/>
                          </a:solidFill>
                        </a:rPr>
                        <a:t>  </a:t>
                      </a:r>
                      <a:r>
                        <a:rPr lang="en-US" sz="1050" b="1" dirty="0" smtClean="0">
                          <a:solidFill>
                            <a:schemeClr val="tx1"/>
                          </a:solidFill>
                        </a:rPr>
                        <a:t>SUPPLIES</a:t>
                      </a:r>
                      <a:endParaRPr lang="en-US" sz="1050" b="1" dirty="0">
                        <a:solidFill>
                          <a:schemeClr val="tx1"/>
                        </a:solidFill>
                      </a:endParaRPr>
                    </a:p>
                  </a:txBody>
                  <a:tcPr>
                    <a:solidFill>
                      <a:schemeClr val="bg1"/>
                    </a:solidFill>
                  </a:tcPr>
                </a:tc>
                <a:tc>
                  <a:txBody>
                    <a:bodyPr/>
                    <a:lstStyle/>
                    <a:p>
                      <a:r>
                        <a:rPr lang="en-US" sz="1050" dirty="0" smtClean="0">
                          <a:solidFill>
                            <a:schemeClr val="tx1"/>
                          </a:solidFill>
                        </a:rPr>
                        <a:t>Save on prescription and </a:t>
                      </a:r>
                    </a:p>
                    <a:p>
                      <a:r>
                        <a:rPr lang="en-US" sz="1050" dirty="0" smtClean="0">
                          <a:solidFill>
                            <a:schemeClr val="tx1"/>
                          </a:solidFill>
                        </a:rPr>
                        <a:t>over-the-counter diabetic supplies</a:t>
                      </a:r>
                      <a:endParaRPr lang="en-US" sz="105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More than 68,000 participating  retail pharmacies,</a:t>
                      </a:r>
                      <a:r>
                        <a:rPr lang="en-US" sz="1050" baseline="0" dirty="0" smtClean="0">
                          <a:solidFill>
                            <a:schemeClr val="tx1"/>
                          </a:solidFill>
                        </a:rPr>
                        <a:t> available for residents &amp; their pets</a:t>
                      </a:r>
                      <a:endParaRPr lang="en-US" sz="1050" dirty="0" smtClean="0">
                        <a:solidFill>
                          <a:schemeClr val="tx1"/>
                        </a:solidFill>
                      </a:endParaRPr>
                    </a:p>
                  </a:txBody>
                  <a:tcPr>
                    <a:solidFill>
                      <a:schemeClr val="bg1"/>
                    </a:solidFill>
                  </a:tcPr>
                </a:tc>
              </a:tr>
              <a:tr h="587651">
                <a:tc>
                  <a:txBody>
                    <a:bodyPr/>
                    <a:lstStyle/>
                    <a:p>
                      <a:r>
                        <a:rPr lang="en-US" sz="1050" b="1" dirty="0" smtClean="0">
                          <a:solidFill>
                            <a:schemeClr val="tx1"/>
                          </a:solidFill>
                        </a:rPr>
                        <a:t>PREPAID LAB</a:t>
                      </a:r>
                      <a:endParaRPr lang="en-US" sz="1050" b="1" dirty="0">
                        <a:solidFill>
                          <a:schemeClr val="tx1"/>
                        </a:solidFill>
                      </a:endParaRPr>
                    </a:p>
                  </a:txBody>
                  <a:tcPr>
                    <a:solidFill>
                      <a:schemeClr val="tx2">
                        <a:lumMod val="20000"/>
                        <a:lumOff val="80000"/>
                      </a:schemeClr>
                    </a:solidFill>
                  </a:tcPr>
                </a:tc>
                <a:tc>
                  <a:txBody>
                    <a:bodyPr/>
                    <a:lstStyle/>
                    <a:p>
                      <a:r>
                        <a:rPr lang="en-US" sz="1050" dirty="0" smtClean="0">
                          <a:solidFill>
                            <a:schemeClr val="tx1"/>
                          </a:solidFill>
                        </a:rPr>
                        <a:t>20-70% off a wide variety of physician approved lab testing services, with confidential</a:t>
                      </a:r>
                      <a:r>
                        <a:rPr lang="en-US" sz="1050" baseline="0" dirty="0" smtClean="0">
                          <a:solidFill>
                            <a:schemeClr val="tx1"/>
                          </a:solidFill>
                        </a:rPr>
                        <a:t> results</a:t>
                      </a:r>
                      <a:endParaRPr lang="en-US" sz="1050" dirty="0">
                        <a:solidFill>
                          <a:schemeClr val="tx1"/>
                        </a:solidFill>
                      </a:endParaRPr>
                    </a:p>
                  </a:txBody>
                  <a:tcPr>
                    <a:solidFill>
                      <a:schemeClr val="tx2">
                        <a:lumMod val="20000"/>
                        <a:lumOff val="80000"/>
                      </a:schemeClr>
                    </a:solidFill>
                  </a:tcPr>
                </a:tc>
                <a:tc>
                  <a:txBody>
                    <a:bodyPr/>
                    <a:lstStyle/>
                    <a:p>
                      <a:r>
                        <a:rPr lang="en-US" sz="1050" dirty="0" smtClean="0">
                          <a:solidFill>
                            <a:schemeClr val="tx1"/>
                          </a:solidFill>
                        </a:rPr>
                        <a:t>More than 4,000 participating service centers</a:t>
                      </a:r>
                      <a:endParaRPr lang="en-US" sz="1050" dirty="0">
                        <a:solidFill>
                          <a:schemeClr val="tx1"/>
                        </a:solidFill>
                      </a:endParaRPr>
                    </a:p>
                  </a:txBody>
                  <a:tcPr>
                    <a:solidFill>
                      <a:schemeClr val="tx2">
                        <a:lumMod val="20000"/>
                        <a:lumOff val="80000"/>
                      </a:schemeClr>
                    </a:solidFill>
                  </a:tcPr>
                </a:tc>
              </a:tr>
              <a:tr h="652946">
                <a:tc>
                  <a:txBody>
                    <a:bodyPr/>
                    <a:lstStyle/>
                    <a:p>
                      <a:r>
                        <a:rPr lang="en-US" sz="1050" b="1" dirty="0" smtClean="0">
                          <a:solidFill>
                            <a:schemeClr val="tx1"/>
                          </a:solidFill>
                        </a:rPr>
                        <a:t>PREPAID DIAGNOSTIC</a:t>
                      </a:r>
                      <a:r>
                        <a:rPr lang="en-US" sz="1050" b="1" baseline="0" dirty="0" smtClean="0">
                          <a:solidFill>
                            <a:schemeClr val="tx1"/>
                          </a:solidFill>
                        </a:rPr>
                        <a:t> IMAGING</a:t>
                      </a:r>
                      <a:endParaRPr lang="en-US" sz="1050" b="1" dirty="0">
                        <a:solidFill>
                          <a:schemeClr val="tx1"/>
                        </a:solidFill>
                      </a:endParaRPr>
                    </a:p>
                  </a:txBody>
                  <a:tcPr>
                    <a:solidFill>
                      <a:schemeClr val="bg1"/>
                    </a:solidFill>
                  </a:tcPr>
                </a:tc>
                <a:tc>
                  <a:txBody>
                    <a:bodyPr/>
                    <a:lstStyle/>
                    <a:p>
                      <a:r>
                        <a:rPr lang="en-US" sz="1050" dirty="0" smtClean="0">
                          <a:solidFill>
                            <a:schemeClr val="tx1"/>
                          </a:solidFill>
                        </a:rPr>
                        <a:t>40-75% off MRI and CT scans</a:t>
                      </a:r>
                      <a:endParaRPr lang="en-US" sz="1050" dirty="0">
                        <a:solidFill>
                          <a:schemeClr val="tx1"/>
                        </a:solidFill>
                      </a:endParaRPr>
                    </a:p>
                  </a:txBody>
                  <a:tcPr>
                    <a:solidFill>
                      <a:schemeClr val="bg1"/>
                    </a:solidFill>
                  </a:tcPr>
                </a:tc>
                <a:tc>
                  <a:txBody>
                    <a:bodyPr/>
                    <a:lstStyle/>
                    <a:p>
                      <a:r>
                        <a:rPr lang="en-US" sz="1050" dirty="0" smtClean="0">
                          <a:solidFill>
                            <a:schemeClr val="tx1"/>
                          </a:solidFill>
                        </a:rPr>
                        <a:t>More than 2,900 radiology</a:t>
                      </a:r>
                      <a:r>
                        <a:rPr lang="en-US" sz="1050" baseline="0" dirty="0" smtClean="0">
                          <a:solidFill>
                            <a:schemeClr val="tx1"/>
                          </a:solidFill>
                        </a:rPr>
                        <a:t> centers</a:t>
                      </a:r>
                      <a:endParaRPr lang="en-US" sz="1050" dirty="0">
                        <a:solidFill>
                          <a:schemeClr val="tx1"/>
                        </a:solidFill>
                      </a:endParaRPr>
                    </a:p>
                  </a:txBody>
                  <a:tcPr>
                    <a:solidFill>
                      <a:schemeClr val="bg1"/>
                    </a:solidFill>
                  </a:tcPr>
                </a:tc>
              </a:tr>
              <a:tr h="326473">
                <a:tc>
                  <a:txBody>
                    <a:bodyPr/>
                    <a:lstStyle/>
                    <a:p>
                      <a:r>
                        <a:rPr lang="en-US" sz="1050" b="1" dirty="0" smtClean="0">
                          <a:solidFill>
                            <a:schemeClr val="tx1"/>
                          </a:solidFill>
                        </a:rPr>
                        <a:t>HEARING</a:t>
                      </a:r>
                      <a:endParaRPr lang="en-US" sz="1050" b="1" dirty="0">
                        <a:solidFill>
                          <a:schemeClr val="tx1"/>
                        </a:solidFill>
                      </a:endParaRPr>
                    </a:p>
                  </a:txBody>
                  <a:tcPr>
                    <a:solidFill>
                      <a:schemeClr val="tx2">
                        <a:lumMod val="20000"/>
                        <a:lumOff val="80000"/>
                      </a:schemeClr>
                    </a:solidFill>
                  </a:tcPr>
                </a:tc>
                <a:tc>
                  <a:txBody>
                    <a:bodyPr/>
                    <a:lstStyle/>
                    <a:p>
                      <a:r>
                        <a:rPr lang="en-US" sz="1050" dirty="0" smtClean="0">
                          <a:solidFill>
                            <a:schemeClr val="tx1"/>
                          </a:solidFill>
                        </a:rPr>
                        <a:t>35% off hearing aid prices &amp; complimentary screenings</a:t>
                      </a:r>
                      <a:endParaRPr lang="en-US" sz="1050" dirty="0">
                        <a:solidFill>
                          <a:schemeClr val="tx1"/>
                        </a:solidFill>
                      </a:endParaRPr>
                    </a:p>
                  </a:txBody>
                  <a:tcPr>
                    <a:solidFill>
                      <a:schemeClr val="tx2">
                        <a:lumMod val="20000"/>
                        <a:lumOff val="80000"/>
                      </a:schemeClr>
                    </a:solidFill>
                  </a:tcPr>
                </a:tc>
                <a:tc>
                  <a:txBody>
                    <a:bodyPr/>
                    <a:lstStyle/>
                    <a:p>
                      <a:r>
                        <a:rPr lang="en-US" sz="1050" dirty="0" smtClean="0">
                          <a:solidFill>
                            <a:schemeClr val="tx1"/>
                          </a:solidFill>
                        </a:rPr>
                        <a:t>More than 3,000 participating locations</a:t>
                      </a:r>
                      <a:endParaRPr lang="en-US" sz="1050" dirty="0">
                        <a:solidFill>
                          <a:schemeClr val="tx1"/>
                        </a:solidFill>
                      </a:endParaRPr>
                    </a:p>
                  </a:txBody>
                  <a:tcPr>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Network</a:t>
            </a:r>
            <a:endParaRPr lang="en-US" dirty="0"/>
          </a:p>
        </p:txBody>
      </p:sp>
      <p:sp>
        <p:nvSpPr>
          <p:cNvPr id="3" name="Content Placeholder 2"/>
          <p:cNvSpPr>
            <a:spLocks noGrp="1"/>
          </p:cNvSpPr>
          <p:nvPr>
            <p:ph idx="1"/>
          </p:nvPr>
        </p:nvSpPr>
        <p:spPr/>
        <p:txBody>
          <a:bodyPr/>
          <a:lstStyle/>
          <a:p>
            <a:r>
              <a:rPr lang="en-US" dirty="0" smtClean="0"/>
              <a:t>EyeMed Vision Care</a:t>
            </a:r>
          </a:p>
          <a:p>
            <a:pPr lvl="1">
              <a:buClr>
                <a:schemeClr val="accent2"/>
              </a:buClr>
            </a:pPr>
            <a:r>
              <a:rPr lang="en-US" dirty="0" smtClean="0"/>
              <a:t>Save 35% off retail on frames</a:t>
            </a:r>
          </a:p>
          <a:p>
            <a:pPr lvl="1">
              <a:buClr>
                <a:schemeClr val="accent2"/>
              </a:buClr>
            </a:pPr>
            <a:r>
              <a:rPr lang="en-US" dirty="0" smtClean="0"/>
              <a:t>Save 20% of lenses and lens add-ons</a:t>
            </a:r>
          </a:p>
          <a:p>
            <a:pPr lvl="1">
              <a:buClr>
                <a:schemeClr val="accent2"/>
              </a:buClr>
            </a:pPr>
            <a:r>
              <a:rPr lang="en-US" dirty="0" smtClean="0"/>
              <a:t>Over 45,000 providers including LensCrafters, </a:t>
            </a:r>
            <a:br>
              <a:rPr lang="en-US" dirty="0" smtClean="0"/>
            </a:br>
            <a:r>
              <a:rPr lang="en-US" dirty="0" smtClean="0"/>
              <a:t>Pearle Vision, Sears Optical, Target Optical, </a:t>
            </a:r>
            <a:br>
              <a:rPr lang="en-US" dirty="0" smtClean="0"/>
            </a:br>
            <a:r>
              <a:rPr lang="en-US" dirty="0" smtClean="0"/>
              <a:t>JCPenney Optical, and independent optometrists, </a:t>
            </a:r>
            <a:br>
              <a:rPr lang="en-US" dirty="0" smtClean="0"/>
            </a:br>
            <a:r>
              <a:rPr lang="en-US" dirty="0" smtClean="0"/>
              <a:t>ophthalmologists, and opticians</a:t>
            </a:r>
          </a:p>
          <a:p>
            <a:r>
              <a:rPr lang="en-US" dirty="0" smtClean="0"/>
              <a:t>Benefit Summary</a:t>
            </a:r>
          </a:p>
          <a:p>
            <a:pPr lvl="1">
              <a:buClr>
                <a:schemeClr val="accent2"/>
              </a:buClr>
            </a:pPr>
            <a:r>
              <a:rPr lang="en-US" dirty="0" smtClean="0"/>
              <a:t>Visit multiple participating providers at any time, for any reason</a:t>
            </a:r>
          </a:p>
          <a:p>
            <a:pPr lvl="1">
              <a:buClr>
                <a:schemeClr val="accent2"/>
              </a:buClr>
            </a:pPr>
            <a:r>
              <a:rPr lang="en-US" dirty="0" smtClean="0"/>
              <a:t>No limit to the number of visits</a:t>
            </a:r>
          </a:p>
          <a:p>
            <a:pPr lvl="1">
              <a:buClr>
                <a:schemeClr val="accent2"/>
              </a:buClr>
            </a:pPr>
            <a:r>
              <a:rPr lang="en-US" dirty="0" smtClean="0"/>
              <a:t>No waiting period, no paperwork to file</a:t>
            </a:r>
          </a:p>
          <a:p>
            <a:pPr lvl="1">
              <a:buNone/>
            </a:pPr>
            <a:endParaRPr lang="en-US" sz="1100" dirty="0" smtClean="0"/>
          </a:p>
          <a:p>
            <a:pPr>
              <a:buNone/>
            </a:pPr>
            <a:r>
              <a:rPr lang="en-US" sz="1200" dirty="0" smtClean="0"/>
              <a:t>Vision Network Exclusions: AK, WA, VT and Puerto Rico</a:t>
            </a:r>
          </a:p>
          <a:p>
            <a:pPr lvl="1"/>
            <a:endParaRPr lang="en-US" dirty="0" smtClean="0"/>
          </a:p>
          <a:p>
            <a:endParaRPr lang="en-US" dirty="0"/>
          </a:p>
        </p:txBody>
      </p:sp>
      <p:pic>
        <p:nvPicPr>
          <p:cNvPr id="4" name="Picture 3" descr="EYEMEDLOGO.DIS_.jpg"/>
          <p:cNvPicPr>
            <a:picLocks noChangeAspect="1"/>
          </p:cNvPicPr>
          <p:nvPr/>
        </p:nvPicPr>
        <p:blipFill>
          <a:blip r:embed="rId2" cstate="email"/>
          <a:stretch>
            <a:fillRect/>
          </a:stretch>
        </p:blipFill>
        <p:spPr>
          <a:xfrm>
            <a:off x="6934200" y="1659890"/>
            <a:ext cx="1775856" cy="633389"/>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Hearing Network</a:t>
            </a:r>
            <a:endParaRPr lang="en-US" dirty="0"/>
          </a:p>
        </p:txBody>
      </p:sp>
      <p:sp>
        <p:nvSpPr>
          <p:cNvPr id="3" name="Content Placeholder 2"/>
          <p:cNvSpPr>
            <a:spLocks noGrp="1"/>
          </p:cNvSpPr>
          <p:nvPr>
            <p:ph idx="1"/>
          </p:nvPr>
        </p:nvSpPr>
        <p:spPr/>
        <p:txBody>
          <a:bodyPr/>
          <a:lstStyle/>
          <a:p>
            <a:r>
              <a:rPr lang="en-US" dirty="0" smtClean="0"/>
              <a:t>Connect Hearing </a:t>
            </a:r>
          </a:p>
          <a:p>
            <a:pPr lvl="1">
              <a:buClr>
                <a:schemeClr val="accent2"/>
              </a:buClr>
            </a:pPr>
            <a:r>
              <a:rPr lang="en-US" dirty="0" smtClean="0"/>
              <a:t>Over 3,000 locations</a:t>
            </a:r>
          </a:p>
          <a:p>
            <a:pPr lvl="1">
              <a:buClr>
                <a:schemeClr val="accent2"/>
              </a:buClr>
            </a:pPr>
            <a:r>
              <a:rPr lang="en-US" dirty="0" smtClean="0"/>
              <a:t>35% off hearing aids</a:t>
            </a:r>
          </a:p>
          <a:p>
            <a:pPr lvl="1">
              <a:buClr>
                <a:schemeClr val="accent2"/>
              </a:buClr>
            </a:pPr>
            <a:r>
              <a:rPr lang="en-US" dirty="0" smtClean="0"/>
              <a:t>3 year extended warranties</a:t>
            </a:r>
          </a:p>
          <a:p>
            <a:pPr lvl="1">
              <a:buClr>
                <a:schemeClr val="accent2"/>
              </a:buClr>
            </a:pPr>
            <a:r>
              <a:rPr lang="en-US" dirty="0" smtClean="0"/>
              <a:t>Complimentary hearing exam, follow up </a:t>
            </a:r>
            <a:br>
              <a:rPr lang="en-US" dirty="0" smtClean="0"/>
            </a:br>
            <a:r>
              <a:rPr lang="en-US" dirty="0" smtClean="0"/>
              <a:t>hearing aid fittings &amp; routine cleanings</a:t>
            </a:r>
          </a:p>
          <a:p>
            <a:pPr lvl="1">
              <a:buClr>
                <a:schemeClr val="accent2"/>
              </a:buClr>
            </a:pPr>
            <a:r>
              <a:rPr lang="en-US" dirty="0" smtClean="0"/>
              <a:t>3 year supply of hearing aid batteries</a:t>
            </a:r>
          </a:p>
          <a:p>
            <a:pPr lvl="1">
              <a:buClr>
                <a:schemeClr val="accent2"/>
              </a:buClr>
            </a:pPr>
            <a:r>
              <a:rPr lang="en-US" dirty="0" smtClean="0"/>
              <a:t>Price match guarantee</a:t>
            </a:r>
          </a:p>
          <a:p>
            <a:pPr lvl="1">
              <a:buNone/>
            </a:pPr>
            <a:endParaRPr lang="en-US" dirty="0" smtClean="0"/>
          </a:p>
          <a:p>
            <a:r>
              <a:rPr lang="en-US" dirty="0" smtClean="0"/>
              <a:t>Benefit Summary</a:t>
            </a:r>
          </a:p>
          <a:p>
            <a:pPr lvl="1">
              <a:buClr>
                <a:schemeClr val="accent2"/>
              </a:buClr>
            </a:pPr>
            <a:r>
              <a:rPr lang="en-US" dirty="0" smtClean="0"/>
              <a:t>One of the largest national networks of independent audiologists</a:t>
            </a:r>
          </a:p>
          <a:p>
            <a:pPr lvl="1"/>
            <a:endParaRPr lang="en-US" sz="1200" dirty="0" smtClean="0"/>
          </a:p>
          <a:p>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4690" y="1447800"/>
            <a:ext cx="2476500"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914400" y="5675232"/>
            <a:ext cx="5867400" cy="276999"/>
          </a:xfrm>
          <a:prstGeom prst="rect">
            <a:avLst/>
          </a:prstGeom>
        </p:spPr>
        <p:txBody>
          <a:bodyPr wrap="square">
            <a:spAutoFit/>
          </a:bodyPr>
          <a:lstStyle/>
          <a:p>
            <a:pPr>
              <a:buNone/>
            </a:pPr>
            <a:r>
              <a:rPr lang="en-US" sz="1200" dirty="0" smtClean="0">
                <a:solidFill>
                  <a:srgbClr val="000000"/>
                </a:solidFill>
              </a:rPr>
              <a:t>Hearing Savings Network </a:t>
            </a:r>
            <a:r>
              <a:rPr lang="en-US" sz="1200" dirty="0">
                <a:solidFill>
                  <a:srgbClr val="000000"/>
                </a:solidFill>
              </a:rPr>
              <a:t>Exclusions: AK, </a:t>
            </a:r>
            <a:r>
              <a:rPr lang="en-US" sz="1200" dirty="0" smtClean="0">
                <a:solidFill>
                  <a:srgbClr val="000000"/>
                </a:solidFill>
              </a:rPr>
              <a:t>IL, WA</a:t>
            </a:r>
            <a:r>
              <a:rPr lang="en-US" sz="1200" dirty="0">
                <a:solidFill>
                  <a:srgbClr val="000000"/>
                </a:solidFill>
              </a:rPr>
              <a:t>, </a:t>
            </a:r>
            <a:r>
              <a:rPr lang="en-US" sz="1200" dirty="0" smtClean="0">
                <a:solidFill>
                  <a:srgbClr val="000000"/>
                </a:solidFill>
              </a:rPr>
              <a:t>VT &amp; Puerto Rico</a:t>
            </a:r>
            <a:endParaRPr lang="en-US" sz="1200" dirty="0">
              <a:solidFill>
                <a:srgbClr val="0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Prepaid Lab &amp; Diagnostic Imaging Network</a:t>
            </a:r>
            <a:endParaRPr lang="en-US" dirty="0"/>
          </a:p>
        </p:txBody>
      </p:sp>
      <p:sp>
        <p:nvSpPr>
          <p:cNvPr id="3" name="Content Placeholder 2"/>
          <p:cNvSpPr>
            <a:spLocks noGrp="1"/>
          </p:cNvSpPr>
          <p:nvPr>
            <p:ph idx="1"/>
          </p:nvPr>
        </p:nvSpPr>
        <p:spPr/>
        <p:txBody>
          <a:bodyPr/>
          <a:lstStyle/>
          <a:p>
            <a:r>
              <a:rPr lang="en-US" sz="2000" dirty="0" smtClean="0"/>
              <a:t>Galaxy Health Network</a:t>
            </a:r>
          </a:p>
          <a:p>
            <a:pPr lvl="1">
              <a:buClr>
                <a:schemeClr val="accent2"/>
              </a:buClr>
            </a:pPr>
            <a:r>
              <a:rPr lang="en-US" sz="1800" dirty="0" smtClean="0"/>
              <a:t>Over 2,900 radiology centers nationwide</a:t>
            </a:r>
          </a:p>
          <a:p>
            <a:pPr lvl="1">
              <a:buClr>
                <a:schemeClr val="accent2"/>
              </a:buClr>
            </a:pPr>
            <a:r>
              <a:rPr lang="en-US" sz="1800" dirty="0" smtClean="0"/>
              <a:t>Save 40%-75% off MRI and CT scans</a:t>
            </a:r>
          </a:p>
          <a:p>
            <a:pPr lvl="1">
              <a:buClr>
                <a:schemeClr val="accent2"/>
              </a:buClr>
            </a:pPr>
            <a:r>
              <a:rPr lang="en-US" sz="1800" dirty="0" smtClean="0"/>
              <a:t>Save 20%-70% off blood tests, allergy tests, </a:t>
            </a:r>
            <a:br>
              <a:rPr lang="en-US" sz="1800" dirty="0" smtClean="0"/>
            </a:br>
            <a:r>
              <a:rPr lang="en-US" sz="1800" dirty="0" smtClean="0"/>
              <a:t>cardiac &amp; cholesterol screens, maternity &amp; infertility tests</a:t>
            </a:r>
          </a:p>
          <a:p>
            <a:r>
              <a:rPr lang="en-US" sz="2000" dirty="0" smtClean="0"/>
              <a:t>Benefit Summary</a:t>
            </a:r>
          </a:p>
          <a:p>
            <a:pPr lvl="1">
              <a:buClr>
                <a:schemeClr val="accent2"/>
              </a:buClr>
            </a:pPr>
            <a:r>
              <a:rPr lang="en-US" sz="1800" dirty="0" smtClean="0"/>
              <a:t>Personalized scan scheduling with a service representative</a:t>
            </a:r>
          </a:p>
          <a:p>
            <a:pPr lvl="1">
              <a:buClr>
                <a:schemeClr val="accent2"/>
              </a:buClr>
            </a:pPr>
            <a:r>
              <a:rPr lang="en-US" sz="1800" dirty="0" smtClean="0"/>
              <a:t>Lab results are confidential</a:t>
            </a:r>
          </a:p>
          <a:p>
            <a:pPr lvl="1">
              <a:buClr>
                <a:schemeClr val="accent2"/>
              </a:buClr>
            </a:pPr>
            <a:r>
              <a:rPr lang="en-US" sz="1800" dirty="0" smtClean="0"/>
              <a:t>Results for most tests are available via email within 48 hours (Cultures, reflex and specialty test results typically 14-28 days)</a:t>
            </a:r>
          </a:p>
          <a:p>
            <a:pPr>
              <a:buNone/>
            </a:pPr>
            <a:endParaRPr lang="en-US" sz="1400" dirty="0" smtClean="0">
              <a:solidFill>
                <a:srgbClr val="000000"/>
              </a:solidFill>
            </a:endParaRPr>
          </a:p>
          <a:p>
            <a:pPr>
              <a:buNone/>
            </a:pPr>
            <a:endParaRPr lang="en-US" sz="1200" dirty="0" smtClean="0">
              <a:solidFill>
                <a:srgbClr val="000000"/>
              </a:solidFill>
            </a:endParaRPr>
          </a:p>
          <a:p>
            <a:pPr>
              <a:buNone/>
            </a:pPr>
            <a:endParaRPr lang="en-US" sz="1200" dirty="0">
              <a:solidFill>
                <a:srgbClr val="000000"/>
              </a:solidFill>
            </a:endParaRPr>
          </a:p>
          <a:p>
            <a:pPr>
              <a:buNone/>
            </a:pPr>
            <a:endParaRPr lang="en-US" sz="1200" dirty="0" smtClean="0">
              <a:solidFill>
                <a:srgbClr val="000000"/>
              </a:solidFill>
            </a:endParaRPr>
          </a:p>
          <a:p>
            <a:pPr>
              <a:buNone/>
            </a:pPr>
            <a:r>
              <a:rPr lang="en-US" sz="1200" dirty="0" smtClean="0">
                <a:solidFill>
                  <a:srgbClr val="000000"/>
                </a:solidFill>
              </a:rPr>
              <a:t>Lab &amp; Diagnostic Network Exclusions: AK, NY, NJ, MA, RI, VT, WA &amp; Puerto Rico</a:t>
            </a:r>
            <a:endParaRPr lang="en-US" sz="1200" dirty="0"/>
          </a:p>
        </p:txBody>
      </p:sp>
      <p:pic>
        <p:nvPicPr>
          <p:cNvPr id="4" name="il_fi" descr="http://benefittogether.com/style/images/demo/galaxy.jpg"/>
          <p:cNvPicPr/>
          <p:nvPr/>
        </p:nvPicPr>
        <p:blipFill>
          <a:blip r:embed="rId2" cstate="email"/>
          <a:srcRect/>
          <a:stretch>
            <a:fillRect/>
          </a:stretch>
        </p:blipFill>
        <p:spPr bwMode="auto">
          <a:xfrm>
            <a:off x="6553200" y="1447800"/>
            <a:ext cx="2165405" cy="8529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Marketing</a:t>
            </a:r>
            <a:endParaRPr lang="en-US" dirty="0"/>
          </a:p>
        </p:txBody>
      </p:sp>
      <p:sp>
        <p:nvSpPr>
          <p:cNvPr id="3" name="Content Placeholder 2"/>
          <p:cNvSpPr>
            <a:spLocks noGrp="1"/>
          </p:cNvSpPr>
          <p:nvPr>
            <p:ph idx="1"/>
          </p:nvPr>
        </p:nvSpPr>
        <p:spPr/>
        <p:txBody>
          <a:bodyPr/>
          <a:lstStyle/>
          <a:p>
            <a:pPr fontAlgn="auto">
              <a:spcBef>
                <a:spcPts val="0"/>
              </a:spcBef>
              <a:spcAft>
                <a:spcPts val="0"/>
              </a:spcAft>
              <a:defRPr/>
            </a:pPr>
            <a:r>
              <a:rPr lang="en-US" sz="2400" dirty="0" smtClean="0"/>
              <a:t>NEW design for FREE prescription cards</a:t>
            </a:r>
          </a:p>
          <a:p>
            <a:pPr fontAlgn="auto">
              <a:spcBef>
                <a:spcPts val="0"/>
              </a:spcBef>
              <a:spcAft>
                <a:spcPts val="0"/>
              </a:spcAft>
              <a:defRPr/>
            </a:pPr>
            <a:r>
              <a:rPr lang="en-US" sz="2400" dirty="0" smtClean="0"/>
              <a:t>NEW displays &amp; posters</a:t>
            </a:r>
            <a:br>
              <a:rPr lang="en-US" sz="2400" dirty="0" smtClean="0"/>
            </a:br>
            <a:endParaRPr lang="en-US" sz="2400" dirty="0" smtClean="0"/>
          </a:p>
          <a:p>
            <a:pPr fontAlgn="auto">
              <a:spcBef>
                <a:spcPts val="0"/>
              </a:spcBef>
              <a:spcAft>
                <a:spcPts val="0"/>
              </a:spcAft>
              <a:defRPr/>
            </a:pPr>
            <a:r>
              <a:rPr lang="en-US" sz="2400" dirty="0" smtClean="0">
                <a:hlinkClick r:id="rId2"/>
              </a:rPr>
              <a:t>www.NACoHealth.org </a:t>
            </a:r>
            <a:r>
              <a:rPr lang="en-US" sz="2400" dirty="0" smtClean="0"/>
              <a:t/>
            </a:r>
            <a:br>
              <a:rPr lang="en-US" sz="2400" dirty="0" smtClean="0"/>
            </a:br>
            <a:endParaRPr lang="en-US" sz="2400" dirty="0" smtClean="0"/>
          </a:p>
          <a:p>
            <a:pPr fontAlgn="auto">
              <a:spcBef>
                <a:spcPts val="0"/>
              </a:spcBef>
              <a:spcAft>
                <a:spcPts val="0"/>
              </a:spcAft>
              <a:defRPr/>
            </a:pPr>
            <a:r>
              <a:rPr lang="en-US" sz="2400" dirty="0" smtClean="0"/>
              <a:t>NEW plastic membership ID cards &amp; keyfobs for NACo Health Discount Program members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305800" cy="4419600"/>
          </a:xfrm>
        </p:spPr>
        <p:txBody>
          <a:bodyPr/>
          <a:lstStyle/>
          <a:p>
            <a:pPr>
              <a:lnSpc>
                <a:spcPct val="100000"/>
              </a:lnSpc>
            </a:pPr>
            <a:r>
              <a:rPr lang="en-US" sz="2000" dirty="0" smtClean="0"/>
              <a:t>The </a:t>
            </a:r>
            <a:r>
              <a:rPr lang="en-US" sz="2000" dirty="0"/>
              <a:t>Live Healthy Discounts Program is NOT Insurance.</a:t>
            </a:r>
          </a:p>
          <a:p>
            <a:pPr>
              <a:lnSpc>
                <a:spcPct val="100000"/>
              </a:lnSpc>
              <a:buNone/>
            </a:pPr>
            <a:endParaRPr lang="en-US" sz="2000" dirty="0"/>
          </a:p>
          <a:p>
            <a:pPr>
              <a:lnSpc>
                <a:spcPct val="100000"/>
              </a:lnSpc>
            </a:pPr>
            <a:r>
              <a:rPr lang="en-US" sz="2000" dirty="0" smtClean="0"/>
              <a:t>The </a:t>
            </a:r>
            <a:r>
              <a:rPr lang="en-US" sz="2000" dirty="0"/>
              <a:t>Prescription Discount Card is operated by </a:t>
            </a:r>
            <a:r>
              <a:rPr lang="en-US" sz="2000" dirty="0" smtClean="0"/>
              <a:t>CVS/caremark. Discounts </a:t>
            </a:r>
            <a:r>
              <a:rPr lang="en-US" sz="2000" dirty="0"/>
              <a:t>are only available at participating pharmacies. </a:t>
            </a:r>
          </a:p>
          <a:p>
            <a:pPr>
              <a:lnSpc>
                <a:spcPct val="100000"/>
              </a:lnSpc>
              <a:buNone/>
            </a:pPr>
            <a:endParaRPr lang="en-US" sz="2000" dirty="0"/>
          </a:p>
          <a:p>
            <a:pPr>
              <a:lnSpc>
                <a:spcPct val="100000"/>
              </a:lnSpc>
            </a:pPr>
            <a:r>
              <a:rPr lang="en-US" sz="2000" dirty="0"/>
              <a:t>The Discount Medical Organization for NACo Health and Dental Discounts is Alliance HealthCard of Florida, Inc.</a:t>
            </a:r>
          </a:p>
          <a:p>
            <a:pPr>
              <a:lnSpc>
                <a:spcPct val="100000"/>
              </a:lnSpc>
              <a:buNone/>
            </a:pPr>
            <a:endParaRPr lang="en-US" sz="2000" dirty="0"/>
          </a:p>
          <a:p>
            <a:pPr>
              <a:lnSpc>
                <a:spcPct val="100000"/>
              </a:lnSpc>
            </a:pPr>
            <a:r>
              <a:rPr lang="en-US" sz="2000" dirty="0"/>
              <a:t>This presentation contains confidential and proprietary information of CVS/caremark and cannot be reproduced, distributed, or printed without written permission from CVS/caremark.</a:t>
            </a:r>
          </a:p>
          <a:p>
            <a:pPr>
              <a:buNone/>
            </a:pPr>
            <a:r>
              <a:rPr lang="en-US" dirty="0"/>
              <a:t> </a:t>
            </a:r>
          </a:p>
          <a:p>
            <a:pPr>
              <a:buNone/>
            </a:pPr>
            <a:endParaRPr lang="en-US" dirty="0"/>
          </a:p>
        </p:txBody>
      </p:sp>
      <p:sp>
        <p:nvSpPr>
          <p:cNvPr id="4" name="TextBox 3"/>
          <p:cNvSpPr txBox="1"/>
          <p:nvPr/>
        </p:nvSpPr>
        <p:spPr>
          <a:xfrm>
            <a:off x="0" y="6629400"/>
            <a:ext cx="5029200" cy="228600"/>
          </a:xfrm>
          <a:prstGeom prst="rect">
            <a:avLst/>
          </a:prstGeom>
          <a:noFill/>
        </p:spPr>
        <p:txBody>
          <a:bodyPr wrap="square" rtlCol="0">
            <a:spAutoFit/>
          </a:bodyPr>
          <a:lstStyle/>
          <a:p>
            <a:r>
              <a:rPr lang="en-US" sz="900" dirty="0" smtClean="0">
                <a:solidFill>
                  <a:schemeClr val="bg1"/>
                </a:solidFill>
              </a:rPr>
              <a:t>2015 CVS/caremark. All rights reserved</a:t>
            </a:r>
            <a:endParaRPr lang="en-US" sz="900" dirty="0">
              <a:solidFill>
                <a:schemeClr val="bg1"/>
              </a:solidFill>
            </a:endParaRPr>
          </a:p>
        </p:txBody>
      </p:sp>
      <p:sp>
        <p:nvSpPr>
          <p:cNvPr id="5" name="Title 6"/>
          <p:cNvSpPr>
            <a:spLocks noGrp="1"/>
          </p:cNvSpPr>
          <p:nvPr>
            <p:ph type="title"/>
          </p:nvPr>
        </p:nvSpPr>
        <p:spPr>
          <a:xfrm>
            <a:off x="1600201" y="457200"/>
            <a:ext cx="5867400" cy="762000"/>
          </a:xfrm>
        </p:spPr>
        <p:txBody>
          <a:bodyPr/>
          <a:lstStyle/>
          <a:p>
            <a:pPr algn="ctr"/>
            <a:r>
              <a:rPr lang="en-US" sz="3200" dirty="0"/>
              <a:t>Disclaimers and Legal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Easy For Residents To Join and Save</a:t>
            </a:r>
            <a:endParaRPr lang="en-US" dirty="0"/>
          </a:p>
        </p:txBody>
      </p:sp>
      <p:sp>
        <p:nvSpPr>
          <p:cNvPr id="3" name="Content Placeholder 2"/>
          <p:cNvSpPr>
            <a:spLocks noGrp="1"/>
          </p:cNvSpPr>
          <p:nvPr>
            <p:ph idx="1"/>
          </p:nvPr>
        </p:nvSpPr>
        <p:spPr/>
        <p:txBody>
          <a:bodyPr/>
          <a:lstStyle/>
          <a:p>
            <a:pPr fontAlgn="auto">
              <a:lnSpc>
                <a:spcPct val="100000"/>
              </a:lnSpc>
              <a:spcBef>
                <a:spcPts val="0"/>
              </a:spcBef>
              <a:spcAft>
                <a:spcPts val="0"/>
              </a:spcAft>
              <a:buNone/>
              <a:defRPr/>
            </a:pPr>
            <a:r>
              <a:rPr lang="en-US" sz="2400" b="1" dirty="0" smtClean="0"/>
              <a:t>Resident Enrollment is easy </a:t>
            </a:r>
          </a:p>
          <a:p>
            <a:pPr fontAlgn="auto">
              <a:lnSpc>
                <a:spcPct val="100000"/>
              </a:lnSpc>
              <a:spcBef>
                <a:spcPts val="0"/>
              </a:spcBef>
              <a:spcAft>
                <a:spcPts val="0"/>
              </a:spcAft>
              <a:defRPr/>
            </a:pPr>
            <a:r>
              <a:rPr lang="en-US" sz="2400" b="1" dirty="0" smtClean="0"/>
              <a:t>Online at </a:t>
            </a:r>
            <a:r>
              <a:rPr lang="en-US" sz="2400" dirty="0" smtClean="0">
                <a:hlinkClick r:id="rId2"/>
              </a:rPr>
              <a:t>www.NACoHealth.org</a:t>
            </a:r>
            <a:r>
              <a:rPr lang="en-US" sz="2400" dirty="0" smtClean="0"/>
              <a:t> or by phone                   1-877-573-2395</a:t>
            </a:r>
          </a:p>
          <a:p>
            <a:pPr>
              <a:lnSpc>
                <a:spcPct val="100000"/>
              </a:lnSpc>
              <a:buNone/>
            </a:pPr>
            <a:r>
              <a:rPr lang="en-US" sz="2400" b="1" dirty="0" smtClean="0"/>
              <a:t>Start Saving Today</a:t>
            </a:r>
          </a:p>
          <a:p>
            <a:pPr fontAlgn="auto">
              <a:lnSpc>
                <a:spcPct val="100000"/>
              </a:lnSpc>
              <a:spcBef>
                <a:spcPts val="0"/>
              </a:spcBef>
              <a:spcAft>
                <a:spcPts val="0"/>
              </a:spcAft>
              <a:defRPr/>
            </a:pPr>
            <a:r>
              <a:rPr lang="en-US" sz="2400" dirty="0" smtClean="0"/>
              <a:t>Check your email for your temporary membership card</a:t>
            </a:r>
            <a:endParaRPr lang="en-US" sz="2400" b="1" dirty="0" smtClean="0"/>
          </a:p>
          <a:p>
            <a:pPr fontAlgn="auto">
              <a:lnSpc>
                <a:spcPct val="100000"/>
              </a:lnSpc>
              <a:spcBef>
                <a:spcPts val="0"/>
              </a:spcBef>
              <a:spcAft>
                <a:spcPts val="0"/>
              </a:spcAft>
              <a:buNone/>
              <a:defRPr/>
            </a:pPr>
            <a:r>
              <a:rPr lang="en-US" sz="2400" b="1" dirty="0" smtClean="0"/>
              <a:t>Save Again &amp; Again</a:t>
            </a:r>
          </a:p>
          <a:p>
            <a:pPr fontAlgn="auto">
              <a:lnSpc>
                <a:spcPct val="100000"/>
              </a:lnSpc>
              <a:spcBef>
                <a:spcPts val="0"/>
              </a:spcBef>
              <a:spcAft>
                <a:spcPts val="0"/>
              </a:spcAft>
              <a:defRPr/>
            </a:pPr>
            <a:r>
              <a:rPr lang="en-US" sz="2400" dirty="0" smtClean="0"/>
              <a:t>Check your mailbox for your permanent member materials</a:t>
            </a:r>
            <a:endParaRPr lang="en-US" sz="2000" dirty="0" smtClean="0"/>
          </a:p>
          <a:p>
            <a:endParaRPr lang="en-US" dirty="0"/>
          </a:p>
        </p:txBody>
      </p:sp>
      <p:pic>
        <p:nvPicPr>
          <p:cNvPr id="6" name="Content Placeholder 3" descr="shutterstock_15854098.jpg"/>
          <p:cNvPicPr>
            <a:picLocks noChangeAspect="1"/>
          </p:cNvPicPr>
          <p:nvPr/>
        </p:nvPicPr>
        <p:blipFill>
          <a:blip r:embed="rId3" cstate="print"/>
          <a:stretch>
            <a:fillRect/>
          </a:stretch>
        </p:blipFill>
        <p:spPr bwMode="auto">
          <a:xfrm>
            <a:off x="4648200" y="4191000"/>
            <a:ext cx="2632336" cy="1752600"/>
          </a:xfrm>
          <a:prstGeom prst="rect">
            <a:avLst/>
          </a:prstGeom>
          <a:noFill/>
          <a:ln w="9525">
            <a:noFill/>
            <a:miter lim="800000"/>
            <a:headEnd/>
            <a:tailEnd/>
          </a:ln>
          <a:effectLst>
            <a:outerShdw blurRad="50800" dist="38100" dir="18900000" algn="bl" rotWithShape="0">
              <a:prstClr val="black">
                <a:alpha val="40000"/>
              </a:prstClr>
            </a:outerShdw>
          </a:effectLst>
        </p:spPr>
      </p:pic>
      <p:pic>
        <p:nvPicPr>
          <p:cNvPr id="7" name="Picture 6" descr="shutterstock_90623413.jpg"/>
          <p:cNvPicPr>
            <a:picLocks noChangeAspect="1"/>
          </p:cNvPicPr>
          <p:nvPr/>
        </p:nvPicPr>
        <p:blipFill>
          <a:blip r:embed="rId4" cstate="print"/>
          <a:stretch>
            <a:fillRect/>
          </a:stretch>
        </p:blipFill>
        <p:spPr>
          <a:xfrm>
            <a:off x="1066800" y="4191000"/>
            <a:ext cx="2667000" cy="1778387"/>
          </a:xfrm>
          <a:prstGeom prst="rect">
            <a:avLst/>
          </a:prstGeom>
          <a:effectLst>
            <a:outerShdw blurRad="50800" dist="38100" dir="8100000" algn="tr" rotWithShape="0">
              <a:prstClr val="black">
                <a:alpha val="40000"/>
              </a:prstClr>
            </a:outerShdw>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dirty="0" smtClean="0"/>
              <a:t>Resources for Residents</a:t>
            </a:r>
            <a:endParaRPr lang="en-US" b="0" dirty="0" smtClean="0"/>
          </a:p>
        </p:txBody>
      </p:sp>
      <p:sp>
        <p:nvSpPr>
          <p:cNvPr id="28674" name="Content Placeholder 2"/>
          <p:cNvSpPr>
            <a:spLocks noGrp="1"/>
          </p:cNvSpPr>
          <p:nvPr>
            <p:ph idx="1"/>
          </p:nvPr>
        </p:nvSpPr>
        <p:spPr/>
        <p:txBody>
          <a:bodyPr/>
          <a:lstStyle/>
          <a:p>
            <a:pPr eaLnBrk="1" hangingPunct="1">
              <a:lnSpc>
                <a:spcPct val="120000"/>
              </a:lnSpc>
            </a:pPr>
            <a:r>
              <a:rPr lang="en-US" sz="2000" dirty="0" smtClean="0"/>
              <a:t>Toll-free phone number to the award winning CVS/caremark Customer Care </a:t>
            </a:r>
          </a:p>
          <a:p>
            <a:pPr eaLnBrk="1" hangingPunct="1"/>
            <a:r>
              <a:rPr lang="en-US" sz="2000" dirty="0" smtClean="0"/>
              <a:t>By visiting </a:t>
            </a:r>
            <a:r>
              <a:rPr lang="en-US" sz="2000" dirty="0" smtClean="0">
                <a:hlinkClick r:id="rId2"/>
              </a:rPr>
              <a:t>www.nacorx.org</a:t>
            </a:r>
            <a:r>
              <a:rPr lang="en-US" sz="2000" dirty="0" smtClean="0"/>
              <a:t>, residents have access to: </a:t>
            </a:r>
          </a:p>
          <a:p>
            <a:pPr lvl="1" eaLnBrk="1" hangingPunct="1"/>
            <a:r>
              <a:rPr lang="en-US" sz="1800" dirty="0" smtClean="0"/>
              <a:t>Print ID card</a:t>
            </a:r>
          </a:p>
          <a:p>
            <a:pPr lvl="1" eaLnBrk="1" hangingPunct="1"/>
            <a:r>
              <a:rPr lang="en-US" sz="1800" dirty="0" smtClean="0"/>
              <a:t>Locate a pharmacy </a:t>
            </a:r>
          </a:p>
          <a:p>
            <a:pPr lvl="1" eaLnBrk="1" hangingPunct="1"/>
            <a:r>
              <a:rPr lang="en-US" sz="1800" dirty="0" smtClean="0"/>
              <a:t>Check drug pricing</a:t>
            </a:r>
            <a:endParaRPr lang="en-US" dirty="0" smtClean="0"/>
          </a:p>
          <a:p>
            <a:pPr lvl="1" eaLnBrk="1" hangingPunct="1"/>
            <a:endParaRPr lang="en-US" dirty="0" smtClean="0"/>
          </a:p>
          <a:p>
            <a:pPr eaLnBrk="1" hangingPunct="1"/>
            <a:endParaRPr lang="en-US" dirty="0" smtClean="0"/>
          </a:p>
        </p:txBody>
      </p:sp>
      <p:pic>
        <p:nvPicPr>
          <p:cNvPr id="1026" name="Picture 2" descr="C:\Users\CS526A\AppData\Local\Microsoft\Windows\Temporary Internet Files\Content.Outlook\86ULV715\NACo-Hom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2819400"/>
            <a:ext cx="2641600" cy="2971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z="3200" dirty="0" smtClean="0"/>
              <a:t>Resident Communication Materials</a:t>
            </a:r>
          </a:p>
        </p:txBody>
      </p:sp>
      <p:sp>
        <p:nvSpPr>
          <p:cNvPr id="27650" name="Content Placeholder 2"/>
          <p:cNvSpPr>
            <a:spLocks noGrp="1"/>
          </p:cNvSpPr>
          <p:nvPr>
            <p:ph idx="1"/>
          </p:nvPr>
        </p:nvSpPr>
        <p:spPr/>
        <p:txBody>
          <a:bodyPr/>
          <a:lstStyle/>
          <a:p>
            <a:pPr eaLnBrk="1" hangingPunct="1">
              <a:lnSpc>
                <a:spcPct val="80000"/>
              </a:lnSpc>
            </a:pPr>
            <a:r>
              <a:rPr lang="en-US" dirty="0" smtClean="0"/>
              <a:t>CVS/caremark continues to provide standard participant materials at </a:t>
            </a:r>
            <a:r>
              <a:rPr lang="en-US" b="1" dirty="0" smtClean="0"/>
              <a:t>no charge to the county</a:t>
            </a:r>
          </a:p>
          <a:p>
            <a:pPr eaLnBrk="1" hangingPunct="1">
              <a:lnSpc>
                <a:spcPct val="80000"/>
              </a:lnSpc>
            </a:pPr>
            <a:endParaRPr lang="en-US" sz="800" dirty="0" smtClean="0"/>
          </a:p>
          <a:p>
            <a:pPr lvl="1" eaLnBrk="1" hangingPunct="1">
              <a:lnSpc>
                <a:spcPct val="80000"/>
              </a:lnSpc>
            </a:pPr>
            <a:r>
              <a:rPr lang="en-US" sz="1800" dirty="0" smtClean="0"/>
              <a:t>ID card/brochures, posters, display stands, and mailing inserts</a:t>
            </a:r>
          </a:p>
          <a:p>
            <a:pPr lvl="1" eaLnBrk="1" hangingPunct="1">
              <a:lnSpc>
                <a:spcPct val="80000"/>
              </a:lnSpc>
            </a:pPr>
            <a:endParaRPr lang="en-US" sz="1800" dirty="0" smtClean="0"/>
          </a:p>
          <a:p>
            <a:pPr lvl="3" eaLnBrk="1" hangingPunct="1">
              <a:lnSpc>
                <a:spcPct val="80000"/>
              </a:lnSpc>
            </a:pPr>
            <a:endParaRPr lang="en-US" dirty="0" smtClean="0"/>
          </a:p>
          <a:p>
            <a:pPr lvl="2" eaLnBrk="1" hangingPunct="1">
              <a:lnSpc>
                <a:spcPct val="80000"/>
              </a:lnSpc>
              <a:buFont typeface="Arial" charset="0"/>
              <a:buNone/>
            </a:pPr>
            <a:r>
              <a:rPr lang="en-US" sz="1600" dirty="0" smtClean="0"/>
              <a:t>	</a:t>
            </a:r>
            <a:endParaRPr lang="en-US" sz="1200" dirty="0" smtClean="0"/>
          </a:p>
          <a:p>
            <a:pPr eaLnBrk="1" hangingPunct="1"/>
            <a:endParaRPr lang="en-US" dirty="0" smtClean="0"/>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2872106"/>
            <a:ext cx="2057400" cy="3059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descr="C:\Users\CS526A\AppData\Local\Microsoft\Windows\Temporary Internet Files\Content.Outlook\86ULV715\RELEASED_106-36854A_NACo_Rx_BuckSlip_011316_Page_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3429000"/>
            <a:ext cx="3657600" cy="156754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5640" y="2560980"/>
            <a:ext cx="1762760" cy="3376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dirty="0" smtClean="0"/>
              <a:t>County Benefits</a:t>
            </a:r>
          </a:p>
        </p:txBody>
      </p:sp>
      <p:sp>
        <p:nvSpPr>
          <p:cNvPr id="33794" name="Rectangle 3"/>
          <p:cNvSpPr>
            <a:spLocks noGrp="1" noChangeArrowheads="1"/>
          </p:cNvSpPr>
          <p:nvPr>
            <p:ph type="body" idx="1"/>
          </p:nvPr>
        </p:nvSpPr>
        <p:spPr>
          <a:xfrm>
            <a:off x="1309687" y="1295400"/>
            <a:ext cx="7224713" cy="4505325"/>
          </a:xfrm>
        </p:spPr>
        <p:txBody>
          <a:bodyPr/>
          <a:lstStyle/>
          <a:p>
            <a:pPr eaLnBrk="1" hangingPunct="1"/>
            <a:r>
              <a:rPr lang="en-US" dirty="0" smtClean="0"/>
              <a:t>No cost to county</a:t>
            </a:r>
          </a:p>
          <a:p>
            <a:pPr lvl="1" eaLnBrk="1" hangingPunct="1">
              <a:buClr>
                <a:schemeClr val="accent2"/>
              </a:buClr>
            </a:pPr>
            <a:r>
              <a:rPr lang="en-US" sz="1600" dirty="0" smtClean="0"/>
              <a:t>Program provided at no cost</a:t>
            </a:r>
          </a:p>
          <a:p>
            <a:pPr lvl="1" eaLnBrk="1" hangingPunct="1">
              <a:buClr>
                <a:schemeClr val="accent2"/>
              </a:buClr>
            </a:pPr>
            <a:r>
              <a:rPr lang="en-US" sz="1600" dirty="0" smtClean="0"/>
              <a:t>Standard marketing materials provided at no cost</a:t>
            </a:r>
          </a:p>
          <a:p>
            <a:pPr eaLnBrk="1" hangingPunct="1"/>
            <a:r>
              <a:rPr lang="en-US" dirty="0" smtClean="0"/>
              <a:t>Easy to administer</a:t>
            </a:r>
          </a:p>
          <a:p>
            <a:pPr lvl="1" eaLnBrk="1" hangingPunct="1">
              <a:buClr>
                <a:schemeClr val="accent2"/>
              </a:buClr>
            </a:pPr>
            <a:r>
              <a:rPr lang="en-US" sz="1600" dirty="0" smtClean="0"/>
              <a:t>No enrollment paperwork</a:t>
            </a:r>
          </a:p>
          <a:p>
            <a:pPr lvl="1" eaLnBrk="1" hangingPunct="1">
              <a:buClr>
                <a:schemeClr val="accent2"/>
              </a:buClr>
            </a:pPr>
            <a:r>
              <a:rPr lang="en-US" sz="1600" dirty="0" smtClean="0"/>
              <a:t>No eligibility transmission required</a:t>
            </a:r>
          </a:p>
          <a:p>
            <a:pPr lvl="1" eaLnBrk="1" hangingPunct="1">
              <a:buClr>
                <a:schemeClr val="accent2"/>
              </a:buClr>
            </a:pPr>
            <a:r>
              <a:rPr lang="en-US" sz="1600" dirty="0" smtClean="0"/>
              <a:t>NACo and CVS/caremark provide full support for the program</a:t>
            </a:r>
          </a:p>
          <a:p>
            <a:pPr lvl="1" eaLnBrk="1" hangingPunct="1">
              <a:buClr>
                <a:schemeClr val="accent2"/>
              </a:buClr>
            </a:pPr>
            <a:r>
              <a:rPr lang="en-US" sz="1600" dirty="0" smtClean="0"/>
              <a:t>Customer Care managed by CVS/caremark</a:t>
            </a:r>
          </a:p>
          <a:p>
            <a:pPr eaLnBrk="1" hangingPunct="1"/>
            <a:r>
              <a:rPr lang="en-US" dirty="0" smtClean="0"/>
              <a:t>Proven results</a:t>
            </a:r>
          </a:p>
          <a:p>
            <a:pPr lvl="1" eaLnBrk="1" hangingPunct="1">
              <a:buClr>
                <a:schemeClr val="accent2"/>
              </a:buClr>
            </a:pPr>
            <a:r>
              <a:rPr lang="en-US" sz="1600" dirty="0" smtClean="0"/>
              <a:t>Average savings of 32%*</a:t>
            </a:r>
          </a:p>
          <a:p>
            <a:pPr lvl="1" eaLnBrk="1" hangingPunct="1">
              <a:buClr>
                <a:schemeClr val="accent2"/>
              </a:buClr>
            </a:pPr>
            <a:r>
              <a:rPr lang="en-US" sz="1600" dirty="0" smtClean="0"/>
              <a:t>Over 1,300 counties participate in the program with their residents savings over $633 million dollars on more than 47 million prescriptions*</a:t>
            </a:r>
          </a:p>
          <a:p>
            <a:pPr lvl="1" eaLnBrk="1" hangingPunct="1">
              <a:buClr>
                <a:schemeClr val="accent2"/>
              </a:buClr>
            </a:pPr>
            <a:r>
              <a:rPr lang="en-US" sz="1600" dirty="0" smtClean="0"/>
              <a:t>Savings up to 75%</a:t>
            </a:r>
          </a:p>
          <a:p>
            <a:pPr lvl="1" eaLnBrk="1" hangingPunct="1"/>
            <a:endParaRPr lang="en-US" dirty="0" smtClean="0"/>
          </a:p>
          <a:p>
            <a:pPr lvl="1" eaLnBrk="1" hangingPunct="1">
              <a:buFont typeface="Wingdings" pitchFamily="2" charset="2"/>
              <a:buNone/>
            </a:pPr>
            <a:endParaRPr lang="en-US" dirty="0" smtClean="0"/>
          </a:p>
          <a:p>
            <a:pPr lvl="1" eaLnBrk="1" hangingPunct="1"/>
            <a:endParaRPr lang="en-US" dirty="0" smtClean="0"/>
          </a:p>
          <a:p>
            <a:pPr eaLnBrk="1" hangingPunct="1"/>
            <a:endParaRPr lang="en-US" dirty="0" smtClean="0"/>
          </a:p>
          <a:p>
            <a:pPr eaLnBrk="1" hangingPunct="1"/>
            <a:endParaRPr lang="en-US" dirty="0" smtClean="0"/>
          </a:p>
        </p:txBody>
      </p:sp>
      <p:sp>
        <p:nvSpPr>
          <p:cNvPr id="5" name="TextBox 4"/>
          <p:cNvSpPr txBox="1"/>
          <p:nvPr/>
        </p:nvSpPr>
        <p:spPr>
          <a:xfrm>
            <a:off x="1447800" y="5486400"/>
            <a:ext cx="3259226" cy="230832"/>
          </a:xfrm>
          <a:prstGeom prst="rect">
            <a:avLst/>
          </a:prstGeom>
          <a:noFill/>
        </p:spPr>
        <p:txBody>
          <a:bodyPr wrap="none" rtlCol="0">
            <a:spAutoFit/>
          </a:bodyPr>
          <a:lstStyle/>
          <a:p>
            <a:pPr eaLnBrk="0" hangingPunct="0">
              <a:spcBef>
                <a:spcPct val="50000"/>
              </a:spcBef>
            </a:pPr>
            <a:r>
              <a:rPr lang="en-US" sz="900" dirty="0" smtClean="0">
                <a:latin typeface="Times" pitchFamily="18" charset="0"/>
              </a:rPr>
              <a:t>*Based on 2015 claims adjudicated by CVS/caremark for </a:t>
            </a:r>
            <a:r>
              <a:rPr lang="en-US" sz="900" dirty="0" err="1" smtClean="0">
                <a:latin typeface="Times" pitchFamily="18" charset="0"/>
              </a:rPr>
              <a:t>NACo</a:t>
            </a:r>
            <a:r>
              <a:rPr lang="en-US" sz="900" dirty="0" smtClean="0">
                <a:latin typeface="Times" pitchFamily="18" charset="0"/>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Advantages</a:t>
            </a:r>
            <a:endParaRPr lang="en-US" dirty="0"/>
          </a:p>
        </p:txBody>
      </p:sp>
      <p:sp>
        <p:nvSpPr>
          <p:cNvPr id="3" name="Content Placeholder 2"/>
          <p:cNvSpPr>
            <a:spLocks noGrp="1"/>
          </p:cNvSpPr>
          <p:nvPr>
            <p:ph idx="1"/>
          </p:nvPr>
        </p:nvSpPr>
        <p:spPr>
          <a:xfrm>
            <a:off x="1828801" y="1371600"/>
            <a:ext cx="6705600" cy="4572000"/>
          </a:xfrm>
        </p:spPr>
        <p:txBody>
          <a:bodyPr/>
          <a:lstStyle/>
          <a:p>
            <a:r>
              <a:rPr lang="en-US" sz="1800" dirty="0" smtClean="0"/>
              <a:t>Experience – Administrating the first and best discount card program since 1992!</a:t>
            </a:r>
          </a:p>
          <a:p>
            <a:r>
              <a:rPr lang="en-US" sz="1800" dirty="0" smtClean="0"/>
              <a:t>Pricing – Our Prescription Discount Card, Dental Discount and Health Discount programs are the best priced program in the country! </a:t>
            </a:r>
          </a:p>
          <a:p>
            <a:r>
              <a:rPr lang="en-US" sz="1800" dirty="0" smtClean="0"/>
              <a:t>Network – Largest prescription discount card network in the nation</a:t>
            </a:r>
            <a:endParaRPr lang="en-US" sz="1800" b="1" dirty="0" smtClean="0"/>
          </a:p>
          <a:p>
            <a:r>
              <a:rPr lang="en-US" sz="1800" dirty="0" smtClean="0"/>
              <a:t>Marketing – Extensive marketing support for your county</a:t>
            </a:r>
          </a:p>
          <a:p>
            <a:r>
              <a:rPr lang="en-US" sz="1800" dirty="0" smtClean="0"/>
              <a:t>Resident Support – J.D. Power &amp; Associates #1 award winning support for your residents</a:t>
            </a:r>
          </a:p>
          <a:p>
            <a:r>
              <a:rPr lang="en-US" sz="1800" dirty="0" smtClean="0"/>
              <a:t>Legal Support – Legal expertise regarding U.S. laws and registration requirements.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514600" y="2590800"/>
            <a:ext cx="3886200" cy="1371600"/>
          </a:xfrm>
          <a:prstGeom prst="rect">
            <a:avLst/>
          </a:prstGeom>
          <a:noFill/>
          <a:ln w="9525">
            <a:noFill/>
            <a:miter lim="800000"/>
            <a:headEnd/>
            <a:tailEnd/>
          </a:ln>
        </p:spPr>
      </p:pic>
      <p:sp>
        <p:nvSpPr>
          <p:cNvPr id="7" name="Title 6"/>
          <p:cNvSpPr>
            <a:spLocks noGrp="1"/>
          </p:cNvSpPr>
          <p:nvPr>
            <p:ph type="title"/>
          </p:nvPr>
        </p:nvSpPr>
        <p:spPr>
          <a:xfrm>
            <a:off x="1600201" y="457200"/>
            <a:ext cx="5867400" cy="762000"/>
          </a:xfrm>
        </p:spPr>
        <p:txBody>
          <a:bodyPr/>
          <a:lstStyle/>
          <a:p>
            <a:pPr algn="ctr"/>
            <a:r>
              <a:rPr lang="en-US" sz="3600" dirty="0" smtClean="0"/>
              <a:t>Prescription Discount Program</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524001" y="304800"/>
            <a:ext cx="6172200" cy="914400"/>
          </a:xfrm>
        </p:spPr>
        <p:txBody>
          <a:bodyPr/>
          <a:lstStyle/>
          <a:p>
            <a:pPr algn="ctr" eaLnBrk="1" hangingPunct="1"/>
            <a:r>
              <a:rPr lang="en-US" dirty="0" smtClean="0"/>
              <a:t>Where the Program Is Today</a:t>
            </a:r>
          </a:p>
        </p:txBody>
      </p:sp>
      <p:sp>
        <p:nvSpPr>
          <p:cNvPr id="5123" name="Rectangle 3"/>
          <p:cNvSpPr>
            <a:spLocks noGrp="1" noChangeArrowheads="1"/>
          </p:cNvSpPr>
          <p:nvPr>
            <p:ph type="body" idx="1"/>
          </p:nvPr>
        </p:nvSpPr>
        <p:spPr>
          <a:xfrm>
            <a:off x="381000" y="1600200"/>
            <a:ext cx="8215313" cy="4267200"/>
          </a:xfrm>
        </p:spPr>
        <p:txBody>
          <a:bodyPr/>
          <a:lstStyle/>
          <a:p>
            <a:pPr eaLnBrk="1" hangingPunct="1"/>
            <a:r>
              <a:rPr lang="en-US" sz="2400" dirty="0" smtClean="0"/>
              <a:t>Since December 2004:</a:t>
            </a:r>
          </a:p>
          <a:p>
            <a:pPr eaLnBrk="1" hangingPunct="1"/>
            <a:endParaRPr lang="en-US" sz="2400" dirty="0" smtClean="0"/>
          </a:p>
          <a:p>
            <a:pPr lvl="1" eaLnBrk="1" hangingPunct="1">
              <a:buClr>
                <a:schemeClr val="accent2"/>
              </a:buClr>
            </a:pPr>
            <a:r>
              <a:rPr lang="en-US" dirty="0" smtClean="0"/>
              <a:t>More than 1,300 counties have joined the National Association of Counties (</a:t>
            </a:r>
            <a:r>
              <a:rPr lang="en-US" dirty="0" err="1" smtClean="0"/>
              <a:t>NACo</a:t>
            </a:r>
            <a:r>
              <a:rPr lang="en-US" dirty="0" smtClean="0"/>
              <a:t>) Prescription Discount Card Program</a:t>
            </a:r>
          </a:p>
          <a:p>
            <a:pPr lvl="1" eaLnBrk="1" hangingPunct="1">
              <a:buClr>
                <a:schemeClr val="accent2"/>
              </a:buClr>
            </a:pPr>
            <a:endParaRPr lang="en-US" dirty="0" smtClean="0"/>
          </a:p>
          <a:p>
            <a:pPr lvl="1" eaLnBrk="1" hangingPunct="1">
              <a:buClr>
                <a:schemeClr val="accent2"/>
              </a:buClr>
            </a:pPr>
            <a:r>
              <a:rPr lang="en-US" dirty="0" smtClean="0"/>
              <a:t>Over 47 million prescriptions have been processed</a:t>
            </a:r>
          </a:p>
          <a:p>
            <a:pPr lvl="1" eaLnBrk="1" hangingPunct="1">
              <a:buClr>
                <a:schemeClr val="accent2"/>
              </a:buClr>
            </a:pPr>
            <a:endParaRPr lang="en-US" dirty="0" smtClean="0"/>
          </a:p>
          <a:p>
            <a:pPr lvl="1" eaLnBrk="1" hangingPunct="1">
              <a:buClr>
                <a:schemeClr val="accent2"/>
              </a:buClr>
            </a:pPr>
            <a:r>
              <a:rPr lang="en-US" dirty="0" smtClean="0"/>
              <a:t>Over $633 million has been saved</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buFont typeface="Wingdings" pitchFamily="2" charset="2"/>
              <a:buNone/>
            </a:pPr>
            <a:endParaRPr lang="en-US" sz="800" dirty="0" smtClean="0"/>
          </a:p>
        </p:txBody>
      </p:sp>
      <p:sp>
        <p:nvSpPr>
          <p:cNvPr id="6" name="TextBox 5"/>
          <p:cNvSpPr txBox="1"/>
          <p:nvPr/>
        </p:nvSpPr>
        <p:spPr>
          <a:xfrm>
            <a:off x="2209800" y="5562600"/>
            <a:ext cx="4948791" cy="246221"/>
          </a:xfrm>
          <a:prstGeom prst="rect">
            <a:avLst/>
          </a:prstGeom>
          <a:noFill/>
        </p:spPr>
        <p:txBody>
          <a:bodyPr wrap="none" rtlCol="0">
            <a:spAutoFit/>
          </a:bodyPr>
          <a:lstStyle/>
          <a:p>
            <a:pPr eaLnBrk="0" hangingPunct="0">
              <a:spcBef>
                <a:spcPct val="50000"/>
              </a:spcBef>
            </a:pPr>
            <a:r>
              <a:rPr lang="en-US" sz="1000" dirty="0" smtClean="0">
                <a:latin typeface="Times" pitchFamily="18" charset="0"/>
              </a:rPr>
              <a:t>Based on all claims adjudicated by CVS/caremark for </a:t>
            </a:r>
            <a:r>
              <a:rPr lang="en-US" sz="1000" dirty="0" err="1" smtClean="0">
                <a:latin typeface="Times" pitchFamily="18" charset="0"/>
              </a:rPr>
              <a:t>NACo</a:t>
            </a:r>
            <a:r>
              <a:rPr lang="en-US" sz="1000" dirty="0" smtClean="0">
                <a:latin typeface="Times" pitchFamily="18" charset="0"/>
              </a:rPr>
              <a:t> 12/1/2004 through  12/31/2015.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066801" y="685800"/>
            <a:ext cx="8077200" cy="609600"/>
          </a:xfrm>
        </p:spPr>
        <p:txBody>
          <a:bodyPr/>
          <a:lstStyle/>
          <a:p>
            <a:pPr eaLnBrk="1" hangingPunct="1"/>
            <a:r>
              <a:rPr lang="en-US" sz="2800" dirty="0" smtClean="0"/>
              <a:t>Who Can Use The Prescription Discount Card?</a:t>
            </a:r>
          </a:p>
        </p:txBody>
      </p:sp>
      <p:sp>
        <p:nvSpPr>
          <p:cNvPr id="20482" name="Rectangle 3"/>
          <p:cNvSpPr>
            <a:spLocks noGrp="1" noChangeArrowheads="1"/>
          </p:cNvSpPr>
          <p:nvPr>
            <p:ph type="body" idx="1"/>
          </p:nvPr>
        </p:nvSpPr>
        <p:spPr>
          <a:xfrm>
            <a:off x="1828800" y="3192463"/>
            <a:ext cx="6767513" cy="2674937"/>
          </a:xfrm>
        </p:spPr>
        <p:txBody>
          <a:bodyPr/>
          <a:lstStyle/>
          <a:p>
            <a:pPr eaLnBrk="1" hangingPunct="1"/>
            <a:r>
              <a:rPr lang="en-US" sz="2000" dirty="0" smtClean="0"/>
              <a:t>Uninsured residents</a:t>
            </a:r>
          </a:p>
          <a:p>
            <a:pPr eaLnBrk="1" hangingPunct="1"/>
            <a:r>
              <a:rPr lang="en-US" sz="2000" dirty="0" smtClean="0"/>
              <a:t>When a prescription is not covered:</a:t>
            </a:r>
          </a:p>
          <a:p>
            <a:pPr lvl="1" eaLnBrk="1" hangingPunct="1">
              <a:buClr>
                <a:schemeClr val="accent2"/>
              </a:buClr>
            </a:pPr>
            <a:r>
              <a:rPr lang="en-US" sz="1800" dirty="0" smtClean="0"/>
              <a:t>Underinsured residents</a:t>
            </a:r>
          </a:p>
          <a:p>
            <a:pPr lvl="2" eaLnBrk="1" hangingPunct="1"/>
            <a:r>
              <a:rPr lang="en-US" sz="1600" dirty="0" smtClean="0"/>
              <a:t>Prescription not covered on resident’s plan</a:t>
            </a:r>
          </a:p>
          <a:p>
            <a:pPr lvl="2" eaLnBrk="1" hangingPunct="1"/>
            <a:r>
              <a:rPr lang="en-US" sz="1600" dirty="0" smtClean="0"/>
              <a:t>Resident has high front-end deductible </a:t>
            </a:r>
          </a:p>
          <a:p>
            <a:pPr lvl="1" eaLnBrk="1" hangingPunct="1">
              <a:buClr>
                <a:schemeClr val="accent2"/>
              </a:buClr>
            </a:pPr>
            <a:r>
              <a:rPr lang="en-US" sz="1800" dirty="0" smtClean="0"/>
              <a:t>Medicare Plan D participants non-covered drugs</a:t>
            </a:r>
          </a:p>
          <a:p>
            <a:pPr eaLnBrk="1" hangingPunct="1"/>
            <a:r>
              <a:rPr lang="en-US" sz="2000" dirty="0" smtClean="0"/>
              <a:t>Pet prescriptions</a:t>
            </a:r>
          </a:p>
          <a:p>
            <a:pPr eaLnBrk="1" hangingPunct="1"/>
            <a:endParaRPr lang="en-US" dirty="0" smtClean="0"/>
          </a:p>
        </p:txBody>
      </p:sp>
      <p:sp>
        <p:nvSpPr>
          <p:cNvPr id="20483" name="Text Box 4"/>
          <p:cNvSpPr txBox="1">
            <a:spLocks noChangeArrowheads="1"/>
          </p:cNvSpPr>
          <p:nvPr/>
        </p:nvSpPr>
        <p:spPr bwMode="auto">
          <a:xfrm>
            <a:off x="1763713" y="1552575"/>
            <a:ext cx="6988175" cy="1196975"/>
          </a:xfrm>
          <a:prstGeom prst="rect">
            <a:avLst/>
          </a:prstGeom>
          <a:solidFill>
            <a:schemeClr val="tx2"/>
          </a:solidFill>
          <a:ln w="9525">
            <a:solidFill>
              <a:schemeClr val="tx2"/>
            </a:solidFill>
            <a:miter lim="800000"/>
            <a:headEnd/>
            <a:tailEnd/>
          </a:ln>
        </p:spPr>
        <p:txBody>
          <a:bodyPr>
            <a:spAutoFit/>
          </a:bodyPr>
          <a:lstStyle/>
          <a:p>
            <a:pPr eaLnBrk="0" hangingPunct="0">
              <a:spcBef>
                <a:spcPct val="50000"/>
              </a:spcBef>
            </a:pPr>
            <a:r>
              <a:rPr lang="en-US" sz="2400" dirty="0">
                <a:solidFill>
                  <a:schemeClr val="bg1"/>
                </a:solidFill>
                <a:latin typeface="Times" pitchFamily="18" charset="0"/>
              </a:rPr>
              <a:t>The NACo Prescription Discount Card can be used anytime a prescription is not covered by insurance – even for pets!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1447800" y="457200"/>
            <a:ext cx="6858000" cy="762000"/>
          </a:xfrm>
        </p:spPr>
        <p:txBody>
          <a:bodyPr/>
          <a:lstStyle/>
          <a:p>
            <a:pPr eaLnBrk="1" hangingPunct="1"/>
            <a:r>
              <a:rPr lang="en-US" sz="3600" dirty="0" smtClean="0"/>
              <a:t>Participating Pharmacy Network</a:t>
            </a:r>
          </a:p>
        </p:txBody>
      </p:sp>
      <p:sp>
        <p:nvSpPr>
          <p:cNvPr id="21506" name="Rectangle 3"/>
          <p:cNvSpPr>
            <a:spLocks noGrp="1" noChangeArrowheads="1"/>
          </p:cNvSpPr>
          <p:nvPr>
            <p:ph type="body" idx="1"/>
          </p:nvPr>
        </p:nvSpPr>
        <p:spPr>
          <a:xfrm>
            <a:off x="457200" y="1447800"/>
            <a:ext cx="8305800" cy="4419600"/>
          </a:xfrm>
        </p:spPr>
        <p:txBody>
          <a:bodyPr/>
          <a:lstStyle/>
          <a:p>
            <a:pPr eaLnBrk="1" hangingPunct="1"/>
            <a:r>
              <a:rPr lang="en-US" dirty="0" smtClean="0"/>
              <a:t>“Pharmacy-friendly” </a:t>
            </a:r>
          </a:p>
          <a:p>
            <a:pPr lvl="1" eaLnBrk="1" hangingPunct="1"/>
            <a:r>
              <a:rPr lang="en-US" dirty="0" smtClean="0"/>
              <a:t>Prescriptions can be filled at more than 68,000 participating pharmacies nationwide = over 9 out of 10 pharmacies.</a:t>
            </a:r>
          </a:p>
          <a:p>
            <a:pPr eaLnBrk="1" hangingPunct="1"/>
            <a:r>
              <a:rPr lang="en-US" dirty="0" smtClean="0"/>
              <a:t>All major chain pharmacies participate, including:  Rite-Aid, Walgreens, CVS, Wal-Mart, Target, grocery store chains, most independents</a:t>
            </a:r>
          </a:p>
          <a:p>
            <a:pPr eaLnBrk="1" hangingPunct="1"/>
            <a:r>
              <a:rPr lang="en-US" dirty="0" smtClean="0"/>
              <a:t>Solid reputation with participating pharmacies since 1969</a:t>
            </a:r>
          </a:p>
          <a:p>
            <a:pPr lvl="1" eaLnBrk="1" hangingPunct="1">
              <a:buClr>
                <a:schemeClr val="accent2"/>
              </a:buClr>
              <a:buSzPct val="125000"/>
            </a:pPr>
            <a:r>
              <a:rPr lang="en-US" dirty="0" smtClean="0"/>
              <a:t>Optional agreement to accept the prescription discount card</a:t>
            </a:r>
          </a:p>
          <a:p>
            <a:pPr lvl="1" eaLnBrk="1" hangingPunct="1">
              <a:buClr>
                <a:schemeClr val="accent2"/>
              </a:buClr>
              <a:buSzPct val="125000"/>
            </a:pPr>
            <a:r>
              <a:rPr lang="en-US" dirty="0" smtClean="0"/>
              <a:t>Acceptance of online claims processing system</a:t>
            </a:r>
          </a:p>
          <a:p>
            <a:pPr eaLnBrk="1" hangingPunct="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sz="3200" dirty="0" smtClean="0"/>
              <a:t>Real Value Program 2015</a:t>
            </a:r>
          </a:p>
        </p:txBody>
      </p:sp>
      <p:sp>
        <p:nvSpPr>
          <p:cNvPr id="30722" name="Rectangle 3"/>
          <p:cNvSpPr>
            <a:spLocks noGrp="1" noChangeArrowheads="1"/>
          </p:cNvSpPr>
          <p:nvPr>
            <p:ph type="body" idx="1"/>
          </p:nvPr>
        </p:nvSpPr>
        <p:spPr>
          <a:xfrm>
            <a:off x="609600" y="1362075"/>
            <a:ext cx="8382000" cy="3971925"/>
          </a:xfrm>
        </p:spPr>
        <p:txBody>
          <a:bodyPr/>
          <a:lstStyle/>
          <a:p>
            <a:pPr eaLnBrk="1" hangingPunct="1"/>
            <a:r>
              <a:rPr lang="en-US" sz="2400" dirty="0" smtClean="0"/>
              <a:t>Average savings of $20.24 per prescription</a:t>
            </a:r>
          </a:p>
          <a:p>
            <a:pPr eaLnBrk="1" hangingPunct="1"/>
            <a:r>
              <a:rPr lang="en-US" sz="2400" dirty="0" smtClean="0"/>
              <a:t>Actual average savings of 32%</a:t>
            </a:r>
          </a:p>
          <a:p>
            <a:pPr eaLnBrk="1" hangingPunct="1"/>
            <a:r>
              <a:rPr lang="en-US" sz="2400" dirty="0" smtClean="0"/>
              <a:t>Savings up to 75%</a:t>
            </a:r>
          </a:p>
          <a:p>
            <a:pPr eaLnBrk="1" hangingPunct="1"/>
            <a:r>
              <a:rPr lang="en-US" sz="2400" dirty="0" smtClean="0"/>
              <a:t>Generic medication average savings </a:t>
            </a:r>
          </a:p>
          <a:p>
            <a:pPr lvl="1" eaLnBrk="1" hangingPunct="1"/>
            <a:r>
              <a:rPr lang="en-US" sz="2400" dirty="0" smtClean="0"/>
              <a:t>37% off retail</a:t>
            </a:r>
          </a:p>
          <a:p>
            <a:pPr lvl="1" eaLnBrk="1" hangingPunct="1"/>
            <a:r>
              <a:rPr lang="en-US" sz="2400" dirty="0" smtClean="0"/>
              <a:t>$15.86 per prescription</a:t>
            </a:r>
          </a:p>
          <a:p>
            <a:pPr eaLnBrk="1" hangingPunct="1"/>
            <a:r>
              <a:rPr lang="en-US" sz="2400" dirty="0" smtClean="0"/>
              <a:t>Brand medication average savings</a:t>
            </a:r>
          </a:p>
          <a:p>
            <a:pPr lvl="1" eaLnBrk="1" hangingPunct="1"/>
            <a:r>
              <a:rPr lang="en-US" sz="2400" dirty="0" smtClean="0"/>
              <a:t>25% off retail</a:t>
            </a:r>
          </a:p>
          <a:p>
            <a:pPr lvl="1" eaLnBrk="1" hangingPunct="1"/>
            <a:r>
              <a:rPr lang="en-US" sz="2400" dirty="0" smtClean="0"/>
              <a:t>$61.69 per prescription</a:t>
            </a:r>
          </a:p>
        </p:txBody>
      </p:sp>
      <p:sp>
        <p:nvSpPr>
          <p:cNvPr id="30723" name="Text Box 4"/>
          <p:cNvSpPr txBox="1">
            <a:spLocks noChangeArrowheads="1"/>
          </p:cNvSpPr>
          <p:nvPr/>
        </p:nvSpPr>
        <p:spPr bwMode="auto">
          <a:xfrm>
            <a:off x="457200" y="5562600"/>
            <a:ext cx="7759700" cy="244475"/>
          </a:xfrm>
          <a:prstGeom prst="rect">
            <a:avLst/>
          </a:prstGeom>
          <a:noFill/>
          <a:ln w="9525">
            <a:noFill/>
            <a:miter lim="800000"/>
            <a:headEnd/>
            <a:tailEnd/>
          </a:ln>
        </p:spPr>
        <p:txBody>
          <a:bodyPr>
            <a:spAutoFit/>
          </a:bodyPr>
          <a:lstStyle/>
          <a:p>
            <a:pPr eaLnBrk="0" hangingPunct="0">
              <a:spcBef>
                <a:spcPct val="50000"/>
              </a:spcBef>
            </a:pPr>
            <a:r>
              <a:rPr lang="en-US" sz="1000" dirty="0">
                <a:latin typeface="Times" pitchFamily="18" charset="0"/>
              </a:rPr>
              <a:t>Based on </a:t>
            </a:r>
            <a:r>
              <a:rPr lang="en-US" sz="1000" dirty="0" smtClean="0">
                <a:latin typeface="Times" pitchFamily="18" charset="0"/>
              </a:rPr>
              <a:t> 2015 claims </a:t>
            </a:r>
            <a:r>
              <a:rPr lang="en-US" sz="1000" dirty="0">
                <a:latin typeface="Times" pitchFamily="18" charset="0"/>
              </a:rPr>
              <a:t>adjudicated by </a:t>
            </a:r>
            <a:r>
              <a:rPr lang="en-US" sz="1000" dirty="0" smtClean="0">
                <a:latin typeface="Times" pitchFamily="18" charset="0"/>
              </a:rPr>
              <a:t>CVS/caremark </a:t>
            </a:r>
            <a:r>
              <a:rPr lang="en-US" sz="1000" dirty="0">
                <a:latin typeface="Times" pitchFamily="18" charset="0"/>
              </a:rPr>
              <a:t>for </a:t>
            </a:r>
            <a:r>
              <a:rPr lang="en-US" sz="1000" dirty="0" err="1" smtClean="0">
                <a:latin typeface="Times" pitchFamily="18" charset="0"/>
              </a:rPr>
              <a:t>NACo</a:t>
            </a:r>
            <a:r>
              <a:rPr lang="en-US" sz="1000" dirty="0" smtClean="0">
                <a:latin typeface="Times" pitchFamily="18" charset="0"/>
              </a:rPr>
              <a:t>. </a:t>
            </a:r>
            <a:endParaRPr lang="en-US" sz="1000" dirty="0">
              <a:latin typeface="Times"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600201" y="533400"/>
            <a:ext cx="5867400" cy="685800"/>
          </a:xfrm>
        </p:spPr>
        <p:txBody>
          <a:bodyPr/>
          <a:lstStyle/>
          <a:p>
            <a:pPr algn="ctr"/>
            <a:r>
              <a:rPr lang="en-US" sz="3600" dirty="0" smtClean="0"/>
              <a:t>Health &amp; Dental Discount Programs</a:t>
            </a:r>
            <a:endParaRPr lang="en-US" sz="3600" dirty="0"/>
          </a:p>
        </p:txBody>
      </p:sp>
      <p:pic>
        <p:nvPicPr>
          <p:cNvPr id="3074" name="Picture 2"/>
          <p:cNvPicPr>
            <a:picLocks noChangeAspect="1" noChangeArrowheads="1"/>
          </p:cNvPicPr>
          <p:nvPr/>
        </p:nvPicPr>
        <p:blipFill>
          <a:blip r:embed="rId3" cstate="print"/>
          <a:srcRect/>
          <a:stretch>
            <a:fillRect/>
          </a:stretch>
        </p:blipFill>
        <p:spPr bwMode="auto">
          <a:xfrm>
            <a:off x="2362200" y="3886200"/>
            <a:ext cx="3962400" cy="1479608"/>
          </a:xfrm>
          <a:prstGeom prst="rect">
            <a:avLst/>
          </a:prstGeom>
          <a:noFill/>
          <a:ln w="9525">
            <a:noFill/>
            <a:miter lim="800000"/>
            <a:headEnd/>
            <a:tailEnd/>
          </a:ln>
        </p:spPr>
      </p:pic>
      <p:pic>
        <p:nvPicPr>
          <p:cNvPr id="4" name="Picture 2"/>
          <p:cNvPicPr>
            <a:picLocks noGrp="1" noChangeAspect="1" noChangeArrowheads="1"/>
          </p:cNvPicPr>
          <p:nvPr>
            <p:ph idx="1"/>
          </p:nvPr>
        </p:nvPicPr>
        <p:blipFill>
          <a:blip r:embed="rId4" cstate="print"/>
          <a:srcRect/>
          <a:stretch>
            <a:fillRect/>
          </a:stretch>
        </p:blipFill>
        <p:spPr bwMode="auto">
          <a:xfrm>
            <a:off x="2286000" y="1905000"/>
            <a:ext cx="4114800" cy="15315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are NACo Dental &amp; Health Discount Programs Important?</a:t>
            </a:r>
            <a:endParaRPr lang="en-US" sz="3200" dirty="0"/>
          </a:p>
        </p:txBody>
      </p:sp>
      <p:sp>
        <p:nvSpPr>
          <p:cNvPr id="3" name="Content Placeholder 2"/>
          <p:cNvSpPr>
            <a:spLocks noGrp="1"/>
          </p:cNvSpPr>
          <p:nvPr>
            <p:ph idx="1"/>
          </p:nvPr>
        </p:nvSpPr>
        <p:spPr/>
        <p:txBody>
          <a:bodyPr/>
          <a:lstStyle/>
          <a:p>
            <a:pPr fontAlgn="auto">
              <a:spcBef>
                <a:spcPts val="0"/>
              </a:spcBef>
              <a:spcAft>
                <a:spcPts val="0"/>
              </a:spcAft>
              <a:defRPr/>
            </a:pPr>
            <a:endParaRPr lang="en-US" sz="2000" dirty="0" smtClean="0"/>
          </a:p>
          <a:p>
            <a:pPr fontAlgn="auto">
              <a:spcBef>
                <a:spcPts val="0"/>
              </a:spcBef>
              <a:spcAft>
                <a:spcPts val="0"/>
              </a:spcAft>
              <a:defRPr/>
            </a:pPr>
            <a:r>
              <a:rPr lang="en-US" sz="2000" dirty="0" smtClean="0"/>
              <a:t>Dental and vision care are NOT included in the Affordable Care Act </a:t>
            </a:r>
          </a:p>
          <a:p>
            <a:pPr fontAlgn="auto">
              <a:spcBef>
                <a:spcPts val="0"/>
              </a:spcBef>
              <a:spcAft>
                <a:spcPts val="0"/>
              </a:spcAft>
              <a:defRPr/>
            </a:pPr>
            <a:endParaRPr lang="en-US" sz="2000" dirty="0" smtClean="0"/>
          </a:p>
          <a:p>
            <a:pPr fontAlgn="auto">
              <a:spcBef>
                <a:spcPts val="0"/>
              </a:spcBef>
              <a:spcAft>
                <a:spcPts val="0"/>
              </a:spcAft>
              <a:defRPr/>
            </a:pPr>
            <a:r>
              <a:rPr lang="en-US" sz="2000" dirty="0" smtClean="0"/>
              <a:t>Over 100 million Americans lack dental and vision insurance coverage today.</a:t>
            </a:r>
          </a:p>
          <a:p>
            <a:pPr fontAlgn="auto">
              <a:spcBef>
                <a:spcPts val="0"/>
              </a:spcBef>
              <a:spcAft>
                <a:spcPts val="0"/>
              </a:spcAft>
              <a:defRPr/>
            </a:pPr>
            <a:endParaRPr lang="en-US" sz="2000" i="1" dirty="0" smtClean="0"/>
          </a:p>
          <a:p>
            <a:pPr fontAlgn="auto">
              <a:spcBef>
                <a:spcPts val="0"/>
              </a:spcBef>
              <a:spcAft>
                <a:spcPts val="0"/>
              </a:spcAft>
              <a:defRPr/>
            </a:pPr>
            <a:r>
              <a:rPr lang="en-US" sz="2000" dirty="0" smtClean="0"/>
              <a:t>Discount programs are a great way to offer discounted negotiated rates for service, without the commitment of an insured product.</a:t>
            </a:r>
          </a:p>
          <a:p>
            <a:pPr fontAlgn="auto">
              <a:spcBef>
                <a:spcPts val="0"/>
              </a:spcBef>
              <a:spcAft>
                <a:spcPts val="0"/>
              </a:spcAft>
              <a:defRPr/>
            </a:pPr>
            <a:endParaRPr lang="en-US" dirty="0" smtClean="0"/>
          </a:p>
          <a:p>
            <a:pPr>
              <a:buNone/>
            </a:pPr>
            <a:endParaRPr lang="en-US" sz="1800" i="1" dirty="0" smtClean="0"/>
          </a:p>
          <a:p>
            <a:pPr>
              <a:buNone/>
            </a:pPr>
            <a:endParaRPr lang="en-US" sz="1800" i="1" dirty="0" smtClean="0"/>
          </a:p>
          <a:p>
            <a:pPr>
              <a:buNone/>
            </a:pPr>
            <a:endParaRPr lang="en-US" sz="1600" i="1"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ACo templat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NACo template">
      <a:majorFont>
        <a:latin typeface="Time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lnDef>
  </a:objectDefaults>
  <a:extraClrSchemeLst>
    <a:extraClrScheme>
      <a:clrScheme name="NACo template 1">
        <a:dk1>
          <a:srgbClr val="000000"/>
        </a:dk1>
        <a:lt1>
          <a:srgbClr val="FFFFFF"/>
        </a:lt1>
        <a:dk2>
          <a:srgbClr val="005CB3"/>
        </a:dk2>
        <a:lt2>
          <a:srgbClr val="595959"/>
        </a:lt2>
        <a:accent1>
          <a:srgbClr val="005CB3"/>
        </a:accent1>
        <a:accent2>
          <a:srgbClr val="941C2E"/>
        </a:accent2>
        <a:accent3>
          <a:srgbClr val="FFFFFF"/>
        </a:accent3>
        <a:accent4>
          <a:srgbClr val="000000"/>
        </a:accent4>
        <a:accent5>
          <a:srgbClr val="AAB5D6"/>
        </a:accent5>
        <a:accent6>
          <a:srgbClr val="861829"/>
        </a:accent6>
        <a:hlink>
          <a:srgbClr val="004730"/>
        </a:hlink>
        <a:folHlink>
          <a:srgbClr val="99CC00"/>
        </a:folHlink>
      </a:clrScheme>
      <a:clrMap bg1="lt1" tx1="dk1" bg2="lt2" tx2="dk2" accent1="accent1" accent2="accent2" accent3="accent3" accent4="accent4" accent5="accent5" accent6="accent6" hlink="hlink" folHlink="folHlink"/>
    </a:extraClrScheme>
    <a:extraClrScheme>
      <a:clrScheme name="NACo template 2">
        <a:dk1>
          <a:srgbClr val="000000"/>
        </a:dk1>
        <a:lt1>
          <a:srgbClr val="FFFFFF"/>
        </a:lt1>
        <a:dk2>
          <a:srgbClr val="036CB6"/>
        </a:dk2>
        <a:lt2>
          <a:srgbClr val="77787B"/>
        </a:lt2>
        <a:accent1>
          <a:srgbClr val="FFCF01"/>
        </a:accent1>
        <a:accent2>
          <a:srgbClr val="AB0634"/>
        </a:accent2>
        <a:accent3>
          <a:srgbClr val="FFFFFF"/>
        </a:accent3>
        <a:accent4>
          <a:srgbClr val="000000"/>
        </a:accent4>
        <a:accent5>
          <a:srgbClr val="FFE4AA"/>
        </a:accent5>
        <a:accent6>
          <a:srgbClr val="9B052E"/>
        </a:accent6>
        <a:hlink>
          <a:srgbClr val="00653B"/>
        </a:hlink>
        <a:folHlink>
          <a:srgbClr val="652D89"/>
        </a:folHlink>
      </a:clrScheme>
      <a:clrMap bg1="lt1" tx1="dk1" bg2="lt2" tx2="dk2" accent1="accent1" accent2="accent2" accent3="accent3" accent4="accent4" accent5="accent5" accent6="accent6" hlink="hlink" folHlink="folHlink"/>
    </a:extraClrScheme>
    <a:extraClrScheme>
      <a:clrScheme name="NACo template 3">
        <a:dk1>
          <a:srgbClr val="000000"/>
        </a:dk1>
        <a:lt1>
          <a:srgbClr val="FFFFFF"/>
        </a:lt1>
        <a:dk2>
          <a:srgbClr val="426BBA"/>
        </a:dk2>
        <a:lt2>
          <a:srgbClr val="878787"/>
        </a:lt2>
        <a:accent1>
          <a:srgbClr val="FFCF01"/>
        </a:accent1>
        <a:accent2>
          <a:srgbClr val="991F36"/>
        </a:accent2>
        <a:accent3>
          <a:srgbClr val="FFFFFF"/>
        </a:accent3>
        <a:accent4>
          <a:srgbClr val="000000"/>
        </a:accent4>
        <a:accent5>
          <a:srgbClr val="FFE4AA"/>
        </a:accent5>
        <a:accent6>
          <a:srgbClr val="8A1B30"/>
        </a:accent6>
        <a:hlink>
          <a:srgbClr val="05543C"/>
        </a:hlink>
        <a:folHlink>
          <a:srgbClr val="661C7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NACo template</Template>
  <TotalTime>16762</TotalTime>
  <Words>1363</Words>
  <Application>Microsoft Office PowerPoint</Application>
  <PresentationFormat>On-screen Show (4:3)</PresentationFormat>
  <Paragraphs>265</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NACo template</vt:lpstr>
      <vt:lpstr>PowerPoint Presentation</vt:lpstr>
      <vt:lpstr>Disclaimers and Legal</vt:lpstr>
      <vt:lpstr>Prescription Discount Program</vt:lpstr>
      <vt:lpstr>Where the Program Is Today</vt:lpstr>
      <vt:lpstr>Who Can Use The Prescription Discount Card?</vt:lpstr>
      <vt:lpstr>Participating Pharmacy Network</vt:lpstr>
      <vt:lpstr>Real Value Program 2015</vt:lpstr>
      <vt:lpstr>Health &amp; Dental Discount Programs</vt:lpstr>
      <vt:lpstr>Why are NACo Dental &amp; Health Discount Programs Important?</vt:lpstr>
      <vt:lpstr>What Are the Services?</vt:lpstr>
      <vt:lpstr>Who Can Be Helped By the NACo Dental &amp; Health Discount Programs?</vt:lpstr>
      <vt:lpstr>What Does It Cost Residents?</vt:lpstr>
      <vt:lpstr>Dental Network</vt:lpstr>
      <vt:lpstr>Sample Savings – Dental</vt:lpstr>
      <vt:lpstr>Real Solutions for Everyday Health Problems</vt:lpstr>
      <vt:lpstr>Vision Network</vt:lpstr>
      <vt:lpstr>Hearing Network</vt:lpstr>
      <vt:lpstr>Prepaid Lab &amp; Diagnostic Imaging Network</vt:lpstr>
      <vt:lpstr>Program Marketing</vt:lpstr>
      <vt:lpstr> Easy For Residents To Join and Save</vt:lpstr>
      <vt:lpstr>Resources for Residents</vt:lpstr>
      <vt:lpstr>Resident Communication Materials</vt:lpstr>
      <vt:lpstr>County Benefits</vt:lpstr>
      <vt:lpstr>Our Advantages</vt:lpstr>
    </vt:vector>
  </TitlesOfParts>
  <Company>Caremark RX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County Name</dc:title>
  <dc:creator>pd926</dc:creator>
  <cp:lastModifiedBy>CVS Caremark</cp:lastModifiedBy>
  <cp:revision>323</cp:revision>
  <cp:lastPrinted>2016-02-18T16:02:30Z</cp:lastPrinted>
  <dcterms:created xsi:type="dcterms:W3CDTF">2007-07-11T00:02:21Z</dcterms:created>
  <dcterms:modified xsi:type="dcterms:W3CDTF">2016-03-01T21:03:33Z</dcterms:modified>
</cp:coreProperties>
</file>