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81" r:id="rId7"/>
    <p:sldId id="262" r:id="rId8"/>
    <p:sldId id="263" r:id="rId9"/>
    <p:sldId id="264" r:id="rId10"/>
    <p:sldId id="265" r:id="rId11"/>
    <p:sldId id="266" r:id="rId12"/>
    <p:sldId id="267" r:id="rId13"/>
    <p:sldId id="268" r:id="rId14"/>
    <p:sldId id="269" r:id="rId15"/>
    <p:sldId id="275" r:id="rId16"/>
    <p:sldId id="274" r:id="rId17"/>
    <p:sldId id="278" r:id="rId18"/>
    <p:sldId id="279" r:id="rId19"/>
    <p:sldId id="277" r:id="rId20"/>
    <p:sldId id="270" r:id="rId21"/>
    <p:sldId id="280" r:id="rId22"/>
    <p:sldId id="271" r:id="rId23"/>
    <p:sldId id="276" r:id="rId24"/>
    <p:sldId id="272" r:id="rId25"/>
    <p:sldId id="27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6BAA01-DA73-4FAC-AD84-5E08CE86F555}" type="doc">
      <dgm:prSet loTypeId="urn:microsoft.com/office/officeart/2009/3/layout/CircleRelationship" loCatId="relationship" qsTypeId="urn:microsoft.com/office/officeart/2005/8/quickstyle/simple2" qsCatId="simple" csTypeId="urn:microsoft.com/office/officeart/2005/8/colors/accent1_4" csCatId="accent1" phldr="1"/>
      <dgm:spPr/>
      <dgm:t>
        <a:bodyPr/>
        <a:lstStyle/>
        <a:p>
          <a:endParaRPr lang="en-US"/>
        </a:p>
      </dgm:t>
    </dgm:pt>
    <dgm:pt modelId="{CFEC8FFA-775A-486C-8A9A-1219F31ABDDC}">
      <dgm:prSet phldrT="[Text]" custT="1"/>
      <dgm:spPr>
        <a:solidFill>
          <a:schemeClr val="tx2">
            <a:lumMod val="90000"/>
            <a:lumOff val="10000"/>
          </a:schemeClr>
        </a:solidFill>
      </dgm:spPr>
      <dgm:t>
        <a:bodyPr/>
        <a:lstStyle/>
        <a:p>
          <a:r>
            <a:rPr lang="en-US" sz="1800" b="1" dirty="0">
              <a:latin typeface="+mj-lt"/>
            </a:rPr>
            <a:t>Issues Span Organizational Boundaries</a:t>
          </a:r>
        </a:p>
      </dgm:t>
    </dgm:pt>
    <dgm:pt modelId="{D03693C7-C86E-4B70-ABE1-03A9FD1FEA98}" type="parTrans" cxnId="{C42F8B84-AEB2-467A-A490-F9BB5F26DD6C}">
      <dgm:prSet/>
      <dgm:spPr/>
      <dgm:t>
        <a:bodyPr/>
        <a:lstStyle/>
        <a:p>
          <a:endParaRPr lang="en-US"/>
        </a:p>
      </dgm:t>
    </dgm:pt>
    <dgm:pt modelId="{40C932C0-E739-4880-8D50-23EC3905400D}" type="sibTrans" cxnId="{C42F8B84-AEB2-467A-A490-F9BB5F26DD6C}">
      <dgm:prSet/>
      <dgm:spPr/>
      <dgm:t>
        <a:bodyPr/>
        <a:lstStyle/>
        <a:p>
          <a:endParaRPr lang="en-US"/>
        </a:p>
      </dgm:t>
    </dgm:pt>
    <dgm:pt modelId="{000835A7-07D1-4ECE-99FF-79928EE34855}">
      <dgm:prSet phldrT="[Text]" custT="1"/>
      <dgm:spPr>
        <a:solidFill>
          <a:schemeClr val="tx2">
            <a:lumMod val="75000"/>
            <a:lumOff val="25000"/>
          </a:schemeClr>
        </a:solidFill>
      </dgm:spPr>
      <dgm:t>
        <a:bodyPr/>
        <a:lstStyle/>
        <a:p>
          <a:r>
            <a:rPr lang="en-US" sz="1200" b="1" dirty="0">
              <a:latin typeface="Bookman Old Style" panose="02050604050505020204" pitchFamily="18" charset="0"/>
            </a:rPr>
            <a:t>International</a:t>
          </a:r>
        </a:p>
        <a:p>
          <a:r>
            <a:rPr lang="en-US" sz="1200" b="1" dirty="0">
              <a:latin typeface="Bookman Old Style" panose="02050604050505020204" pitchFamily="18" charset="0"/>
            </a:rPr>
            <a:t>Borders</a:t>
          </a:r>
        </a:p>
      </dgm:t>
    </dgm:pt>
    <dgm:pt modelId="{D5F8DB36-2DBC-463B-B451-DA65576E9C6E}" type="parTrans" cxnId="{6360200B-55B5-4DE6-8B57-6559803FB305}">
      <dgm:prSet/>
      <dgm:spPr/>
      <dgm:t>
        <a:bodyPr/>
        <a:lstStyle/>
        <a:p>
          <a:endParaRPr lang="en-US"/>
        </a:p>
      </dgm:t>
    </dgm:pt>
    <dgm:pt modelId="{54B9868A-50C2-498E-ACCC-D4DB5443ECB1}" type="sibTrans" cxnId="{6360200B-55B5-4DE6-8B57-6559803FB305}">
      <dgm:prSet/>
      <dgm:spPr/>
      <dgm:t>
        <a:bodyPr/>
        <a:lstStyle/>
        <a:p>
          <a:endParaRPr lang="en-US"/>
        </a:p>
      </dgm:t>
    </dgm:pt>
    <dgm:pt modelId="{DCD184AF-7FCF-4152-B792-6DD01305CA4D}">
      <dgm:prSet phldrT="[Text]" custT="1"/>
      <dgm:spPr>
        <a:solidFill>
          <a:schemeClr val="tx2">
            <a:lumMod val="75000"/>
            <a:lumOff val="25000"/>
          </a:schemeClr>
        </a:solidFill>
      </dgm:spPr>
      <dgm:t>
        <a:bodyPr/>
        <a:lstStyle/>
        <a:p>
          <a:r>
            <a:rPr lang="en-US" sz="1200" b="1" dirty="0">
              <a:latin typeface="Bookman Old Style" panose="02050604050505020204" pitchFamily="18" charset="0"/>
            </a:rPr>
            <a:t>Rural Planning</a:t>
          </a:r>
        </a:p>
      </dgm:t>
    </dgm:pt>
    <dgm:pt modelId="{F6715B5E-C6E0-4605-AE24-CEAD194517FB}" type="parTrans" cxnId="{C1CFB1E2-59BF-43CB-93D9-2CF51988C151}">
      <dgm:prSet/>
      <dgm:spPr/>
      <dgm:t>
        <a:bodyPr/>
        <a:lstStyle/>
        <a:p>
          <a:endParaRPr lang="en-US"/>
        </a:p>
      </dgm:t>
    </dgm:pt>
    <dgm:pt modelId="{FC5C4D50-B132-45AB-A6B2-742E7A653C06}" type="sibTrans" cxnId="{C1CFB1E2-59BF-43CB-93D9-2CF51988C151}">
      <dgm:prSet/>
      <dgm:spPr/>
      <dgm:t>
        <a:bodyPr/>
        <a:lstStyle/>
        <a:p>
          <a:endParaRPr lang="en-US"/>
        </a:p>
      </dgm:t>
    </dgm:pt>
    <dgm:pt modelId="{CA7C5E56-2A11-453E-AFC2-F973102522C2}">
      <dgm:prSet phldrT="[Text]" custT="1"/>
      <dgm:spPr>
        <a:solidFill>
          <a:schemeClr val="tx2">
            <a:lumMod val="75000"/>
            <a:lumOff val="25000"/>
          </a:schemeClr>
        </a:solidFill>
      </dgm:spPr>
      <dgm:t>
        <a:bodyPr/>
        <a:lstStyle/>
        <a:p>
          <a:r>
            <a:rPr lang="en-US" sz="1200" b="1" dirty="0">
              <a:latin typeface="Bookman Old Style" panose="02050604050505020204" pitchFamily="18" charset="0"/>
            </a:rPr>
            <a:t>Adjacent TMAs</a:t>
          </a:r>
        </a:p>
      </dgm:t>
    </dgm:pt>
    <dgm:pt modelId="{7B8D532B-FCCB-4556-B50F-33CF1E1BEFDF}" type="parTrans" cxnId="{B8E3B04C-4D0C-4A34-8FD2-57046DA438EA}">
      <dgm:prSet/>
      <dgm:spPr/>
      <dgm:t>
        <a:bodyPr/>
        <a:lstStyle/>
        <a:p>
          <a:endParaRPr lang="en-US"/>
        </a:p>
      </dgm:t>
    </dgm:pt>
    <dgm:pt modelId="{BD09D611-FA09-4ACF-ACCC-4BF64C13760E}" type="sibTrans" cxnId="{B8E3B04C-4D0C-4A34-8FD2-57046DA438EA}">
      <dgm:prSet/>
      <dgm:spPr/>
      <dgm:t>
        <a:bodyPr/>
        <a:lstStyle/>
        <a:p>
          <a:endParaRPr lang="en-US"/>
        </a:p>
      </dgm:t>
    </dgm:pt>
    <dgm:pt modelId="{30EDF840-FAA4-4608-8316-4F4390AE3B96}">
      <dgm:prSet phldrT="[Text]" custT="1"/>
      <dgm:spPr>
        <a:solidFill>
          <a:schemeClr val="tx2">
            <a:lumMod val="75000"/>
            <a:lumOff val="25000"/>
          </a:schemeClr>
        </a:solidFill>
      </dgm:spPr>
      <dgm:t>
        <a:bodyPr/>
        <a:lstStyle/>
        <a:p>
          <a:r>
            <a:rPr lang="en-US" sz="1200" b="1" dirty="0">
              <a:latin typeface="Bookman Old Style" panose="02050604050505020204" pitchFamily="18" charset="0"/>
            </a:rPr>
            <a:t>Intercity Passenger and Rail</a:t>
          </a:r>
        </a:p>
      </dgm:t>
    </dgm:pt>
    <dgm:pt modelId="{5A275EA0-1872-4C46-B828-5E0DD8F7F405}" type="parTrans" cxnId="{12BF3321-1C03-4D67-B7EB-34D2044F79B2}">
      <dgm:prSet/>
      <dgm:spPr/>
      <dgm:t>
        <a:bodyPr/>
        <a:lstStyle/>
        <a:p>
          <a:endParaRPr lang="en-US"/>
        </a:p>
      </dgm:t>
    </dgm:pt>
    <dgm:pt modelId="{8301608A-3DAD-4BA7-B856-BDE60040B3FB}" type="sibTrans" cxnId="{12BF3321-1C03-4D67-B7EB-34D2044F79B2}">
      <dgm:prSet/>
      <dgm:spPr/>
      <dgm:t>
        <a:bodyPr/>
        <a:lstStyle/>
        <a:p>
          <a:endParaRPr lang="en-US"/>
        </a:p>
      </dgm:t>
    </dgm:pt>
    <dgm:pt modelId="{6E269D13-22D8-46E3-A232-B29D165FFE8A}">
      <dgm:prSet phldrT="[Text]" custT="1"/>
      <dgm:spPr>
        <a:solidFill>
          <a:schemeClr val="tx2">
            <a:lumMod val="75000"/>
            <a:lumOff val="25000"/>
          </a:schemeClr>
        </a:solidFill>
      </dgm:spPr>
      <dgm:t>
        <a:bodyPr/>
        <a:lstStyle/>
        <a:p>
          <a:r>
            <a:rPr lang="en-US" sz="1200" b="1" dirty="0">
              <a:latin typeface="Bookman Old Style" panose="02050604050505020204" pitchFamily="18" charset="0"/>
            </a:rPr>
            <a:t>Freight Planning</a:t>
          </a:r>
        </a:p>
      </dgm:t>
    </dgm:pt>
    <dgm:pt modelId="{7A473DC2-696B-4581-A5D0-72666D10EF88}" type="parTrans" cxnId="{4414F24F-6E19-49FE-9F26-D8A592903BFD}">
      <dgm:prSet/>
      <dgm:spPr/>
      <dgm:t>
        <a:bodyPr/>
        <a:lstStyle/>
        <a:p>
          <a:endParaRPr lang="en-US"/>
        </a:p>
      </dgm:t>
    </dgm:pt>
    <dgm:pt modelId="{8BAE8122-9E08-43F6-9BAE-56014E3412BE}" type="sibTrans" cxnId="{4414F24F-6E19-49FE-9F26-D8A592903BFD}">
      <dgm:prSet/>
      <dgm:spPr/>
      <dgm:t>
        <a:bodyPr/>
        <a:lstStyle/>
        <a:p>
          <a:endParaRPr lang="en-US"/>
        </a:p>
      </dgm:t>
    </dgm:pt>
    <dgm:pt modelId="{9BCCBD43-00ED-4A80-8528-5AF55C457E78}" type="pres">
      <dgm:prSet presAssocID="{7C6BAA01-DA73-4FAC-AD84-5E08CE86F555}" presName="Name0" presStyleCnt="0">
        <dgm:presLayoutVars>
          <dgm:chMax val="1"/>
          <dgm:chPref val="1"/>
        </dgm:presLayoutVars>
      </dgm:prSet>
      <dgm:spPr/>
    </dgm:pt>
    <dgm:pt modelId="{140BA593-AEEA-49E6-8D8F-AEC9F8647197}" type="pres">
      <dgm:prSet presAssocID="{CFEC8FFA-775A-486C-8A9A-1219F31ABDDC}" presName="Parent" presStyleLbl="node0" presStyleIdx="0" presStyleCnt="1" custLinFactNeighborX="10608" custLinFactNeighborY="6240">
        <dgm:presLayoutVars>
          <dgm:chMax val="5"/>
          <dgm:chPref val="5"/>
        </dgm:presLayoutVars>
      </dgm:prSet>
      <dgm:spPr/>
    </dgm:pt>
    <dgm:pt modelId="{AD1160B1-46D4-4638-A42B-CEDB00447C71}" type="pres">
      <dgm:prSet presAssocID="{CFEC8FFA-775A-486C-8A9A-1219F31ABDDC}" presName="Accent2" presStyleLbl="node1" presStyleIdx="0" presStyleCnt="19" custLinFactX="40983" custLinFactNeighborX="100000" custLinFactNeighborY="-58359"/>
      <dgm:spPr>
        <a:solidFill>
          <a:schemeClr val="tx2">
            <a:lumMod val="50000"/>
            <a:lumOff val="50000"/>
          </a:schemeClr>
        </a:solidFill>
      </dgm:spPr>
    </dgm:pt>
    <dgm:pt modelId="{29EADC37-BA06-4073-AAD5-59C9132255D6}" type="pres">
      <dgm:prSet presAssocID="{CFEC8FFA-775A-486C-8A9A-1219F31ABDDC}" presName="Accent3" presStyleLbl="node1" presStyleIdx="1" presStyleCnt="19"/>
      <dgm:spPr>
        <a:solidFill>
          <a:schemeClr val="tx2">
            <a:lumMod val="50000"/>
            <a:lumOff val="50000"/>
          </a:schemeClr>
        </a:solidFill>
      </dgm:spPr>
    </dgm:pt>
    <dgm:pt modelId="{ECAD3D9B-827E-49AB-A12C-61C0A6BB4D5B}" type="pres">
      <dgm:prSet presAssocID="{CFEC8FFA-775A-486C-8A9A-1219F31ABDDC}" presName="Accent4" presStyleLbl="node1" presStyleIdx="2" presStyleCnt="19"/>
      <dgm:spPr>
        <a:solidFill>
          <a:schemeClr val="tx2">
            <a:lumMod val="50000"/>
            <a:lumOff val="50000"/>
          </a:schemeClr>
        </a:solidFill>
      </dgm:spPr>
    </dgm:pt>
    <dgm:pt modelId="{C1A3D22A-61F3-495E-8F32-A0D9ACD34796}" type="pres">
      <dgm:prSet presAssocID="{CFEC8FFA-775A-486C-8A9A-1219F31ABDDC}" presName="Accent5" presStyleLbl="node1" presStyleIdx="3" presStyleCnt="19" custLinFactX="13652" custLinFactNeighborX="100000" custLinFactNeighborY="-44202"/>
      <dgm:spPr>
        <a:solidFill>
          <a:schemeClr val="tx2">
            <a:lumMod val="25000"/>
            <a:lumOff val="75000"/>
          </a:schemeClr>
        </a:solidFill>
      </dgm:spPr>
    </dgm:pt>
    <dgm:pt modelId="{9370DBC3-1169-42EA-9DC8-065BA91E17C6}" type="pres">
      <dgm:prSet presAssocID="{CFEC8FFA-775A-486C-8A9A-1219F31ABDDC}" presName="Accent6" presStyleLbl="node1" presStyleIdx="4" presStyleCnt="19" custLinFactX="64163" custLinFactY="100000" custLinFactNeighborX="100000" custLinFactNeighborY="132238"/>
      <dgm:spPr>
        <a:solidFill>
          <a:schemeClr val="tx2">
            <a:lumMod val="25000"/>
            <a:lumOff val="75000"/>
          </a:schemeClr>
        </a:solidFill>
      </dgm:spPr>
    </dgm:pt>
    <dgm:pt modelId="{A4FB71A6-43C8-4E22-ABF3-07D2C34A2AEE}" type="pres">
      <dgm:prSet presAssocID="{000835A7-07D1-4ECE-99FF-79928EE34855}" presName="Child1" presStyleLbl="node1" presStyleIdx="5" presStyleCnt="19" custScaleX="149975" custScaleY="146692" custLinFactNeighborX="-32941" custLinFactNeighborY="-3755">
        <dgm:presLayoutVars>
          <dgm:chMax val="0"/>
          <dgm:chPref val="0"/>
        </dgm:presLayoutVars>
      </dgm:prSet>
      <dgm:spPr/>
    </dgm:pt>
    <dgm:pt modelId="{498692A3-748E-4CF0-B8CA-DA7E7C356AEC}" type="pres">
      <dgm:prSet presAssocID="{000835A7-07D1-4ECE-99FF-79928EE34855}" presName="Accent7" presStyleCnt="0"/>
      <dgm:spPr/>
    </dgm:pt>
    <dgm:pt modelId="{C64DE930-8495-45FD-8A61-323871A65450}" type="pres">
      <dgm:prSet presAssocID="{000835A7-07D1-4ECE-99FF-79928EE34855}" presName="AccentHold1" presStyleLbl="node1" presStyleIdx="6" presStyleCnt="19" custLinFactX="-87707" custLinFactY="-100000" custLinFactNeighborX="-100000" custLinFactNeighborY="-123992"/>
      <dgm:spPr>
        <a:solidFill>
          <a:schemeClr val="tx2">
            <a:lumMod val="50000"/>
            <a:lumOff val="50000"/>
          </a:schemeClr>
        </a:solidFill>
      </dgm:spPr>
    </dgm:pt>
    <dgm:pt modelId="{80BEE10A-3AA6-4A60-AEAD-30624E35527F}" type="pres">
      <dgm:prSet presAssocID="{000835A7-07D1-4ECE-99FF-79928EE34855}" presName="Accent8" presStyleCnt="0"/>
      <dgm:spPr/>
    </dgm:pt>
    <dgm:pt modelId="{A8404F18-924C-4BDA-9435-64B8927731A6}" type="pres">
      <dgm:prSet presAssocID="{000835A7-07D1-4ECE-99FF-79928EE34855}" presName="AccentHold2" presStyleLbl="node1" presStyleIdx="7" presStyleCnt="19"/>
      <dgm:spPr>
        <a:solidFill>
          <a:schemeClr val="tx2">
            <a:lumMod val="25000"/>
            <a:lumOff val="75000"/>
          </a:schemeClr>
        </a:solidFill>
      </dgm:spPr>
    </dgm:pt>
    <dgm:pt modelId="{E688A1FA-6A71-4085-ABFE-903046FFAD99}" type="pres">
      <dgm:prSet presAssocID="{CA7C5E56-2A11-453E-AFC2-F973102522C2}" presName="Child2" presStyleLbl="node1" presStyleIdx="8" presStyleCnt="19" custScaleX="109935" custScaleY="109110">
        <dgm:presLayoutVars>
          <dgm:chMax val="0"/>
          <dgm:chPref val="0"/>
        </dgm:presLayoutVars>
      </dgm:prSet>
      <dgm:spPr/>
    </dgm:pt>
    <dgm:pt modelId="{51CFCAD6-D931-4587-A69E-D151282BF6D2}" type="pres">
      <dgm:prSet presAssocID="{CA7C5E56-2A11-453E-AFC2-F973102522C2}" presName="Accent9" presStyleCnt="0"/>
      <dgm:spPr/>
    </dgm:pt>
    <dgm:pt modelId="{47290ED3-8CE3-40E7-AB67-0BC167F095A1}" type="pres">
      <dgm:prSet presAssocID="{CA7C5E56-2A11-453E-AFC2-F973102522C2}" presName="AccentHold1" presStyleLbl="node1" presStyleIdx="9" presStyleCnt="19"/>
      <dgm:spPr>
        <a:solidFill>
          <a:schemeClr val="tx2">
            <a:lumMod val="25000"/>
            <a:lumOff val="75000"/>
          </a:schemeClr>
        </a:solidFill>
      </dgm:spPr>
    </dgm:pt>
    <dgm:pt modelId="{763F3A04-C345-464E-8A9C-58F7541FCA12}" type="pres">
      <dgm:prSet presAssocID="{CA7C5E56-2A11-453E-AFC2-F973102522C2}" presName="Accent10" presStyleCnt="0"/>
      <dgm:spPr/>
    </dgm:pt>
    <dgm:pt modelId="{CC3B8CF1-8D61-4053-8332-FE32DEA60498}" type="pres">
      <dgm:prSet presAssocID="{CA7C5E56-2A11-453E-AFC2-F973102522C2}" presName="AccentHold2" presStyleLbl="node1" presStyleIdx="10" presStyleCnt="19" custLinFactX="759550" custLinFactY="57865" custLinFactNeighborX="800000" custLinFactNeighborY="100000"/>
      <dgm:spPr>
        <a:solidFill>
          <a:schemeClr val="tx2">
            <a:lumMod val="25000"/>
            <a:lumOff val="75000"/>
          </a:schemeClr>
        </a:solidFill>
      </dgm:spPr>
    </dgm:pt>
    <dgm:pt modelId="{AA34005A-FB1F-4EAD-A977-7800B14FF3B3}" type="pres">
      <dgm:prSet presAssocID="{CA7C5E56-2A11-453E-AFC2-F973102522C2}" presName="Accent11" presStyleCnt="0"/>
      <dgm:spPr/>
    </dgm:pt>
    <dgm:pt modelId="{217B1B0E-A583-4CF8-BE9A-6539DF0E58B0}" type="pres">
      <dgm:prSet presAssocID="{CA7C5E56-2A11-453E-AFC2-F973102522C2}" presName="AccentHold3" presStyleLbl="node1" presStyleIdx="11" presStyleCnt="19" custLinFactX="100000" custLinFactNeighborX="196756" custLinFactNeighborY="-36609"/>
      <dgm:spPr>
        <a:solidFill>
          <a:schemeClr val="tx2">
            <a:lumMod val="25000"/>
            <a:lumOff val="75000"/>
          </a:schemeClr>
        </a:solidFill>
      </dgm:spPr>
    </dgm:pt>
    <dgm:pt modelId="{198C34FC-2757-4280-A793-11C5C89EC6D9}" type="pres">
      <dgm:prSet presAssocID="{DCD184AF-7FCF-4152-B792-6DD01305CA4D}" presName="Child3" presStyleLbl="node1" presStyleIdx="12" presStyleCnt="19" custScaleX="109935" custScaleY="109110" custLinFactNeighborX="-72614" custLinFactNeighborY="3755">
        <dgm:presLayoutVars>
          <dgm:chMax val="0"/>
          <dgm:chPref val="0"/>
        </dgm:presLayoutVars>
      </dgm:prSet>
      <dgm:spPr/>
    </dgm:pt>
    <dgm:pt modelId="{1BD21898-19A5-47AF-856F-C6F2319B7665}" type="pres">
      <dgm:prSet presAssocID="{DCD184AF-7FCF-4152-B792-6DD01305CA4D}" presName="Accent12" presStyleCnt="0"/>
      <dgm:spPr/>
    </dgm:pt>
    <dgm:pt modelId="{05D62155-3623-4E94-8A23-3A00704FF800}" type="pres">
      <dgm:prSet presAssocID="{DCD184AF-7FCF-4152-B792-6DD01305CA4D}" presName="AccentHold1" presStyleLbl="node1" presStyleIdx="13" presStyleCnt="19" custLinFactX="-69498" custLinFactY="-35547" custLinFactNeighborX="-100000" custLinFactNeighborY="-100000"/>
      <dgm:spPr>
        <a:solidFill>
          <a:schemeClr val="tx2">
            <a:lumMod val="10000"/>
            <a:lumOff val="90000"/>
          </a:schemeClr>
        </a:solidFill>
      </dgm:spPr>
    </dgm:pt>
    <dgm:pt modelId="{4625AF0D-3331-470F-ADA7-BF887025AEA8}" type="pres">
      <dgm:prSet presAssocID="{30EDF840-FAA4-4608-8316-4F4390AE3B96}" presName="Child4" presStyleLbl="node1" presStyleIdx="14" presStyleCnt="19" custScaleX="129595" custScaleY="127797">
        <dgm:presLayoutVars>
          <dgm:chMax val="0"/>
          <dgm:chPref val="0"/>
        </dgm:presLayoutVars>
      </dgm:prSet>
      <dgm:spPr/>
    </dgm:pt>
    <dgm:pt modelId="{75F71BD2-2802-46D5-87AA-4D26509D1E23}" type="pres">
      <dgm:prSet presAssocID="{30EDF840-FAA4-4608-8316-4F4390AE3B96}" presName="Accent13" presStyleCnt="0"/>
      <dgm:spPr/>
    </dgm:pt>
    <dgm:pt modelId="{071C496C-6F26-41F1-9B48-F38D84C7760A}" type="pres">
      <dgm:prSet presAssocID="{30EDF840-FAA4-4608-8316-4F4390AE3B96}" presName="AccentHold1" presStyleLbl="node1" presStyleIdx="15" presStyleCnt="19" custLinFactX="-274571" custLinFactY="-53184" custLinFactNeighborX="-300000" custLinFactNeighborY="-100000"/>
      <dgm:spPr>
        <a:solidFill>
          <a:schemeClr val="tx2">
            <a:lumMod val="25000"/>
            <a:lumOff val="75000"/>
          </a:schemeClr>
        </a:solidFill>
      </dgm:spPr>
    </dgm:pt>
    <dgm:pt modelId="{A858022F-69F2-49D4-BF50-990360AA2950}" type="pres">
      <dgm:prSet presAssocID="{6E269D13-22D8-46E3-A232-B29D165FFE8A}" presName="Child5" presStyleLbl="node1" presStyleIdx="16" presStyleCnt="19" custScaleX="109935" custScaleY="109110" custLinFactNeighborX="-1252" custLinFactNeighborY="18197">
        <dgm:presLayoutVars>
          <dgm:chMax val="0"/>
          <dgm:chPref val="0"/>
        </dgm:presLayoutVars>
      </dgm:prSet>
      <dgm:spPr/>
    </dgm:pt>
    <dgm:pt modelId="{8C70FC64-7745-4AC3-A812-B54FB06BBD7E}" type="pres">
      <dgm:prSet presAssocID="{6E269D13-22D8-46E3-A232-B29D165FFE8A}" presName="Accent15" presStyleCnt="0"/>
      <dgm:spPr/>
    </dgm:pt>
    <dgm:pt modelId="{543DE653-8CC8-43E5-AEC1-136C26F495D5}" type="pres">
      <dgm:prSet presAssocID="{6E269D13-22D8-46E3-A232-B29D165FFE8A}" presName="AccentHold2" presStyleLbl="node1" presStyleIdx="17" presStyleCnt="19" custLinFactNeighborX="23211" custLinFactNeighborY="-23214"/>
      <dgm:spPr>
        <a:solidFill>
          <a:schemeClr val="tx2">
            <a:lumMod val="50000"/>
            <a:lumOff val="50000"/>
          </a:schemeClr>
        </a:solidFill>
      </dgm:spPr>
    </dgm:pt>
    <dgm:pt modelId="{297B556F-35E1-4453-A5D1-8E98D2C2A4A6}" type="pres">
      <dgm:prSet presAssocID="{6E269D13-22D8-46E3-A232-B29D165FFE8A}" presName="Accent16" presStyleCnt="0"/>
      <dgm:spPr/>
    </dgm:pt>
    <dgm:pt modelId="{22F81CEF-D77C-4AA0-8D1B-6324C57BC437}" type="pres">
      <dgm:prSet presAssocID="{6E269D13-22D8-46E3-A232-B29D165FFE8A}" presName="AccentHold3" presStyleLbl="node1" presStyleIdx="18" presStyleCnt="19" custLinFactY="100000" custLinFactNeighborX="88396" custLinFactNeighborY="102067"/>
      <dgm:spPr>
        <a:solidFill>
          <a:schemeClr val="tx2">
            <a:lumMod val="50000"/>
            <a:lumOff val="50000"/>
          </a:schemeClr>
        </a:solidFill>
      </dgm:spPr>
    </dgm:pt>
  </dgm:ptLst>
  <dgm:cxnLst>
    <dgm:cxn modelId="{85DA6DC7-CFA6-4BB4-AF26-A7A397F42CEB}" type="presOf" srcId="{000835A7-07D1-4ECE-99FF-79928EE34855}" destId="{A4FB71A6-43C8-4E22-ABF3-07D2C34A2AEE}" srcOrd="0" destOrd="0" presId="urn:microsoft.com/office/officeart/2009/3/layout/CircleRelationship"/>
    <dgm:cxn modelId="{0B720B03-0511-48D4-BA87-0D02704F68F1}" type="presOf" srcId="{DCD184AF-7FCF-4152-B792-6DD01305CA4D}" destId="{198C34FC-2757-4280-A793-11C5C89EC6D9}" srcOrd="0" destOrd="0" presId="urn:microsoft.com/office/officeart/2009/3/layout/CircleRelationship"/>
    <dgm:cxn modelId="{D6460547-9C33-47F7-8D97-608289ED7860}" type="presOf" srcId="{CFEC8FFA-775A-486C-8A9A-1219F31ABDDC}" destId="{140BA593-AEEA-49E6-8D8F-AEC9F8647197}" srcOrd="0" destOrd="0" presId="urn:microsoft.com/office/officeart/2009/3/layout/CircleRelationship"/>
    <dgm:cxn modelId="{6360200B-55B5-4DE6-8B57-6559803FB305}" srcId="{CFEC8FFA-775A-486C-8A9A-1219F31ABDDC}" destId="{000835A7-07D1-4ECE-99FF-79928EE34855}" srcOrd="0" destOrd="0" parTransId="{D5F8DB36-2DBC-463B-B451-DA65576E9C6E}" sibTransId="{54B9868A-50C2-498E-ACCC-D4DB5443ECB1}"/>
    <dgm:cxn modelId="{C1CFB1E2-59BF-43CB-93D9-2CF51988C151}" srcId="{CFEC8FFA-775A-486C-8A9A-1219F31ABDDC}" destId="{DCD184AF-7FCF-4152-B792-6DD01305CA4D}" srcOrd="2" destOrd="0" parTransId="{F6715B5E-C6E0-4605-AE24-CEAD194517FB}" sibTransId="{FC5C4D50-B132-45AB-A6B2-742E7A653C06}"/>
    <dgm:cxn modelId="{B8E3B04C-4D0C-4A34-8FD2-57046DA438EA}" srcId="{CFEC8FFA-775A-486C-8A9A-1219F31ABDDC}" destId="{CA7C5E56-2A11-453E-AFC2-F973102522C2}" srcOrd="1" destOrd="0" parTransId="{7B8D532B-FCCB-4556-B50F-33CF1E1BEFDF}" sibTransId="{BD09D611-FA09-4ACF-ACCC-4BF64C13760E}"/>
    <dgm:cxn modelId="{C42F8B84-AEB2-467A-A490-F9BB5F26DD6C}" srcId="{7C6BAA01-DA73-4FAC-AD84-5E08CE86F555}" destId="{CFEC8FFA-775A-486C-8A9A-1219F31ABDDC}" srcOrd="0" destOrd="0" parTransId="{D03693C7-C86E-4B70-ABE1-03A9FD1FEA98}" sibTransId="{40C932C0-E739-4880-8D50-23EC3905400D}"/>
    <dgm:cxn modelId="{5F033BF9-431D-4553-9EF3-1A4B016065F4}" type="presOf" srcId="{CA7C5E56-2A11-453E-AFC2-F973102522C2}" destId="{E688A1FA-6A71-4085-ABFE-903046FFAD99}" srcOrd="0" destOrd="0" presId="urn:microsoft.com/office/officeart/2009/3/layout/CircleRelationship"/>
    <dgm:cxn modelId="{44309DB6-EB09-4CB3-A2C9-56BFCB7A5196}" type="presOf" srcId="{30EDF840-FAA4-4608-8316-4F4390AE3B96}" destId="{4625AF0D-3331-470F-ADA7-BF887025AEA8}" srcOrd="0" destOrd="0" presId="urn:microsoft.com/office/officeart/2009/3/layout/CircleRelationship"/>
    <dgm:cxn modelId="{0FA30820-D086-4F58-B283-E2925D027901}" type="presOf" srcId="{7C6BAA01-DA73-4FAC-AD84-5E08CE86F555}" destId="{9BCCBD43-00ED-4A80-8528-5AF55C457E78}" srcOrd="0" destOrd="0" presId="urn:microsoft.com/office/officeart/2009/3/layout/CircleRelationship"/>
    <dgm:cxn modelId="{4414F24F-6E19-49FE-9F26-D8A592903BFD}" srcId="{CFEC8FFA-775A-486C-8A9A-1219F31ABDDC}" destId="{6E269D13-22D8-46E3-A232-B29D165FFE8A}" srcOrd="4" destOrd="0" parTransId="{7A473DC2-696B-4581-A5D0-72666D10EF88}" sibTransId="{8BAE8122-9E08-43F6-9BAE-56014E3412BE}"/>
    <dgm:cxn modelId="{12BF3321-1C03-4D67-B7EB-34D2044F79B2}" srcId="{CFEC8FFA-775A-486C-8A9A-1219F31ABDDC}" destId="{30EDF840-FAA4-4608-8316-4F4390AE3B96}" srcOrd="3" destOrd="0" parTransId="{5A275EA0-1872-4C46-B828-5E0DD8F7F405}" sibTransId="{8301608A-3DAD-4BA7-B856-BDE60040B3FB}"/>
    <dgm:cxn modelId="{F86535DC-CEA2-4268-9A3C-BBDA196A8D7D}" type="presOf" srcId="{6E269D13-22D8-46E3-A232-B29D165FFE8A}" destId="{A858022F-69F2-49D4-BF50-990360AA2950}" srcOrd="0" destOrd="0" presId="urn:microsoft.com/office/officeart/2009/3/layout/CircleRelationship"/>
    <dgm:cxn modelId="{262F91E0-8B2A-41D2-82BA-F066A98CAA7D}" type="presParOf" srcId="{9BCCBD43-00ED-4A80-8528-5AF55C457E78}" destId="{140BA593-AEEA-49E6-8D8F-AEC9F8647197}" srcOrd="0" destOrd="0" presId="urn:microsoft.com/office/officeart/2009/3/layout/CircleRelationship"/>
    <dgm:cxn modelId="{47A24030-15F4-41A4-825C-71E7F776016D}" type="presParOf" srcId="{9BCCBD43-00ED-4A80-8528-5AF55C457E78}" destId="{AD1160B1-46D4-4638-A42B-CEDB00447C71}" srcOrd="1" destOrd="0" presId="urn:microsoft.com/office/officeart/2009/3/layout/CircleRelationship"/>
    <dgm:cxn modelId="{B8C248FB-BABB-45E4-83E8-18E4917A3847}" type="presParOf" srcId="{9BCCBD43-00ED-4A80-8528-5AF55C457E78}" destId="{29EADC37-BA06-4073-AAD5-59C9132255D6}" srcOrd="2" destOrd="0" presId="urn:microsoft.com/office/officeart/2009/3/layout/CircleRelationship"/>
    <dgm:cxn modelId="{5EBFA1EE-193F-44E3-9C0E-A34D652987D7}" type="presParOf" srcId="{9BCCBD43-00ED-4A80-8528-5AF55C457E78}" destId="{ECAD3D9B-827E-49AB-A12C-61C0A6BB4D5B}" srcOrd="3" destOrd="0" presId="urn:microsoft.com/office/officeart/2009/3/layout/CircleRelationship"/>
    <dgm:cxn modelId="{9BDAAC2F-ED04-4872-B57F-84AE375299A1}" type="presParOf" srcId="{9BCCBD43-00ED-4A80-8528-5AF55C457E78}" destId="{C1A3D22A-61F3-495E-8F32-A0D9ACD34796}" srcOrd="4" destOrd="0" presId="urn:microsoft.com/office/officeart/2009/3/layout/CircleRelationship"/>
    <dgm:cxn modelId="{0D329B5D-CAD4-43B7-B236-CCD081ABB30A}" type="presParOf" srcId="{9BCCBD43-00ED-4A80-8528-5AF55C457E78}" destId="{9370DBC3-1169-42EA-9DC8-065BA91E17C6}" srcOrd="5" destOrd="0" presId="urn:microsoft.com/office/officeart/2009/3/layout/CircleRelationship"/>
    <dgm:cxn modelId="{F3CCCA2C-1481-48B7-9C7C-B4E51CBC2004}" type="presParOf" srcId="{9BCCBD43-00ED-4A80-8528-5AF55C457E78}" destId="{A4FB71A6-43C8-4E22-ABF3-07D2C34A2AEE}" srcOrd="6" destOrd="0" presId="urn:microsoft.com/office/officeart/2009/3/layout/CircleRelationship"/>
    <dgm:cxn modelId="{3D281001-5F6C-4C61-AA86-BDF5FCAB3824}" type="presParOf" srcId="{9BCCBD43-00ED-4A80-8528-5AF55C457E78}" destId="{498692A3-748E-4CF0-B8CA-DA7E7C356AEC}" srcOrd="7" destOrd="0" presId="urn:microsoft.com/office/officeart/2009/3/layout/CircleRelationship"/>
    <dgm:cxn modelId="{BB78765A-2899-433A-A59D-F3B890FEB9D1}" type="presParOf" srcId="{498692A3-748E-4CF0-B8CA-DA7E7C356AEC}" destId="{C64DE930-8495-45FD-8A61-323871A65450}" srcOrd="0" destOrd="0" presId="urn:microsoft.com/office/officeart/2009/3/layout/CircleRelationship"/>
    <dgm:cxn modelId="{D86F245E-51EC-4593-BB93-75609E6164DE}" type="presParOf" srcId="{9BCCBD43-00ED-4A80-8528-5AF55C457E78}" destId="{80BEE10A-3AA6-4A60-AEAD-30624E35527F}" srcOrd="8" destOrd="0" presId="urn:microsoft.com/office/officeart/2009/3/layout/CircleRelationship"/>
    <dgm:cxn modelId="{401D9181-C4CA-442C-B5B7-7972AD9B0AA7}" type="presParOf" srcId="{80BEE10A-3AA6-4A60-AEAD-30624E35527F}" destId="{A8404F18-924C-4BDA-9435-64B8927731A6}" srcOrd="0" destOrd="0" presId="urn:microsoft.com/office/officeart/2009/3/layout/CircleRelationship"/>
    <dgm:cxn modelId="{1889F5FF-F765-4C0D-9A36-DDECE1AFAA33}" type="presParOf" srcId="{9BCCBD43-00ED-4A80-8528-5AF55C457E78}" destId="{E688A1FA-6A71-4085-ABFE-903046FFAD99}" srcOrd="9" destOrd="0" presId="urn:microsoft.com/office/officeart/2009/3/layout/CircleRelationship"/>
    <dgm:cxn modelId="{BB0476EC-98DB-4EDE-9314-577F9C13AFF6}" type="presParOf" srcId="{9BCCBD43-00ED-4A80-8528-5AF55C457E78}" destId="{51CFCAD6-D931-4587-A69E-D151282BF6D2}" srcOrd="10" destOrd="0" presId="urn:microsoft.com/office/officeart/2009/3/layout/CircleRelationship"/>
    <dgm:cxn modelId="{8894F1A8-CCBD-4FFB-91D0-CE7E206B7DC6}" type="presParOf" srcId="{51CFCAD6-D931-4587-A69E-D151282BF6D2}" destId="{47290ED3-8CE3-40E7-AB67-0BC167F095A1}" srcOrd="0" destOrd="0" presId="urn:microsoft.com/office/officeart/2009/3/layout/CircleRelationship"/>
    <dgm:cxn modelId="{99282B7F-0F5E-404C-8D1D-12109B165D9E}" type="presParOf" srcId="{9BCCBD43-00ED-4A80-8528-5AF55C457E78}" destId="{763F3A04-C345-464E-8A9C-58F7541FCA12}" srcOrd="11" destOrd="0" presId="urn:microsoft.com/office/officeart/2009/3/layout/CircleRelationship"/>
    <dgm:cxn modelId="{7A91E5FE-A70D-42FC-9859-CBC113951860}" type="presParOf" srcId="{763F3A04-C345-464E-8A9C-58F7541FCA12}" destId="{CC3B8CF1-8D61-4053-8332-FE32DEA60498}" srcOrd="0" destOrd="0" presId="urn:microsoft.com/office/officeart/2009/3/layout/CircleRelationship"/>
    <dgm:cxn modelId="{A2507CD3-69AF-4D0F-8FDC-7AC26D83DE5A}" type="presParOf" srcId="{9BCCBD43-00ED-4A80-8528-5AF55C457E78}" destId="{AA34005A-FB1F-4EAD-A977-7800B14FF3B3}" srcOrd="12" destOrd="0" presId="urn:microsoft.com/office/officeart/2009/3/layout/CircleRelationship"/>
    <dgm:cxn modelId="{0784165F-0469-49E7-8D43-9410FEA0C766}" type="presParOf" srcId="{AA34005A-FB1F-4EAD-A977-7800B14FF3B3}" destId="{217B1B0E-A583-4CF8-BE9A-6539DF0E58B0}" srcOrd="0" destOrd="0" presId="urn:microsoft.com/office/officeart/2009/3/layout/CircleRelationship"/>
    <dgm:cxn modelId="{C1131ED5-AAE4-4D42-B879-956DCC0856E4}" type="presParOf" srcId="{9BCCBD43-00ED-4A80-8528-5AF55C457E78}" destId="{198C34FC-2757-4280-A793-11C5C89EC6D9}" srcOrd="13" destOrd="0" presId="urn:microsoft.com/office/officeart/2009/3/layout/CircleRelationship"/>
    <dgm:cxn modelId="{73659CEF-5F68-48F5-BFB6-801C31EB488A}" type="presParOf" srcId="{9BCCBD43-00ED-4A80-8528-5AF55C457E78}" destId="{1BD21898-19A5-47AF-856F-C6F2319B7665}" srcOrd="14" destOrd="0" presId="urn:microsoft.com/office/officeart/2009/3/layout/CircleRelationship"/>
    <dgm:cxn modelId="{260819C0-2004-4BC6-AFB4-28C612CD2576}" type="presParOf" srcId="{1BD21898-19A5-47AF-856F-C6F2319B7665}" destId="{05D62155-3623-4E94-8A23-3A00704FF800}" srcOrd="0" destOrd="0" presId="urn:microsoft.com/office/officeart/2009/3/layout/CircleRelationship"/>
    <dgm:cxn modelId="{C1D6ABD0-8DF5-403C-AC13-AEDF5CF72815}" type="presParOf" srcId="{9BCCBD43-00ED-4A80-8528-5AF55C457E78}" destId="{4625AF0D-3331-470F-ADA7-BF887025AEA8}" srcOrd="15" destOrd="0" presId="urn:microsoft.com/office/officeart/2009/3/layout/CircleRelationship"/>
    <dgm:cxn modelId="{5F462A23-0441-49BB-BE62-34CA1919DCFB}" type="presParOf" srcId="{9BCCBD43-00ED-4A80-8528-5AF55C457E78}" destId="{75F71BD2-2802-46D5-87AA-4D26509D1E23}" srcOrd="16" destOrd="0" presId="urn:microsoft.com/office/officeart/2009/3/layout/CircleRelationship"/>
    <dgm:cxn modelId="{5380D67D-AEE7-4513-B3E2-5DEE3A6A37D8}" type="presParOf" srcId="{75F71BD2-2802-46D5-87AA-4D26509D1E23}" destId="{071C496C-6F26-41F1-9B48-F38D84C7760A}" srcOrd="0" destOrd="0" presId="urn:microsoft.com/office/officeart/2009/3/layout/CircleRelationship"/>
    <dgm:cxn modelId="{E0DC61C4-FB7B-400F-83EE-B87D0C580FA3}" type="presParOf" srcId="{9BCCBD43-00ED-4A80-8528-5AF55C457E78}" destId="{A858022F-69F2-49D4-BF50-990360AA2950}" srcOrd="17" destOrd="0" presId="urn:microsoft.com/office/officeart/2009/3/layout/CircleRelationship"/>
    <dgm:cxn modelId="{7A059DBA-3D43-4611-B813-AC10BB66C748}" type="presParOf" srcId="{9BCCBD43-00ED-4A80-8528-5AF55C457E78}" destId="{8C70FC64-7745-4AC3-A812-B54FB06BBD7E}" srcOrd="18" destOrd="0" presId="urn:microsoft.com/office/officeart/2009/3/layout/CircleRelationship"/>
    <dgm:cxn modelId="{24F45793-B439-4E31-A986-0DC10470464F}" type="presParOf" srcId="{8C70FC64-7745-4AC3-A812-B54FB06BBD7E}" destId="{543DE653-8CC8-43E5-AEC1-136C26F495D5}" srcOrd="0" destOrd="0" presId="urn:microsoft.com/office/officeart/2009/3/layout/CircleRelationship"/>
    <dgm:cxn modelId="{C110031F-823D-4806-A937-02E029604E4A}" type="presParOf" srcId="{9BCCBD43-00ED-4A80-8528-5AF55C457E78}" destId="{297B556F-35E1-4453-A5D1-8E98D2C2A4A6}" srcOrd="19" destOrd="0" presId="urn:microsoft.com/office/officeart/2009/3/layout/CircleRelationship"/>
    <dgm:cxn modelId="{AD482648-C4D5-41F5-87F2-32B00737CD85}" type="presParOf" srcId="{297B556F-35E1-4453-A5D1-8E98D2C2A4A6}" destId="{22F81CEF-D77C-4AA0-8D1B-6324C57BC437}"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CFA02E-4F60-5843-B406-81D140C1A87E}" type="doc">
      <dgm:prSet loTypeId="urn:microsoft.com/office/officeart/2005/8/layout/radial6" loCatId="" qsTypeId="urn:microsoft.com/office/officeart/2005/8/quickstyle/simple1" qsCatId="simple" csTypeId="urn:microsoft.com/office/officeart/2005/8/colors/colorful2" csCatId="colorful" phldr="1"/>
      <dgm:spPr/>
      <dgm:t>
        <a:bodyPr/>
        <a:lstStyle/>
        <a:p>
          <a:endParaRPr lang="en-US"/>
        </a:p>
      </dgm:t>
    </dgm:pt>
    <dgm:pt modelId="{C1FE2FAD-57D6-644B-99DE-16241EE8D857}">
      <dgm:prSet phldrT="[Text]" custT="1"/>
      <dgm:spPr/>
      <dgm:t>
        <a:bodyPr/>
        <a:lstStyle/>
        <a:p>
          <a:r>
            <a:rPr lang="en-US" sz="2400" b="1" dirty="0"/>
            <a:t>Infrastructure/Congestion</a:t>
          </a:r>
        </a:p>
      </dgm:t>
    </dgm:pt>
    <dgm:pt modelId="{C7BAC775-05D8-5E49-BB37-61368EE47D5B}" type="parTrans" cxnId="{C468C55E-B270-354C-B999-7D80F514FBEB}">
      <dgm:prSet/>
      <dgm:spPr/>
      <dgm:t>
        <a:bodyPr/>
        <a:lstStyle/>
        <a:p>
          <a:endParaRPr lang="en-US"/>
        </a:p>
      </dgm:t>
    </dgm:pt>
    <dgm:pt modelId="{7CC5E920-49E1-0843-8C6D-1152A3E5D588}" type="sibTrans" cxnId="{C468C55E-B270-354C-B999-7D80F514FBEB}">
      <dgm:prSet/>
      <dgm:spPr/>
      <dgm:t>
        <a:bodyPr/>
        <a:lstStyle/>
        <a:p>
          <a:endParaRPr lang="en-US"/>
        </a:p>
      </dgm:t>
    </dgm:pt>
    <dgm:pt modelId="{004FE0CC-7C56-2346-AC03-850950963252}">
      <dgm:prSet phldrT="[Text]" custT="1"/>
      <dgm:spPr/>
      <dgm:t>
        <a:bodyPr/>
        <a:lstStyle/>
        <a:p>
          <a:r>
            <a:rPr lang="en-US" sz="2400" b="1" dirty="0"/>
            <a:t>Freight </a:t>
          </a:r>
        </a:p>
      </dgm:t>
    </dgm:pt>
    <dgm:pt modelId="{5A7565B0-94CB-A64F-8D3E-6F6DDFA10B9F}" type="parTrans" cxnId="{F5AFA515-4401-B640-A3B0-87EA65DC81F6}">
      <dgm:prSet/>
      <dgm:spPr/>
      <dgm:t>
        <a:bodyPr/>
        <a:lstStyle/>
        <a:p>
          <a:endParaRPr lang="en-US"/>
        </a:p>
      </dgm:t>
    </dgm:pt>
    <dgm:pt modelId="{26F580A1-8584-8443-96E8-E017261D05B5}" type="sibTrans" cxnId="{F5AFA515-4401-B640-A3B0-87EA65DC81F6}">
      <dgm:prSet/>
      <dgm:spPr/>
      <dgm:t>
        <a:bodyPr/>
        <a:lstStyle/>
        <a:p>
          <a:endParaRPr lang="en-US"/>
        </a:p>
      </dgm:t>
    </dgm:pt>
    <dgm:pt modelId="{01B1C054-B5B1-244F-B13E-C815F90F702D}">
      <dgm:prSet phldrT="[Text]" custT="1"/>
      <dgm:spPr/>
      <dgm:t>
        <a:bodyPr/>
        <a:lstStyle/>
        <a:p>
          <a:r>
            <a:rPr lang="en-US" sz="2400" b="1" dirty="0"/>
            <a:t>Environment/Air Quality</a:t>
          </a:r>
        </a:p>
      </dgm:t>
    </dgm:pt>
    <dgm:pt modelId="{7E06D41F-6804-C843-9B92-54644D40ADB6}" type="parTrans" cxnId="{81062C1F-FA09-7F45-A2BF-E735DEF210B7}">
      <dgm:prSet/>
      <dgm:spPr/>
      <dgm:t>
        <a:bodyPr/>
        <a:lstStyle/>
        <a:p>
          <a:endParaRPr lang="en-US"/>
        </a:p>
      </dgm:t>
    </dgm:pt>
    <dgm:pt modelId="{8E67D674-3ED3-2A44-9201-E4296B4B76B5}" type="sibTrans" cxnId="{81062C1F-FA09-7F45-A2BF-E735DEF210B7}">
      <dgm:prSet/>
      <dgm:spPr/>
      <dgm:t>
        <a:bodyPr/>
        <a:lstStyle/>
        <a:p>
          <a:endParaRPr lang="en-US"/>
        </a:p>
      </dgm:t>
    </dgm:pt>
    <dgm:pt modelId="{0E2764E2-2FC8-7D4A-A6ED-B8DEFCED09CF}">
      <dgm:prSet phldrT="[Text]" custT="1"/>
      <dgm:spPr/>
      <dgm:t>
        <a:bodyPr/>
        <a:lstStyle/>
        <a:p>
          <a:r>
            <a:rPr lang="en-US" sz="2400" b="1" dirty="0"/>
            <a:t>Economic Vitality</a:t>
          </a:r>
        </a:p>
      </dgm:t>
    </dgm:pt>
    <dgm:pt modelId="{4EFAFA99-1515-FE47-ACA1-F82EEDCF7B42}" type="parTrans" cxnId="{C6665DDC-0FFF-8C4A-BD9F-6A6F530B6901}">
      <dgm:prSet/>
      <dgm:spPr/>
      <dgm:t>
        <a:bodyPr/>
        <a:lstStyle/>
        <a:p>
          <a:endParaRPr lang="en-US"/>
        </a:p>
      </dgm:t>
    </dgm:pt>
    <dgm:pt modelId="{6BAF15B5-0378-414E-8B46-BF8CC9C05A61}" type="sibTrans" cxnId="{C6665DDC-0FFF-8C4A-BD9F-6A6F530B6901}">
      <dgm:prSet/>
      <dgm:spPr/>
      <dgm:t>
        <a:bodyPr/>
        <a:lstStyle/>
        <a:p>
          <a:endParaRPr lang="en-US"/>
        </a:p>
      </dgm:t>
    </dgm:pt>
    <dgm:pt modelId="{37EF4323-94A6-AF48-A6FD-552285ADA754}">
      <dgm:prSet phldrT="[Text]" custT="1"/>
      <dgm:spPr/>
      <dgm:t>
        <a:bodyPr/>
        <a:lstStyle/>
        <a:p>
          <a:r>
            <a:rPr lang="en-US" sz="2400" b="1" dirty="0"/>
            <a:t>Safety</a:t>
          </a:r>
        </a:p>
      </dgm:t>
    </dgm:pt>
    <dgm:pt modelId="{BBCDD58B-7EB3-3F4D-A350-3E8942A934AF}" type="parTrans" cxnId="{A06D3CA3-FEC5-F346-9A39-C45D9EF34CFF}">
      <dgm:prSet/>
      <dgm:spPr/>
      <dgm:t>
        <a:bodyPr/>
        <a:lstStyle/>
        <a:p>
          <a:endParaRPr lang="en-US"/>
        </a:p>
      </dgm:t>
    </dgm:pt>
    <dgm:pt modelId="{9957BA82-D552-8D41-922F-F75B4C1F1F3D}" type="sibTrans" cxnId="{A06D3CA3-FEC5-F346-9A39-C45D9EF34CFF}">
      <dgm:prSet/>
      <dgm:spPr/>
      <dgm:t>
        <a:bodyPr/>
        <a:lstStyle/>
        <a:p>
          <a:endParaRPr lang="en-US"/>
        </a:p>
      </dgm:t>
    </dgm:pt>
    <dgm:pt modelId="{F3595400-BB15-054F-988F-3CC7AC30CC51}" type="pres">
      <dgm:prSet presAssocID="{6CCFA02E-4F60-5843-B406-81D140C1A87E}" presName="Name0" presStyleCnt="0">
        <dgm:presLayoutVars>
          <dgm:chMax val="1"/>
          <dgm:dir/>
          <dgm:animLvl val="ctr"/>
          <dgm:resizeHandles val="exact"/>
        </dgm:presLayoutVars>
      </dgm:prSet>
      <dgm:spPr/>
    </dgm:pt>
    <dgm:pt modelId="{369C822C-E469-F444-9E9D-25A8FF91E8B0}" type="pres">
      <dgm:prSet presAssocID="{C1FE2FAD-57D6-644B-99DE-16241EE8D857}" presName="centerShape" presStyleLbl="node0" presStyleIdx="0" presStyleCnt="1" custScaleX="159511" custScaleY="134190"/>
      <dgm:spPr/>
    </dgm:pt>
    <dgm:pt modelId="{D4B960E5-27D5-5441-AC5F-9F033E4B53AE}" type="pres">
      <dgm:prSet presAssocID="{004FE0CC-7C56-2346-AC03-850950963252}" presName="node" presStyleLbl="node1" presStyleIdx="0" presStyleCnt="4" custScaleX="145933" custScaleY="138346" custRadScaleRad="108245" custRadScaleInc="-2832">
        <dgm:presLayoutVars>
          <dgm:bulletEnabled val="1"/>
        </dgm:presLayoutVars>
      </dgm:prSet>
      <dgm:spPr/>
    </dgm:pt>
    <dgm:pt modelId="{0204BD54-6674-9E40-8933-43763950215F}" type="pres">
      <dgm:prSet presAssocID="{004FE0CC-7C56-2346-AC03-850950963252}" presName="dummy" presStyleCnt="0"/>
      <dgm:spPr/>
    </dgm:pt>
    <dgm:pt modelId="{C3F67112-2A1F-C34A-88C9-D7323B43222D}" type="pres">
      <dgm:prSet presAssocID="{26F580A1-8584-8443-96E8-E017261D05B5}" presName="sibTrans" presStyleLbl="sibTrans2D1" presStyleIdx="0" presStyleCnt="4"/>
      <dgm:spPr/>
    </dgm:pt>
    <dgm:pt modelId="{1BA92389-0225-794C-8FEB-B2D8230B80E7}" type="pres">
      <dgm:prSet presAssocID="{01B1C054-B5B1-244F-B13E-C815F90F702D}" presName="node" presStyleLbl="node1" presStyleIdx="1" presStyleCnt="4" custScaleX="213887" custScaleY="199003" custRadScaleRad="122507" custRadScaleInc="-2505">
        <dgm:presLayoutVars>
          <dgm:bulletEnabled val="1"/>
        </dgm:presLayoutVars>
      </dgm:prSet>
      <dgm:spPr/>
    </dgm:pt>
    <dgm:pt modelId="{644C7FA0-EFE0-A14C-8CD2-DD268CEC8C06}" type="pres">
      <dgm:prSet presAssocID="{01B1C054-B5B1-244F-B13E-C815F90F702D}" presName="dummy" presStyleCnt="0"/>
      <dgm:spPr/>
    </dgm:pt>
    <dgm:pt modelId="{F7FEE47A-4A81-6E45-804C-A9061AFF6667}" type="pres">
      <dgm:prSet presAssocID="{8E67D674-3ED3-2A44-9201-E4296B4B76B5}" presName="sibTrans" presStyleLbl="sibTrans2D1" presStyleIdx="1" presStyleCnt="4"/>
      <dgm:spPr/>
    </dgm:pt>
    <dgm:pt modelId="{10A084F2-6AF1-F741-9308-0D324CC95BD2}" type="pres">
      <dgm:prSet presAssocID="{0E2764E2-2FC8-7D4A-A6ED-B8DEFCED09CF}" presName="node" presStyleLbl="node1" presStyleIdx="2" presStyleCnt="4" custScaleX="189977" custScaleY="138794">
        <dgm:presLayoutVars>
          <dgm:bulletEnabled val="1"/>
        </dgm:presLayoutVars>
      </dgm:prSet>
      <dgm:spPr/>
    </dgm:pt>
    <dgm:pt modelId="{EEC47951-0058-5B49-9F43-7D4545B739CB}" type="pres">
      <dgm:prSet presAssocID="{0E2764E2-2FC8-7D4A-A6ED-B8DEFCED09CF}" presName="dummy" presStyleCnt="0"/>
      <dgm:spPr/>
    </dgm:pt>
    <dgm:pt modelId="{A9D50A9A-3D4C-BD49-9217-4ED84FC7DC62}" type="pres">
      <dgm:prSet presAssocID="{6BAF15B5-0378-414E-8B46-BF8CC9C05A61}" presName="sibTrans" presStyleLbl="sibTrans2D1" presStyleIdx="2" presStyleCnt="4"/>
      <dgm:spPr/>
    </dgm:pt>
    <dgm:pt modelId="{D08804DB-43FC-6D4A-BEAE-7E4CDC68D52D}" type="pres">
      <dgm:prSet presAssocID="{37EF4323-94A6-AF48-A6FD-552285ADA754}" presName="node" presStyleLbl="node1" presStyleIdx="3" presStyleCnt="4" custScaleX="199302" custScaleY="199003" custRadScaleRad="114462">
        <dgm:presLayoutVars>
          <dgm:bulletEnabled val="1"/>
        </dgm:presLayoutVars>
      </dgm:prSet>
      <dgm:spPr/>
    </dgm:pt>
    <dgm:pt modelId="{6BB0AE4D-25EB-0546-9D46-ADE60988B555}" type="pres">
      <dgm:prSet presAssocID="{37EF4323-94A6-AF48-A6FD-552285ADA754}" presName="dummy" presStyleCnt="0"/>
      <dgm:spPr/>
    </dgm:pt>
    <dgm:pt modelId="{424DFB61-3571-1240-9560-FC74BEA92309}" type="pres">
      <dgm:prSet presAssocID="{9957BA82-D552-8D41-922F-F75B4C1F1F3D}" presName="sibTrans" presStyleLbl="sibTrans2D1" presStyleIdx="3" presStyleCnt="4"/>
      <dgm:spPr/>
    </dgm:pt>
  </dgm:ptLst>
  <dgm:cxnLst>
    <dgm:cxn modelId="{44BA2C40-5398-49BB-9FFA-B9440DEF00A1}" type="presOf" srcId="{37EF4323-94A6-AF48-A6FD-552285ADA754}" destId="{D08804DB-43FC-6D4A-BEAE-7E4CDC68D52D}" srcOrd="0" destOrd="0" presId="urn:microsoft.com/office/officeart/2005/8/layout/radial6"/>
    <dgm:cxn modelId="{51390EC3-B131-4922-B255-5A32D90BC24C}" type="presOf" srcId="{01B1C054-B5B1-244F-B13E-C815F90F702D}" destId="{1BA92389-0225-794C-8FEB-B2D8230B80E7}" srcOrd="0" destOrd="0" presId="urn:microsoft.com/office/officeart/2005/8/layout/radial6"/>
    <dgm:cxn modelId="{7375569E-AD5A-4ACB-B21A-817D806EBCC0}" type="presOf" srcId="{6CCFA02E-4F60-5843-B406-81D140C1A87E}" destId="{F3595400-BB15-054F-988F-3CC7AC30CC51}" srcOrd="0" destOrd="0" presId="urn:microsoft.com/office/officeart/2005/8/layout/radial6"/>
    <dgm:cxn modelId="{C468C55E-B270-354C-B999-7D80F514FBEB}" srcId="{6CCFA02E-4F60-5843-B406-81D140C1A87E}" destId="{C1FE2FAD-57D6-644B-99DE-16241EE8D857}" srcOrd="0" destOrd="0" parTransId="{C7BAC775-05D8-5E49-BB37-61368EE47D5B}" sibTransId="{7CC5E920-49E1-0843-8C6D-1152A3E5D588}"/>
    <dgm:cxn modelId="{81062C1F-FA09-7F45-A2BF-E735DEF210B7}" srcId="{C1FE2FAD-57D6-644B-99DE-16241EE8D857}" destId="{01B1C054-B5B1-244F-B13E-C815F90F702D}" srcOrd="1" destOrd="0" parTransId="{7E06D41F-6804-C843-9B92-54644D40ADB6}" sibTransId="{8E67D674-3ED3-2A44-9201-E4296B4B76B5}"/>
    <dgm:cxn modelId="{DE5CDC8C-82DA-4DEC-B9D1-63CC52BCE101}" type="presOf" srcId="{0E2764E2-2FC8-7D4A-A6ED-B8DEFCED09CF}" destId="{10A084F2-6AF1-F741-9308-0D324CC95BD2}" srcOrd="0" destOrd="0" presId="urn:microsoft.com/office/officeart/2005/8/layout/radial6"/>
    <dgm:cxn modelId="{BE4D943A-327C-4EBD-A646-6ED80B91C53F}" type="presOf" srcId="{6BAF15B5-0378-414E-8B46-BF8CC9C05A61}" destId="{A9D50A9A-3D4C-BD49-9217-4ED84FC7DC62}" srcOrd="0" destOrd="0" presId="urn:microsoft.com/office/officeart/2005/8/layout/radial6"/>
    <dgm:cxn modelId="{A06D3CA3-FEC5-F346-9A39-C45D9EF34CFF}" srcId="{C1FE2FAD-57D6-644B-99DE-16241EE8D857}" destId="{37EF4323-94A6-AF48-A6FD-552285ADA754}" srcOrd="3" destOrd="0" parTransId="{BBCDD58B-7EB3-3F4D-A350-3E8942A934AF}" sibTransId="{9957BA82-D552-8D41-922F-F75B4C1F1F3D}"/>
    <dgm:cxn modelId="{EBC885A0-78FB-49CD-BA9E-194518446CD6}" type="presOf" srcId="{9957BA82-D552-8D41-922F-F75B4C1F1F3D}" destId="{424DFB61-3571-1240-9560-FC74BEA92309}" srcOrd="0" destOrd="0" presId="urn:microsoft.com/office/officeart/2005/8/layout/radial6"/>
    <dgm:cxn modelId="{C6665DDC-0FFF-8C4A-BD9F-6A6F530B6901}" srcId="{C1FE2FAD-57D6-644B-99DE-16241EE8D857}" destId="{0E2764E2-2FC8-7D4A-A6ED-B8DEFCED09CF}" srcOrd="2" destOrd="0" parTransId="{4EFAFA99-1515-FE47-ACA1-F82EEDCF7B42}" sibTransId="{6BAF15B5-0378-414E-8B46-BF8CC9C05A61}"/>
    <dgm:cxn modelId="{F5AFA515-4401-B640-A3B0-87EA65DC81F6}" srcId="{C1FE2FAD-57D6-644B-99DE-16241EE8D857}" destId="{004FE0CC-7C56-2346-AC03-850950963252}" srcOrd="0" destOrd="0" parTransId="{5A7565B0-94CB-A64F-8D3E-6F6DDFA10B9F}" sibTransId="{26F580A1-8584-8443-96E8-E017261D05B5}"/>
    <dgm:cxn modelId="{5F2D92FB-DCA0-4CC9-A44A-26A63E2FA5A3}" type="presOf" srcId="{C1FE2FAD-57D6-644B-99DE-16241EE8D857}" destId="{369C822C-E469-F444-9E9D-25A8FF91E8B0}" srcOrd="0" destOrd="0" presId="urn:microsoft.com/office/officeart/2005/8/layout/radial6"/>
    <dgm:cxn modelId="{E47FE171-4631-4247-8C32-CFEFF842034D}" type="presOf" srcId="{8E67D674-3ED3-2A44-9201-E4296B4B76B5}" destId="{F7FEE47A-4A81-6E45-804C-A9061AFF6667}" srcOrd="0" destOrd="0" presId="urn:microsoft.com/office/officeart/2005/8/layout/radial6"/>
    <dgm:cxn modelId="{B63FE435-12FC-4FFB-A51E-221BE6E58138}" type="presOf" srcId="{26F580A1-8584-8443-96E8-E017261D05B5}" destId="{C3F67112-2A1F-C34A-88C9-D7323B43222D}" srcOrd="0" destOrd="0" presId="urn:microsoft.com/office/officeart/2005/8/layout/radial6"/>
    <dgm:cxn modelId="{B14BE610-65BC-4DC8-A5CB-08BEA0347D94}" type="presOf" srcId="{004FE0CC-7C56-2346-AC03-850950963252}" destId="{D4B960E5-27D5-5441-AC5F-9F033E4B53AE}" srcOrd="0" destOrd="0" presId="urn:microsoft.com/office/officeart/2005/8/layout/radial6"/>
    <dgm:cxn modelId="{60705A02-E936-439C-95EC-261306590B13}" type="presParOf" srcId="{F3595400-BB15-054F-988F-3CC7AC30CC51}" destId="{369C822C-E469-F444-9E9D-25A8FF91E8B0}" srcOrd="0" destOrd="0" presId="urn:microsoft.com/office/officeart/2005/8/layout/radial6"/>
    <dgm:cxn modelId="{23CBE733-5A9D-4378-A225-1F7E156FE0D7}" type="presParOf" srcId="{F3595400-BB15-054F-988F-3CC7AC30CC51}" destId="{D4B960E5-27D5-5441-AC5F-9F033E4B53AE}" srcOrd="1" destOrd="0" presId="urn:microsoft.com/office/officeart/2005/8/layout/radial6"/>
    <dgm:cxn modelId="{80AC69D7-B844-48A1-A89B-0C8190C21AC4}" type="presParOf" srcId="{F3595400-BB15-054F-988F-3CC7AC30CC51}" destId="{0204BD54-6674-9E40-8933-43763950215F}" srcOrd="2" destOrd="0" presId="urn:microsoft.com/office/officeart/2005/8/layout/radial6"/>
    <dgm:cxn modelId="{EB1635C2-5AF8-425F-8185-5FA8172E8A21}" type="presParOf" srcId="{F3595400-BB15-054F-988F-3CC7AC30CC51}" destId="{C3F67112-2A1F-C34A-88C9-D7323B43222D}" srcOrd="3" destOrd="0" presId="urn:microsoft.com/office/officeart/2005/8/layout/radial6"/>
    <dgm:cxn modelId="{08781274-FFEC-4B33-827D-D878560A617E}" type="presParOf" srcId="{F3595400-BB15-054F-988F-3CC7AC30CC51}" destId="{1BA92389-0225-794C-8FEB-B2D8230B80E7}" srcOrd="4" destOrd="0" presId="urn:microsoft.com/office/officeart/2005/8/layout/radial6"/>
    <dgm:cxn modelId="{D36EB616-A8E7-4726-86EF-110E1010D3A0}" type="presParOf" srcId="{F3595400-BB15-054F-988F-3CC7AC30CC51}" destId="{644C7FA0-EFE0-A14C-8CD2-DD268CEC8C06}" srcOrd="5" destOrd="0" presId="urn:microsoft.com/office/officeart/2005/8/layout/radial6"/>
    <dgm:cxn modelId="{749201B2-B1E8-4FAC-83B7-6D17FE5FDE47}" type="presParOf" srcId="{F3595400-BB15-054F-988F-3CC7AC30CC51}" destId="{F7FEE47A-4A81-6E45-804C-A9061AFF6667}" srcOrd="6" destOrd="0" presId="urn:microsoft.com/office/officeart/2005/8/layout/radial6"/>
    <dgm:cxn modelId="{DF7DF2AC-2509-4CD5-B39F-24155BBE7B2F}" type="presParOf" srcId="{F3595400-BB15-054F-988F-3CC7AC30CC51}" destId="{10A084F2-6AF1-F741-9308-0D324CC95BD2}" srcOrd="7" destOrd="0" presId="urn:microsoft.com/office/officeart/2005/8/layout/radial6"/>
    <dgm:cxn modelId="{10BDD6E5-B77F-47C4-9B8D-0E4364CA8F73}" type="presParOf" srcId="{F3595400-BB15-054F-988F-3CC7AC30CC51}" destId="{EEC47951-0058-5B49-9F43-7D4545B739CB}" srcOrd="8" destOrd="0" presId="urn:microsoft.com/office/officeart/2005/8/layout/radial6"/>
    <dgm:cxn modelId="{11DB5C7E-4D89-4B30-9248-B9F0C399827E}" type="presParOf" srcId="{F3595400-BB15-054F-988F-3CC7AC30CC51}" destId="{A9D50A9A-3D4C-BD49-9217-4ED84FC7DC62}" srcOrd="9" destOrd="0" presId="urn:microsoft.com/office/officeart/2005/8/layout/radial6"/>
    <dgm:cxn modelId="{26E5C591-2D18-4121-B1CC-21D8691A3111}" type="presParOf" srcId="{F3595400-BB15-054F-988F-3CC7AC30CC51}" destId="{D08804DB-43FC-6D4A-BEAE-7E4CDC68D52D}" srcOrd="10" destOrd="0" presId="urn:microsoft.com/office/officeart/2005/8/layout/radial6"/>
    <dgm:cxn modelId="{ED000C3F-69FC-418F-B9F5-0E84DB8489F3}" type="presParOf" srcId="{F3595400-BB15-054F-988F-3CC7AC30CC51}" destId="{6BB0AE4D-25EB-0546-9D46-ADE60988B555}" srcOrd="11" destOrd="0" presId="urn:microsoft.com/office/officeart/2005/8/layout/radial6"/>
    <dgm:cxn modelId="{8F215E84-EE05-45E8-885B-F178F75813E7}" type="presParOf" srcId="{F3595400-BB15-054F-988F-3CC7AC30CC51}" destId="{424DFB61-3571-1240-9560-FC74BEA9230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BA593-AEEA-49E6-8D8F-AEC9F8647197}">
      <dsp:nvSpPr>
        <dsp:cNvPr id="0" name=""/>
        <dsp:cNvSpPr/>
      </dsp:nvSpPr>
      <dsp:spPr>
        <a:xfrm>
          <a:off x="1573111" y="1172107"/>
          <a:ext cx="3050356" cy="3050881"/>
        </a:xfrm>
        <a:prstGeom prst="ellipse">
          <a:avLst/>
        </a:prstGeom>
        <a:solidFill>
          <a:schemeClr val="tx2">
            <a:lumMod val="90000"/>
            <a:lum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j-lt"/>
            </a:rPr>
            <a:t>Issues Span Organizational Boundaries</a:t>
          </a:r>
        </a:p>
      </dsp:txBody>
      <dsp:txXfrm>
        <a:off x="2019825" y="1618898"/>
        <a:ext cx="2156928" cy="2157299"/>
      </dsp:txXfrm>
    </dsp:sp>
    <dsp:sp modelId="{AD1160B1-46D4-4638-A42B-CEDB00447C71}">
      <dsp:nvSpPr>
        <dsp:cNvPr id="0" name=""/>
        <dsp:cNvSpPr/>
      </dsp:nvSpPr>
      <dsp:spPr>
        <a:xfrm>
          <a:off x="2534160" y="3662321"/>
          <a:ext cx="245905" cy="245880"/>
        </a:xfrm>
        <a:prstGeom prst="ellipse">
          <a:avLst/>
        </a:prstGeom>
        <a:solidFill>
          <a:schemeClr val="tx2">
            <a:lumMod val="50000"/>
            <a:lumOff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9EADC37-BA06-4073-AAD5-59C9132255D6}">
      <dsp:nvSpPr>
        <dsp:cNvPr id="0" name=""/>
        <dsp:cNvSpPr/>
      </dsp:nvSpPr>
      <dsp:spPr>
        <a:xfrm>
          <a:off x="4496360" y="2219858"/>
          <a:ext cx="245905" cy="245880"/>
        </a:xfrm>
        <a:prstGeom prst="ellipse">
          <a:avLst/>
        </a:prstGeom>
        <a:solidFill>
          <a:schemeClr val="tx2">
            <a:lumMod val="50000"/>
            <a:lumOff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CAD3D9B-827E-49AB-A12C-61C0A6BB4D5B}">
      <dsp:nvSpPr>
        <dsp:cNvPr id="0" name=""/>
        <dsp:cNvSpPr/>
      </dsp:nvSpPr>
      <dsp:spPr>
        <a:xfrm>
          <a:off x="3321269" y="4067505"/>
          <a:ext cx="339137" cy="339653"/>
        </a:xfrm>
        <a:prstGeom prst="ellipse">
          <a:avLst/>
        </a:prstGeom>
        <a:solidFill>
          <a:schemeClr val="tx2">
            <a:lumMod val="50000"/>
            <a:lumOff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1A3D22A-61F3-495E-8F32-A0D9ACD34796}">
      <dsp:nvSpPr>
        <dsp:cNvPr id="0" name=""/>
        <dsp:cNvSpPr/>
      </dsp:nvSpPr>
      <dsp:spPr>
        <a:xfrm>
          <a:off x="2535780" y="1215972"/>
          <a:ext cx="245905" cy="245880"/>
        </a:xfrm>
        <a:prstGeom prst="ellipse">
          <a:avLst/>
        </a:prstGeom>
        <a:solidFill>
          <a:schemeClr val="tx2">
            <a:lumMod val="25000"/>
            <a:lumOff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370DBC3-1169-42EA-9DC8-065BA91E17C6}">
      <dsp:nvSpPr>
        <dsp:cNvPr id="0" name=""/>
        <dsp:cNvSpPr/>
      </dsp:nvSpPr>
      <dsp:spPr>
        <a:xfrm>
          <a:off x="1885981" y="3302819"/>
          <a:ext cx="245905" cy="245880"/>
        </a:xfrm>
        <a:prstGeom prst="ellipse">
          <a:avLst/>
        </a:prstGeom>
        <a:solidFill>
          <a:schemeClr val="tx2">
            <a:lumMod val="25000"/>
            <a:lumOff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4FB71A6-43C8-4E22-ABF3-07D2C34A2AEE}">
      <dsp:nvSpPr>
        <dsp:cNvPr id="0" name=""/>
        <dsp:cNvSpPr/>
      </dsp:nvSpPr>
      <dsp:spPr>
        <a:xfrm>
          <a:off x="-13944" y="1196238"/>
          <a:ext cx="1859937" cy="1819430"/>
        </a:xfrm>
        <a:prstGeom prst="ellipse">
          <a:avLst/>
        </a:prstGeom>
        <a:solidFill>
          <a:schemeClr val="tx2">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Bookman Old Style" panose="02050604050505020204" pitchFamily="18" charset="0"/>
            </a:rPr>
            <a:t>International</a:t>
          </a:r>
        </a:p>
        <a:p>
          <a:pPr marL="0" lvl="0" indent="0" algn="ctr" defTabSz="533400">
            <a:lnSpc>
              <a:spcPct val="90000"/>
            </a:lnSpc>
            <a:spcBef>
              <a:spcPct val="0"/>
            </a:spcBef>
            <a:spcAft>
              <a:spcPct val="35000"/>
            </a:spcAft>
            <a:buNone/>
          </a:pPr>
          <a:r>
            <a:rPr lang="en-US" sz="1200" b="1" kern="1200" dirty="0">
              <a:latin typeface="Bookman Old Style" panose="02050604050505020204" pitchFamily="18" charset="0"/>
            </a:rPr>
            <a:t>Borders</a:t>
          </a:r>
        </a:p>
      </dsp:txBody>
      <dsp:txXfrm>
        <a:off x="258437" y="1462687"/>
        <a:ext cx="1315175" cy="1286532"/>
      </dsp:txXfrm>
    </dsp:sp>
    <dsp:sp modelId="{C64DE930-8495-45FD-8A61-323871A65450}">
      <dsp:nvSpPr>
        <dsp:cNvPr id="0" name=""/>
        <dsp:cNvSpPr/>
      </dsp:nvSpPr>
      <dsp:spPr>
        <a:xfrm>
          <a:off x="2010791" y="574764"/>
          <a:ext cx="339137" cy="339653"/>
        </a:xfrm>
        <a:prstGeom prst="ellipse">
          <a:avLst/>
        </a:prstGeom>
        <a:solidFill>
          <a:schemeClr val="tx2">
            <a:lumMod val="50000"/>
            <a:lumOff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8404F18-924C-4BDA-9435-64B8927731A6}">
      <dsp:nvSpPr>
        <dsp:cNvPr id="0" name=""/>
        <dsp:cNvSpPr/>
      </dsp:nvSpPr>
      <dsp:spPr>
        <a:xfrm>
          <a:off x="412949" y="3135776"/>
          <a:ext cx="613199" cy="613338"/>
        </a:xfrm>
        <a:prstGeom prst="ellipse">
          <a:avLst/>
        </a:prstGeom>
        <a:solidFill>
          <a:schemeClr val="tx2">
            <a:lumMod val="25000"/>
            <a:lumOff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688A1FA-6A71-4085-ABFE-903046FFAD99}">
      <dsp:nvSpPr>
        <dsp:cNvPr id="0" name=""/>
        <dsp:cNvSpPr/>
      </dsp:nvSpPr>
      <dsp:spPr>
        <a:xfrm>
          <a:off x="4551763" y="892525"/>
          <a:ext cx="1363375" cy="1353298"/>
        </a:xfrm>
        <a:prstGeom prst="ellipse">
          <a:avLst/>
        </a:prstGeom>
        <a:solidFill>
          <a:schemeClr val="tx2">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Bookman Old Style" panose="02050604050505020204" pitchFamily="18" charset="0"/>
            </a:rPr>
            <a:t>Adjacent TMAs</a:t>
          </a:r>
        </a:p>
      </dsp:txBody>
      <dsp:txXfrm>
        <a:off x="4751425" y="1090711"/>
        <a:ext cx="964051" cy="956926"/>
      </dsp:txXfrm>
    </dsp:sp>
    <dsp:sp modelId="{47290ED3-8CE3-40E7-AB67-0BC167F095A1}">
      <dsp:nvSpPr>
        <dsp:cNvPr id="0" name=""/>
        <dsp:cNvSpPr/>
      </dsp:nvSpPr>
      <dsp:spPr>
        <a:xfrm>
          <a:off x="4059611" y="1804968"/>
          <a:ext cx="339137" cy="339653"/>
        </a:xfrm>
        <a:prstGeom prst="ellipse">
          <a:avLst/>
        </a:prstGeom>
        <a:solidFill>
          <a:schemeClr val="tx2">
            <a:lumMod val="25000"/>
            <a:lumOff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C3B8CF1-8D61-4053-8332-FE32DEA60498}">
      <dsp:nvSpPr>
        <dsp:cNvPr id="0" name=""/>
        <dsp:cNvSpPr/>
      </dsp:nvSpPr>
      <dsp:spPr>
        <a:xfrm>
          <a:off x="4014580" y="4253944"/>
          <a:ext cx="245905" cy="245880"/>
        </a:xfrm>
        <a:prstGeom prst="ellipse">
          <a:avLst/>
        </a:prstGeom>
        <a:solidFill>
          <a:schemeClr val="tx2">
            <a:lumMod val="25000"/>
            <a:lumOff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17B1B0E-A583-4CF8-BE9A-6539DF0E58B0}">
      <dsp:nvSpPr>
        <dsp:cNvPr id="0" name=""/>
        <dsp:cNvSpPr/>
      </dsp:nvSpPr>
      <dsp:spPr>
        <a:xfrm>
          <a:off x="3359594" y="3425759"/>
          <a:ext cx="245905" cy="245880"/>
        </a:xfrm>
        <a:prstGeom prst="ellipse">
          <a:avLst/>
        </a:prstGeom>
        <a:solidFill>
          <a:schemeClr val="tx2">
            <a:lumMod val="25000"/>
            <a:lumOff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8C34FC-2757-4280-A793-11C5C89EC6D9}">
      <dsp:nvSpPr>
        <dsp:cNvPr id="0" name=""/>
        <dsp:cNvSpPr/>
      </dsp:nvSpPr>
      <dsp:spPr>
        <a:xfrm>
          <a:off x="4234395" y="3082239"/>
          <a:ext cx="1363375" cy="1353298"/>
        </a:xfrm>
        <a:prstGeom prst="ellipse">
          <a:avLst/>
        </a:prstGeom>
        <a:solidFill>
          <a:schemeClr val="tx2">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Bookman Old Style" panose="02050604050505020204" pitchFamily="18" charset="0"/>
            </a:rPr>
            <a:t>Rural Planning</a:t>
          </a:r>
        </a:p>
      </dsp:txBody>
      <dsp:txXfrm>
        <a:off x="4434057" y="3280425"/>
        <a:ext cx="964051" cy="956926"/>
      </dsp:txXfrm>
    </dsp:sp>
    <dsp:sp modelId="{05D62155-3623-4E94-8A23-3A00704FF800}">
      <dsp:nvSpPr>
        <dsp:cNvPr id="0" name=""/>
        <dsp:cNvSpPr/>
      </dsp:nvSpPr>
      <dsp:spPr>
        <a:xfrm>
          <a:off x="4429954" y="2715807"/>
          <a:ext cx="245905" cy="245880"/>
        </a:xfrm>
        <a:prstGeom prst="ellipse">
          <a:avLst/>
        </a:prstGeom>
        <a:solidFill>
          <a:schemeClr val="tx2">
            <a:lumMod val="10000"/>
            <a:lumOff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625AF0D-3331-470F-ADA7-BF887025AEA8}">
      <dsp:nvSpPr>
        <dsp:cNvPr id="0" name=""/>
        <dsp:cNvSpPr/>
      </dsp:nvSpPr>
      <dsp:spPr>
        <a:xfrm>
          <a:off x="1453333" y="3981261"/>
          <a:ext cx="1607192" cy="1585074"/>
        </a:xfrm>
        <a:prstGeom prst="ellipse">
          <a:avLst/>
        </a:prstGeom>
        <a:solidFill>
          <a:schemeClr val="tx2">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Bookman Old Style" panose="02050604050505020204" pitchFamily="18" charset="0"/>
            </a:rPr>
            <a:t>Intercity Passenger and Rail</a:t>
          </a:r>
        </a:p>
      </dsp:txBody>
      <dsp:txXfrm>
        <a:off x="1688701" y="4213390"/>
        <a:ext cx="1136456" cy="1120816"/>
      </dsp:txXfrm>
    </dsp:sp>
    <dsp:sp modelId="{071C496C-6F26-41F1-9B48-F38D84C7760A}">
      <dsp:nvSpPr>
        <dsp:cNvPr id="0" name=""/>
        <dsp:cNvSpPr/>
      </dsp:nvSpPr>
      <dsp:spPr>
        <a:xfrm>
          <a:off x="1331458" y="3735016"/>
          <a:ext cx="245905" cy="245880"/>
        </a:xfrm>
        <a:prstGeom prst="ellipse">
          <a:avLst/>
        </a:prstGeom>
        <a:solidFill>
          <a:schemeClr val="tx2">
            <a:lumMod val="25000"/>
            <a:lumOff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858022F-69F2-49D4-BF50-990360AA2950}">
      <dsp:nvSpPr>
        <dsp:cNvPr id="0" name=""/>
        <dsp:cNvSpPr/>
      </dsp:nvSpPr>
      <dsp:spPr>
        <a:xfrm>
          <a:off x="2742314" y="111258"/>
          <a:ext cx="1363375" cy="1353298"/>
        </a:xfrm>
        <a:prstGeom prst="ellipse">
          <a:avLst/>
        </a:prstGeom>
        <a:solidFill>
          <a:schemeClr val="tx2">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Bookman Old Style" panose="02050604050505020204" pitchFamily="18" charset="0"/>
            </a:rPr>
            <a:t>Freight Planning</a:t>
          </a:r>
        </a:p>
      </dsp:txBody>
      <dsp:txXfrm>
        <a:off x="2941976" y="309444"/>
        <a:ext cx="964051" cy="956926"/>
      </dsp:txXfrm>
    </dsp:sp>
    <dsp:sp modelId="{543DE653-8CC8-43E5-AEC1-136C26F495D5}">
      <dsp:nvSpPr>
        <dsp:cNvPr id="0" name=""/>
        <dsp:cNvSpPr/>
      </dsp:nvSpPr>
      <dsp:spPr>
        <a:xfrm>
          <a:off x="1347278" y="1229414"/>
          <a:ext cx="245905" cy="245880"/>
        </a:xfrm>
        <a:prstGeom prst="ellipse">
          <a:avLst/>
        </a:prstGeom>
        <a:solidFill>
          <a:schemeClr val="tx2">
            <a:lumMod val="50000"/>
            <a:lumOff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2F81CEF-D77C-4AA0-8D1B-6324C57BC437}">
      <dsp:nvSpPr>
        <dsp:cNvPr id="0" name=""/>
        <dsp:cNvSpPr/>
      </dsp:nvSpPr>
      <dsp:spPr>
        <a:xfrm>
          <a:off x="4370839" y="744205"/>
          <a:ext cx="245905" cy="245880"/>
        </a:xfrm>
        <a:prstGeom prst="ellipse">
          <a:avLst/>
        </a:prstGeom>
        <a:solidFill>
          <a:schemeClr val="tx2">
            <a:lumMod val="50000"/>
            <a:lumOff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DFB61-3571-1240-9560-FC74BEA92309}">
      <dsp:nvSpPr>
        <dsp:cNvPr id="0" name=""/>
        <dsp:cNvSpPr/>
      </dsp:nvSpPr>
      <dsp:spPr>
        <a:xfrm>
          <a:off x="1784802" y="518071"/>
          <a:ext cx="3562057" cy="3562057"/>
        </a:xfrm>
        <a:prstGeom prst="blockArc">
          <a:avLst>
            <a:gd name="adj1" fmla="val 10771453"/>
            <a:gd name="adj2" fmla="val 16643336"/>
            <a:gd name="adj3" fmla="val 4639"/>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D50A9A-3D4C-BD49-9217-4ED84FC7DC62}">
      <dsp:nvSpPr>
        <dsp:cNvPr id="0" name=""/>
        <dsp:cNvSpPr/>
      </dsp:nvSpPr>
      <dsp:spPr>
        <a:xfrm>
          <a:off x="1784766" y="550821"/>
          <a:ext cx="3562057" cy="3562057"/>
        </a:xfrm>
        <a:prstGeom prst="blockArc">
          <a:avLst>
            <a:gd name="adj1" fmla="val 4900891"/>
            <a:gd name="adj2" fmla="val 10836169"/>
            <a:gd name="adj3" fmla="val 4639"/>
          </a:avLst>
        </a:prstGeom>
        <a:solidFill>
          <a:schemeClr val="accent2">
            <a:hueOff val="3121013"/>
            <a:satOff val="-3893"/>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FEE47A-4A81-6E45-804C-A9061AFF6667}">
      <dsp:nvSpPr>
        <dsp:cNvPr id="0" name=""/>
        <dsp:cNvSpPr/>
      </dsp:nvSpPr>
      <dsp:spPr>
        <a:xfrm>
          <a:off x="2429362" y="577466"/>
          <a:ext cx="3562057" cy="3562057"/>
        </a:xfrm>
        <a:prstGeom prst="blockArc">
          <a:avLst>
            <a:gd name="adj1" fmla="val 21455902"/>
            <a:gd name="adj2" fmla="val 6183147"/>
            <a:gd name="adj3" fmla="val 4639"/>
          </a:avLst>
        </a:prstGeom>
        <a:solidFill>
          <a:schemeClr val="accent2">
            <a:hueOff val="1560506"/>
            <a:satOff val="-1946"/>
            <a:lumOff val="45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F67112-2A1F-C34A-88C9-D7323B43222D}">
      <dsp:nvSpPr>
        <dsp:cNvPr id="0" name=""/>
        <dsp:cNvSpPr/>
      </dsp:nvSpPr>
      <dsp:spPr>
        <a:xfrm>
          <a:off x="2427991" y="481195"/>
          <a:ext cx="3562057" cy="3562057"/>
        </a:xfrm>
        <a:prstGeom prst="blockArc">
          <a:avLst>
            <a:gd name="adj1" fmla="val 15362893"/>
            <a:gd name="adj2" fmla="val 46182"/>
            <a:gd name="adj3" fmla="val 463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9C822C-E469-F444-9E9D-25A8FF91E8B0}">
      <dsp:nvSpPr>
        <dsp:cNvPr id="0" name=""/>
        <dsp:cNvSpPr/>
      </dsp:nvSpPr>
      <dsp:spPr>
        <a:xfrm>
          <a:off x="2509926" y="1213549"/>
          <a:ext cx="2615124" cy="21999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Infrastructure/Congestion</a:t>
          </a:r>
        </a:p>
      </dsp:txBody>
      <dsp:txXfrm>
        <a:off x="2892902" y="1535731"/>
        <a:ext cx="1849172" cy="1555631"/>
      </dsp:txXfrm>
    </dsp:sp>
    <dsp:sp modelId="{D4B960E5-27D5-5441-AC5F-9F033E4B53AE}">
      <dsp:nvSpPr>
        <dsp:cNvPr id="0" name=""/>
        <dsp:cNvSpPr/>
      </dsp:nvSpPr>
      <dsp:spPr>
        <a:xfrm>
          <a:off x="2952184" y="-220013"/>
          <a:ext cx="1674762" cy="158769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Freight </a:t>
          </a:r>
        </a:p>
      </dsp:txBody>
      <dsp:txXfrm>
        <a:off x="3197447" y="12499"/>
        <a:ext cx="1184236" cy="1122668"/>
      </dsp:txXfrm>
    </dsp:sp>
    <dsp:sp modelId="{1BA92389-0225-794C-8FEB-B2D8230B80E7}">
      <dsp:nvSpPr>
        <dsp:cNvPr id="0" name=""/>
        <dsp:cNvSpPr/>
      </dsp:nvSpPr>
      <dsp:spPr>
        <a:xfrm>
          <a:off x="4721267" y="1143690"/>
          <a:ext cx="2454619" cy="2283806"/>
        </a:xfrm>
        <a:prstGeom prst="ellipse">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Environment/Air Quality</a:t>
          </a:r>
        </a:p>
      </dsp:txBody>
      <dsp:txXfrm>
        <a:off x="5080738" y="1478146"/>
        <a:ext cx="1735677" cy="1614894"/>
      </dsp:txXfrm>
    </dsp:sp>
    <dsp:sp modelId="{10A084F2-6AF1-F741-9308-0D324CC95BD2}">
      <dsp:nvSpPr>
        <dsp:cNvPr id="0" name=""/>
        <dsp:cNvSpPr/>
      </dsp:nvSpPr>
      <dsp:spPr>
        <a:xfrm>
          <a:off x="2727377" y="3256844"/>
          <a:ext cx="2180222" cy="1592833"/>
        </a:xfrm>
        <a:prstGeom prst="ellipse">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Economic Vitality</a:t>
          </a:r>
        </a:p>
      </dsp:txBody>
      <dsp:txXfrm>
        <a:off x="3046663" y="3490109"/>
        <a:ext cx="1541650" cy="1126303"/>
      </dsp:txXfrm>
    </dsp:sp>
    <dsp:sp modelId="{D08804DB-43FC-6D4A-BEAE-7E4CDC68D52D}">
      <dsp:nvSpPr>
        <dsp:cNvPr id="0" name=""/>
        <dsp:cNvSpPr/>
      </dsp:nvSpPr>
      <dsp:spPr>
        <a:xfrm>
          <a:off x="682558" y="1171643"/>
          <a:ext cx="2287238" cy="2283806"/>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Safety</a:t>
          </a:r>
        </a:p>
      </dsp:txBody>
      <dsp:txXfrm>
        <a:off x="1017516" y="1506099"/>
        <a:ext cx="1617322" cy="1614894"/>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0DA7AC-231F-4BA3-B4EA-65D0117EDBFC}" type="datetimeFigureOut">
              <a:rPr lang="en-US" smtClean="0"/>
              <a:t>3/23/2017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DA7775-F74E-45D0-ACE1-5C4808C7C842}" type="slidenum">
              <a:rPr lang="en-US" smtClean="0"/>
              <a:t>‹#›</a:t>
            </a:fld>
            <a:endParaRPr lang="en-US" dirty="0"/>
          </a:p>
        </p:txBody>
      </p:sp>
    </p:spTree>
    <p:extLst>
      <p:ext uri="{BB962C8B-B14F-4D97-AF65-F5344CB8AC3E}">
        <p14:creationId xmlns:p14="http://schemas.microsoft.com/office/powerpoint/2010/main" val="99475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17AE095-82E2-1445-BF41-146BFA823AD3}" type="slidenum">
              <a:rPr lang="en-US" smtClean="0"/>
              <a:t>1</a:t>
            </a:fld>
            <a:endParaRPr lang="en-US" dirty="0"/>
          </a:p>
        </p:txBody>
      </p:sp>
    </p:spTree>
    <p:extLst>
      <p:ext uri="{BB962C8B-B14F-4D97-AF65-F5344CB8AC3E}">
        <p14:creationId xmlns:p14="http://schemas.microsoft.com/office/powerpoint/2010/main" val="315807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10</a:t>
            </a:fld>
            <a:endParaRPr lang="en-US" dirty="0"/>
          </a:p>
        </p:txBody>
      </p:sp>
    </p:spTree>
    <p:extLst>
      <p:ext uri="{BB962C8B-B14F-4D97-AF65-F5344CB8AC3E}">
        <p14:creationId xmlns:p14="http://schemas.microsoft.com/office/powerpoint/2010/main" val="409711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11</a:t>
            </a:fld>
            <a:endParaRPr lang="en-US" dirty="0"/>
          </a:p>
        </p:txBody>
      </p:sp>
    </p:spTree>
    <p:extLst>
      <p:ext uri="{BB962C8B-B14F-4D97-AF65-F5344CB8AC3E}">
        <p14:creationId xmlns:p14="http://schemas.microsoft.com/office/powerpoint/2010/main" val="409711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12</a:t>
            </a:fld>
            <a:endParaRPr lang="en-US" dirty="0"/>
          </a:p>
        </p:txBody>
      </p:sp>
    </p:spTree>
    <p:extLst>
      <p:ext uri="{BB962C8B-B14F-4D97-AF65-F5344CB8AC3E}">
        <p14:creationId xmlns:p14="http://schemas.microsoft.com/office/powerpoint/2010/main" val="409711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13</a:t>
            </a:fld>
            <a:endParaRPr lang="en-US" dirty="0"/>
          </a:p>
        </p:txBody>
      </p:sp>
    </p:spTree>
    <p:extLst>
      <p:ext uri="{BB962C8B-B14F-4D97-AF65-F5344CB8AC3E}">
        <p14:creationId xmlns:p14="http://schemas.microsoft.com/office/powerpoint/2010/main" val="986280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14</a:t>
            </a:fld>
            <a:endParaRPr lang="en-US" dirty="0"/>
          </a:p>
        </p:txBody>
      </p:sp>
    </p:spTree>
    <p:extLst>
      <p:ext uri="{BB962C8B-B14F-4D97-AF65-F5344CB8AC3E}">
        <p14:creationId xmlns:p14="http://schemas.microsoft.com/office/powerpoint/2010/main" val="986280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15</a:t>
            </a:fld>
            <a:endParaRPr lang="en-US" dirty="0"/>
          </a:p>
        </p:txBody>
      </p:sp>
    </p:spTree>
    <p:extLst>
      <p:ext uri="{BB962C8B-B14F-4D97-AF65-F5344CB8AC3E}">
        <p14:creationId xmlns:p14="http://schemas.microsoft.com/office/powerpoint/2010/main" val="986280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16</a:t>
            </a:fld>
            <a:endParaRPr lang="en-US" dirty="0"/>
          </a:p>
        </p:txBody>
      </p:sp>
    </p:spTree>
    <p:extLst>
      <p:ext uri="{BB962C8B-B14F-4D97-AF65-F5344CB8AC3E}">
        <p14:creationId xmlns:p14="http://schemas.microsoft.com/office/powerpoint/2010/main" val="986280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19</a:t>
            </a:fld>
            <a:endParaRPr lang="en-US" dirty="0"/>
          </a:p>
        </p:txBody>
      </p:sp>
    </p:spTree>
    <p:extLst>
      <p:ext uri="{BB962C8B-B14F-4D97-AF65-F5344CB8AC3E}">
        <p14:creationId xmlns:p14="http://schemas.microsoft.com/office/powerpoint/2010/main" val="2282559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20</a:t>
            </a:fld>
            <a:endParaRPr lang="en-US" dirty="0"/>
          </a:p>
        </p:txBody>
      </p:sp>
    </p:spTree>
    <p:extLst>
      <p:ext uri="{BB962C8B-B14F-4D97-AF65-F5344CB8AC3E}">
        <p14:creationId xmlns:p14="http://schemas.microsoft.com/office/powerpoint/2010/main" val="1097077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21</a:t>
            </a:fld>
            <a:endParaRPr lang="en-US" dirty="0"/>
          </a:p>
        </p:txBody>
      </p:sp>
    </p:spTree>
    <p:extLst>
      <p:ext uri="{BB962C8B-B14F-4D97-AF65-F5344CB8AC3E}">
        <p14:creationId xmlns:p14="http://schemas.microsoft.com/office/powerpoint/2010/main" val="109707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a:t>
            </a:fld>
            <a:endParaRPr lang="en-US" dirty="0"/>
          </a:p>
        </p:txBody>
      </p:sp>
    </p:spTree>
    <p:extLst>
      <p:ext uri="{BB962C8B-B14F-4D97-AF65-F5344CB8AC3E}">
        <p14:creationId xmlns:p14="http://schemas.microsoft.com/office/powerpoint/2010/main" val="3573542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22</a:t>
            </a:fld>
            <a:endParaRPr lang="en-US" dirty="0"/>
          </a:p>
        </p:txBody>
      </p:sp>
    </p:spTree>
    <p:extLst>
      <p:ext uri="{BB962C8B-B14F-4D97-AF65-F5344CB8AC3E}">
        <p14:creationId xmlns:p14="http://schemas.microsoft.com/office/powerpoint/2010/main" val="1097077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23</a:t>
            </a:fld>
            <a:endParaRPr lang="en-US" dirty="0"/>
          </a:p>
        </p:txBody>
      </p:sp>
    </p:spTree>
    <p:extLst>
      <p:ext uri="{BB962C8B-B14F-4D97-AF65-F5344CB8AC3E}">
        <p14:creationId xmlns:p14="http://schemas.microsoft.com/office/powerpoint/2010/main" val="109707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24</a:t>
            </a:fld>
            <a:endParaRPr lang="en-US" dirty="0"/>
          </a:p>
        </p:txBody>
      </p:sp>
    </p:spTree>
    <p:extLst>
      <p:ext uri="{BB962C8B-B14F-4D97-AF65-F5344CB8AC3E}">
        <p14:creationId xmlns:p14="http://schemas.microsoft.com/office/powerpoint/2010/main" val="1097077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25</a:t>
            </a:fld>
            <a:endParaRPr lang="en-US" dirty="0"/>
          </a:p>
        </p:txBody>
      </p:sp>
    </p:spTree>
    <p:extLst>
      <p:ext uri="{BB962C8B-B14F-4D97-AF65-F5344CB8AC3E}">
        <p14:creationId xmlns:p14="http://schemas.microsoft.com/office/powerpoint/2010/main" val="76046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E46A0-9E34-45C8-9B8B-36ACDE244EA5}"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796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4</a:t>
            </a:fld>
            <a:endParaRPr lang="en-US" dirty="0"/>
          </a:p>
        </p:txBody>
      </p:sp>
    </p:spTree>
    <p:extLst>
      <p:ext uri="{BB962C8B-B14F-4D97-AF65-F5344CB8AC3E}">
        <p14:creationId xmlns:p14="http://schemas.microsoft.com/office/powerpoint/2010/main" val="212057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5</a:t>
            </a:fld>
            <a:endParaRPr lang="en-US" dirty="0"/>
          </a:p>
        </p:txBody>
      </p:sp>
    </p:spTree>
    <p:extLst>
      <p:ext uri="{BB962C8B-B14F-4D97-AF65-F5344CB8AC3E}">
        <p14:creationId xmlns:p14="http://schemas.microsoft.com/office/powerpoint/2010/main" val="228255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6</a:t>
            </a:fld>
            <a:endParaRPr lang="en-US" dirty="0"/>
          </a:p>
        </p:txBody>
      </p:sp>
    </p:spTree>
    <p:extLst>
      <p:ext uri="{BB962C8B-B14F-4D97-AF65-F5344CB8AC3E}">
        <p14:creationId xmlns:p14="http://schemas.microsoft.com/office/powerpoint/2010/main" val="228255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7</a:t>
            </a:fld>
            <a:endParaRPr lang="en-US" dirty="0"/>
          </a:p>
        </p:txBody>
      </p:sp>
    </p:spTree>
    <p:extLst>
      <p:ext uri="{BB962C8B-B14F-4D97-AF65-F5344CB8AC3E}">
        <p14:creationId xmlns:p14="http://schemas.microsoft.com/office/powerpoint/2010/main" val="228255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8</a:t>
            </a:fld>
            <a:endParaRPr lang="en-US" dirty="0"/>
          </a:p>
        </p:txBody>
      </p:sp>
    </p:spTree>
    <p:extLst>
      <p:ext uri="{BB962C8B-B14F-4D97-AF65-F5344CB8AC3E}">
        <p14:creationId xmlns:p14="http://schemas.microsoft.com/office/powerpoint/2010/main" val="1142642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9</a:t>
            </a:fld>
            <a:endParaRPr lang="en-US" dirty="0"/>
          </a:p>
        </p:txBody>
      </p:sp>
    </p:spTree>
    <p:extLst>
      <p:ext uri="{BB962C8B-B14F-4D97-AF65-F5344CB8AC3E}">
        <p14:creationId xmlns:p14="http://schemas.microsoft.com/office/powerpoint/2010/main" val="4097110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329021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426279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186931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3557359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335222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2574688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40822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3840263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1425270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224671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56D96F-EC28-4929-A4E9-3C352787354B}" type="datetimeFigureOut">
              <a:rPr lang="en-US" smtClean="0"/>
              <a:t>3/23/2017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BE1BC69-D53F-4E31-B7D5-C5604112835D}" type="slidenum">
              <a:rPr lang="en-US" smtClean="0"/>
              <a:t>‹#›</a:t>
            </a:fld>
            <a:endParaRPr lang="en-US" dirty="0"/>
          </a:p>
        </p:txBody>
      </p:sp>
    </p:spTree>
    <p:extLst>
      <p:ext uri="{BB962C8B-B14F-4D97-AF65-F5344CB8AC3E}">
        <p14:creationId xmlns:p14="http://schemas.microsoft.com/office/powerpoint/2010/main" val="348963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8438" t="20871" r="9062" b="66759"/>
          <a:stretch/>
        </p:blipFill>
        <p:spPr bwMode="auto">
          <a:xfrm>
            <a:off x="2931" y="6114889"/>
            <a:ext cx="9141069" cy="743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930" y="6324600"/>
            <a:ext cx="9141069" cy="365125"/>
          </a:xfrm>
          <a:prstGeom prst="rect">
            <a:avLst/>
          </a:prstGeom>
        </p:spPr>
        <p:txBody>
          <a:bodyPr vert="horz" lIns="91440" tIns="45720" rIns="91440" bIns="45720" rtlCol="0" anchor="ctr"/>
          <a:lstStyle>
            <a:lvl1pPr algn="ctr">
              <a:defRPr sz="1200">
                <a:solidFill>
                  <a:schemeClr val="bg1"/>
                </a:solidFill>
              </a:defRPr>
            </a:lvl1pPr>
          </a:lstStyle>
          <a:p>
            <a:fld id="{4BE1BC69-D53F-4E31-B7D5-C5604112835D}" type="slidenum">
              <a:rPr lang="en-US" smtClean="0"/>
              <a:pPr/>
              <a:t>‹#›</a:t>
            </a:fld>
            <a:endParaRPr lang="en-US" dirty="0"/>
          </a:p>
        </p:txBody>
      </p:sp>
      <p:pic>
        <p:nvPicPr>
          <p:cNvPr id="1028" name="Picture 4"/>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25023" t="21667" r="23517" b="21241"/>
          <a:stretch/>
        </p:blipFill>
        <p:spPr bwMode="auto">
          <a:xfrm>
            <a:off x="6824029" y="0"/>
            <a:ext cx="2319971" cy="144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11916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image" Target="../media/image17.png"/><Relationship Id="rId4" Type="http://schemas.openxmlformats.org/officeDocument/2006/relationships/package" Target="../embeddings/Microsoft_Word_Document.docx"/></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www.fhwa.dot.gov/planning/megaregions" TargetMode="External"/><Relationship Id="rId7" Type="http://schemas.openxmlformats.org/officeDocument/2006/relationships/hyperlink" Target="http://www.fhwa.dot.gov/planning/publications/briefing_book/fhwahep15048.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fhwaapps.fhwa.dot.gov/planworks/" TargetMode="External"/><Relationship Id="rId5" Type="http://schemas.openxmlformats.org/officeDocument/2006/relationships/hyperlink" Target="http://www.planning.dot.gov" TargetMode="External"/><Relationship Id="rId4" Type="http://schemas.openxmlformats.org/officeDocument/2006/relationships/hyperlink" Target="http://www.fhwa.dot.gov/regional_model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James.Garland@dot.gov"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www.fhwa.dot.gov/planning/megaregoins" TargetMode="External"/><Relationship Id="rId4" Type="http://schemas.openxmlformats.org/officeDocument/2006/relationships/hyperlink" Target="http://www.planning.dot.gov/"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514600"/>
            <a:ext cx="8659481" cy="1219691"/>
          </a:xfrm>
        </p:spPr>
        <p:txBody>
          <a:bodyPr>
            <a:normAutofit/>
          </a:bodyPr>
          <a:lstStyle/>
          <a:p>
            <a:r>
              <a:rPr lang="en-US" sz="3400" dirty="0">
                <a:latin typeface="Arial"/>
                <a:cs typeface="Arial"/>
              </a:rPr>
              <a:t>The Emergence of Megaregions and the Connection to Local Economies</a:t>
            </a:r>
          </a:p>
        </p:txBody>
      </p:sp>
      <p:sp>
        <p:nvSpPr>
          <p:cNvPr id="3" name="Subtitle 2"/>
          <p:cNvSpPr>
            <a:spLocks noGrp="1"/>
          </p:cNvSpPr>
          <p:nvPr>
            <p:ph type="subTitle" idx="1"/>
          </p:nvPr>
        </p:nvSpPr>
        <p:spPr>
          <a:xfrm>
            <a:off x="228600" y="3810000"/>
            <a:ext cx="8659481" cy="2133600"/>
          </a:xfrm>
        </p:spPr>
        <p:txBody>
          <a:bodyPr>
            <a:normAutofit fontScale="92500" lnSpcReduction="10000"/>
          </a:bodyPr>
          <a:lstStyle/>
          <a:p>
            <a:r>
              <a:rPr lang="en-US" dirty="0">
                <a:solidFill>
                  <a:srgbClr val="000000"/>
                </a:solidFill>
                <a:latin typeface="Arial"/>
                <a:cs typeface="Arial"/>
              </a:rPr>
              <a:t>National Association of Counties </a:t>
            </a:r>
          </a:p>
          <a:p>
            <a:r>
              <a:rPr lang="en-US" dirty="0">
                <a:solidFill>
                  <a:srgbClr val="000000"/>
                </a:solidFill>
                <a:latin typeface="Arial"/>
                <a:cs typeface="Arial"/>
              </a:rPr>
              <a:t>Transportation Peer Exchange </a:t>
            </a:r>
          </a:p>
          <a:p>
            <a:r>
              <a:rPr lang="en-US" dirty="0">
                <a:solidFill>
                  <a:srgbClr val="000000"/>
                </a:solidFill>
                <a:latin typeface="Arial"/>
                <a:cs typeface="Arial"/>
              </a:rPr>
              <a:t>March 23, 2017 </a:t>
            </a:r>
          </a:p>
          <a:p>
            <a:r>
              <a:rPr lang="en-US" dirty="0">
                <a:solidFill>
                  <a:srgbClr val="000000"/>
                </a:solidFill>
                <a:latin typeface="Arial"/>
                <a:cs typeface="Arial"/>
              </a:rPr>
              <a:t>Savannah, Georgia</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38" y="0"/>
            <a:ext cx="3582870" cy="2522884"/>
          </a:xfrm>
          <a:prstGeom prst="rect">
            <a:avLst/>
          </a:prstGeom>
        </p:spPr>
      </p:pic>
    </p:spTree>
    <p:extLst>
      <p:ext uri="{BB962C8B-B14F-4D97-AF65-F5344CB8AC3E}">
        <p14:creationId xmlns:p14="http://schemas.microsoft.com/office/powerpoint/2010/main" val="2112209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17958" cy="1046715"/>
          </a:xfrm>
        </p:spPr>
        <p:txBody>
          <a:bodyPr>
            <a:noAutofit/>
          </a:bodyPr>
          <a:lstStyle/>
          <a:p>
            <a:r>
              <a:rPr lang="en-US" dirty="0">
                <a:latin typeface="Arial"/>
                <a:cs typeface="Arial"/>
              </a:rPr>
              <a:t>Freight and Connected Autonomous Vehicles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828570"/>
            <a:ext cx="2831757" cy="41411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524000"/>
            <a:ext cx="5486400" cy="4605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07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781800" cy="789373"/>
          </a:xfrm>
        </p:spPr>
        <p:txBody>
          <a:bodyPr>
            <a:noAutofit/>
          </a:bodyPr>
          <a:lstStyle/>
          <a:p>
            <a:r>
              <a:rPr lang="en-US" dirty="0">
                <a:latin typeface="Arial"/>
                <a:cs typeface="Arial"/>
              </a:rPr>
              <a:t>Mid-Atlantic Megaregion: Key Points</a:t>
            </a:r>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rcRect t="10446" b="10446"/>
          <a:stretch>
            <a:fillRect/>
          </a:stretch>
        </p:blipFill>
        <p:spPr bwMode="auto">
          <a:xfrm>
            <a:off x="-1" y="1676399"/>
            <a:ext cx="3505201" cy="4341341"/>
          </a:xfrm>
          <a:prstGeom prst="rect">
            <a:avLst/>
          </a:prstGeom>
          <a:noFill/>
          <a:ln w="25400">
            <a:solidFill>
              <a:schemeClr val="tx2">
                <a:lumMod val="60000"/>
                <a:lumOff val="40000"/>
              </a:schemeClr>
            </a:solidFill>
          </a:ln>
        </p:spPr>
      </p:pic>
      <p:sp>
        <p:nvSpPr>
          <p:cNvPr id="7" name="TextBox 6"/>
          <p:cNvSpPr txBox="1"/>
          <p:nvPr/>
        </p:nvSpPr>
        <p:spPr>
          <a:xfrm>
            <a:off x="3731741" y="1905000"/>
            <a:ext cx="5412259" cy="433965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Key Points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Opportunities to Share Data and Resources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Truck Parking Access/Information</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Autonomous Vehicles Technologies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Freight Shipment Information</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Goods O/D and Types of Goods Moving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Impact of Autonomous Trucks on Freight Movement</a:t>
            </a:r>
          </a:p>
          <a:p>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17630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190667" cy="1295400"/>
          </a:xfrm>
        </p:spPr>
        <p:txBody>
          <a:bodyPr>
            <a:noAutofit/>
          </a:bodyPr>
          <a:lstStyle/>
          <a:p>
            <a:r>
              <a:rPr lang="en-US" dirty="0">
                <a:latin typeface="Arial"/>
                <a:cs typeface="Arial"/>
              </a:rPr>
              <a:t>Focus on Freight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3200400" cy="4410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600200"/>
            <a:ext cx="5105400" cy="4357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29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3" y="0"/>
            <a:ext cx="6858000" cy="847435"/>
          </a:xfrm>
        </p:spPr>
        <p:txBody>
          <a:bodyPr>
            <a:noAutofit/>
          </a:bodyPr>
          <a:lstStyle/>
          <a:p>
            <a:r>
              <a:rPr lang="en-US" dirty="0">
                <a:latin typeface="Arial"/>
                <a:cs typeface="Arial"/>
              </a:rPr>
              <a:t>Mid-South Megaregion: Key Points</a:t>
            </a:r>
          </a:p>
        </p:txBody>
      </p:sp>
      <p:pic>
        <p:nvPicPr>
          <p:cNvPr id="6" name="Picture 2" descr="http://s3.amazonaws.com/tpco-inbound-logistics-www/userfiles/memphis_map_inline_1012(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56" r="556"/>
          <a:stretch>
            <a:fillRect/>
          </a:stretch>
        </p:blipFill>
        <p:spPr bwMode="auto">
          <a:xfrm>
            <a:off x="21951" y="1600200"/>
            <a:ext cx="5606915" cy="3886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04800" y="5791200"/>
            <a:ext cx="3285814" cy="215444"/>
          </a:xfrm>
          <a:prstGeom prst="rect">
            <a:avLst/>
          </a:prstGeom>
          <a:noFill/>
        </p:spPr>
        <p:txBody>
          <a:bodyPr wrap="square" rtlCol="0">
            <a:spAutoFit/>
          </a:bodyPr>
          <a:lstStyle/>
          <a:p>
            <a:r>
              <a:rPr lang="en-US" sz="800" dirty="0"/>
              <a:t>Source: Georgia Tech CQGRD</a:t>
            </a:r>
          </a:p>
        </p:txBody>
      </p:sp>
      <p:sp>
        <p:nvSpPr>
          <p:cNvPr id="8" name="TextBox 7"/>
          <p:cNvSpPr txBox="1"/>
          <p:nvPr/>
        </p:nvSpPr>
        <p:spPr>
          <a:xfrm>
            <a:off x="5638800" y="1524000"/>
            <a:ext cx="3505200" cy="526297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Agreement among regions on large Federal Projects to increase Competitiveness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Improving Collaboration between States and MPOs, and Freight Shipment Information</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Goods O/D and Types of Goods Moving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Understand various laws impacting technology</a:t>
            </a:r>
          </a:p>
          <a:p>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990470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6781800" cy="1219200"/>
          </a:xfrm>
        </p:spPr>
        <p:txBody>
          <a:bodyPr>
            <a:noAutofit/>
          </a:bodyPr>
          <a:lstStyle/>
          <a:p>
            <a:r>
              <a:rPr lang="en-US" dirty="0">
                <a:latin typeface="Arial"/>
                <a:cs typeface="Arial"/>
              </a:rPr>
              <a:t>Piedmont Atlantic Megaregion: Key Points</a:t>
            </a:r>
          </a:p>
        </p:txBody>
      </p:sp>
      <p:sp>
        <p:nvSpPr>
          <p:cNvPr id="7" name="TextBox 6"/>
          <p:cNvSpPr txBox="1"/>
          <p:nvPr/>
        </p:nvSpPr>
        <p:spPr>
          <a:xfrm>
            <a:off x="0" y="5867400"/>
            <a:ext cx="3285814" cy="215444"/>
          </a:xfrm>
          <a:prstGeom prst="rect">
            <a:avLst/>
          </a:prstGeom>
          <a:noFill/>
        </p:spPr>
        <p:txBody>
          <a:bodyPr wrap="square" rtlCol="0">
            <a:spAutoFit/>
          </a:bodyPr>
          <a:lstStyle/>
          <a:p>
            <a:r>
              <a:rPr lang="en-US" sz="800" dirty="0"/>
              <a:t>Source: Georgia Tech CQGRD</a:t>
            </a:r>
          </a:p>
        </p:txBody>
      </p:sp>
      <p:sp>
        <p:nvSpPr>
          <p:cNvPr id="8" name="TextBox 7"/>
          <p:cNvSpPr txBox="1"/>
          <p:nvPr/>
        </p:nvSpPr>
        <p:spPr>
          <a:xfrm>
            <a:off x="4114800" y="2514600"/>
            <a:ext cx="4953000" cy="341632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Understanding Private Sector Needs on Goods Movement and the Impact on Transportation/Economic Development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Focus on Corridors of Interest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Implementing steps to Regional Coordination</a:t>
            </a:r>
          </a:p>
          <a:p>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0" y="1676400"/>
            <a:ext cx="3959729" cy="4149634"/>
          </a:xfrm>
          <a:prstGeom prst="rect">
            <a:avLst/>
          </a:prstGeom>
        </p:spPr>
      </p:pic>
    </p:spTree>
    <p:extLst>
      <p:ext uri="{BB962C8B-B14F-4D97-AF65-F5344CB8AC3E}">
        <p14:creationId xmlns:p14="http://schemas.microsoft.com/office/powerpoint/2010/main" val="2782236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6781800" cy="1219200"/>
          </a:xfrm>
        </p:spPr>
        <p:txBody>
          <a:bodyPr>
            <a:noAutofit/>
          </a:bodyPr>
          <a:lstStyle/>
          <a:p>
            <a:r>
              <a:rPr lang="en-US" sz="4000" dirty="0">
                <a:latin typeface="Arial"/>
                <a:cs typeface="Arial"/>
              </a:rPr>
              <a:t>Think Globally, Coordinate Regionally, and Act Locally</a:t>
            </a:r>
          </a:p>
        </p:txBody>
      </p:sp>
      <p:sp>
        <p:nvSpPr>
          <p:cNvPr id="7" name="TextBox 6"/>
          <p:cNvSpPr txBox="1"/>
          <p:nvPr/>
        </p:nvSpPr>
        <p:spPr>
          <a:xfrm>
            <a:off x="0" y="5867400"/>
            <a:ext cx="3285814" cy="215444"/>
          </a:xfrm>
          <a:prstGeom prst="rect">
            <a:avLst/>
          </a:prstGeom>
          <a:noFill/>
        </p:spPr>
        <p:txBody>
          <a:bodyPr wrap="square" rtlCol="0">
            <a:spAutoFit/>
          </a:bodyPr>
          <a:lstStyle/>
          <a:p>
            <a:r>
              <a:rPr lang="en-US" sz="800" dirty="0"/>
              <a:t>Source: Georgia Tech CQGRD</a:t>
            </a:r>
          </a:p>
        </p:txBody>
      </p:sp>
      <p:sp>
        <p:nvSpPr>
          <p:cNvPr id="8" name="TextBox 7"/>
          <p:cNvSpPr txBox="1"/>
          <p:nvPr/>
        </p:nvSpPr>
        <p:spPr>
          <a:xfrm>
            <a:off x="4038600" y="1524000"/>
            <a:ext cx="4953000" cy="6186309"/>
          </a:xfrm>
          <a:prstGeom prst="rect">
            <a:avLst/>
          </a:prstGeom>
          <a:noFill/>
        </p:spPr>
        <p:txBody>
          <a:bodyPr wrap="square" rtlCol="0">
            <a:spAutoFit/>
          </a:bodyPr>
          <a:lstStyle/>
          <a:p>
            <a:r>
              <a:rPr lang="en-US" sz="2000" b="1" u="sng" dirty="0">
                <a:latin typeface="Arial" panose="020B0604020202020204" pitchFamily="34" charset="0"/>
                <a:cs typeface="Arial" panose="020B0604020202020204" pitchFamily="34" charset="0"/>
              </a:rPr>
              <a:t>By the Numbers:</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467</a:t>
            </a:r>
            <a:r>
              <a:rPr lang="en-US" sz="2000" dirty="0">
                <a:latin typeface="Arial" panose="020B0604020202020204" pitchFamily="34" charset="0"/>
                <a:cs typeface="Arial" panose="020B0604020202020204" pitchFamily="34" charset="0"/>
              </a:rPr>
              <a:t> Counties Across 5 States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3000 in the United States</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3 Seaports</a:t>
            </a:r>
          </a:p>
          <a:p>
            <a:pPr marL="742950" lvl="1"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Savannah, Charleston, Wilmington </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2 Large, World Class Airports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Atlanta + Charlotte</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Major Class I Railroads and Inland Ports </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18 </a:t>
            </a:r>
            <a:r>
              <a:rPr lang="en-US" sz="2000" dirty="0">
                <a:latin typeface="Arial" panose="020B0604020202020204" pitchFamily="34" charset="0"/>
                <a:cs typeface="Arial" panose="020B0604020202020204" pitchFamily="34" charset="0"/>
              </a:rPr>
              <a:t>Major Interstate Corridors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I-10, I-16, I-20, I-22, I-24, I-26, I-40, I-55, I-59, I-65, I-69 I-73, I-74, I-75, I-77, I-81, I-85, I-95</a:t>
            </a:r>
          </a:p>
          <a:p>
            <a:pPr lvl="1"/>
            <a:endParaRPr lang="en-US" sz="2000"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0" y="1676400"/>
            <a:ext cx="3959729" cy="4149634"/>
          </a:xfrm>
          <a:prstGeom prst="rect">
            <a:avLst/>
          </a:prstGeom>
        </p:spPr>
      </p:pic>
    </p:spTree>
    <p:extLst>
      <p:ext uri="{BB962C8B-B14F-4D97-AF65-F5344CB8AC3E}">
        <p14:creationId xmlns:p14="http://schemas.microsoft.com/office/powerpoint/2010/main" val="2047695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6781800" cy="1219200"/>
          </a:xfrm>
        </p:spPr>
        <p:txBody>
          <a:bodyPr>
            <a:noAutofit/>
          </a:bodyPr>
          <a:lstStyle/>
          <a:p>
            <a:r>
              <a:rPr lang="en-US" sz="4000" dirty="0">
                <a:latin typeface="Arial"/>
                <a:cs typeface="Arial"/>
              </a:rPr>
              <a:t>Think Globally, Coordinate Regionally, and Act Locally</a:t>
            </a:r>
          </a:p>
        </p:txBody>
      </p:sp>
      <p:sp>
        <p:nvSpPr>
          <p:cNvPr id="6" name="Text Box 1"/>
          <p:cNvSpPr txBox="1"/>
          <p:nvPr/>
        </p:nvSpPr>
        <p:spPr>
          <a:xfrm>
            <a:off x="22449" y="1676400"/>
            <a:ext cx="2362200" cy="3810000"/>
          </a:xfrm>
          <a:prstGeom prst="rect">
            <a:avLst/>
          </a:prstGeom>
          <a:solidFill>
            <a:schemeClr val="accent2">
              <a:lumMod val="20000"/>
              <a:lumOff val="80000"/>
            </a:schemeClr>
          </a:solidFill>
          <a:ln w="9525">
            <a:solidFill>
              <a:schemeClr val="accent2">
                <a:lumMod val="50000"/>
              </a:schemeClr>
            </a:solidFill>
          </a:ln>
          <a:effectLst>
            <a:outerShdw blurRad="50800" dist="38100" dir="18900000" algn="b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400" b="1" dirty="0">
                <a:effectLst/>
                <a:ea typeface="Calibri"/>
                <a:cs typeface="Mangal"/>
              </a:rPr>
              <a:t>PAM Summary Statistics</a:t>
            </a:r>
            <a:endParaRPr lang="en-US" sz="1400" dirty="0">
              <a:effectLst/>
              <a:ea typeface="Calibri"/>
              <a:cs typeface="Mangal"/>
            </a:endParaRPr>
          </a:p>
          <a:p>
            <a:pPr marL="0" marR="0">
              <a:lnSpc>
                <a:spcPct val="107000"/>
              </a:lnSpc>
              <a:spcBef>
                <a:spcPts val="0"/>
              </a:spcBef>
              <a:spcAft>
                <a:spcPts val="0"/>
              </a:spcAft>
            </a:pPr>
            <a:r>
              <a:rPr lang="en-US" sz="1400" dirty="0">
                <a:effectLst/>
                <a:ea typeface="Calibri"/>
                <a:cs typeface="Mangal"/>
              </a:rPr>
              <a:t>Population 2010: 17,611,162</a:t>
            </a:r>
          </a:p>
          <a:p>
            <a:pPr marL="0" marR="0">
              <a:lnSpc>
                <a:spcPct val="107000"/>
              </a:lnSpc>
              <a:spcBef>
                <a:spcPts val="0"/>
              </a:spcBef>
              <a:spcAft>
                <a:spcPts val="0"/>
              </a:spcAft>
            </a:pPr>
            <a:r>
              <a:rPr lang="en-US" sz="1400" dirty="0">
                <a:effectLst/>
                <a:ea typeface="Calibri"/>
                <a:cs typeface="Mangal"/>
              </a:rPr>
              <a:t>Percent of U.S. Population: 6%</a:t>
            </a:r>
          </a:p>
          <a:p>
            <a:pPr marL="0" marR="0">
              <a:lnSpc>
                <a:spcPct val="107000"/>
              </a:lnSpc>
              <a:spcBef>
                <a:spcPts val="0"/>
              </a:spcBef>
              <a:spcAft>
                <a:spcPts val="0"/>
              </a:spcAft>
            </a:pPr>
            <a:r>
              <a:rPr lang="en-US" sz="1400" dirty="0">
                <a:effectLst/>
                <a:ea typeface="Calibri"/>
                <a:cs typeface="Mangal"/>
              </a:rPr>
              <a:t> </a:t>
            </a:r>
          </a:p>
          <a:p>
            <a:pPr marL="0" marR="0">
              <a:lnSpc>
                <a:spcPct val="107000"/>
              </a:lnSpc>
              <a:spcBef>
                <a:spcPts val="0"/>
              </a:spcBef>
              <a:spcAft>
                <a:spcPts val="0"/>
              </a:spcAft>
            </a:pPr>
            <a:r>
              <a:rPr lang="en-US" sz="1400" dirty="0">
                <a:effectLst/>
                <a:ea typeface="Calibri"/>
                <a:cs typeface="Mangal"/>
              </a:rPr>
              <a:t>Population 2025: 21,687,449</a:t>
            </a:r>
          </a:p>
          <a:p>
            <a:pPr marL="0" marR="0">
              <a:lnSpc>
                <a:spcPct val="107000"/>
              </a:lnSpc>
              <a:spcBef>
                <a:spcPts val="0"/>
              </a:spcBef>
              <a:spcAft>
                <a:spcPts val="0"/>
              </a:spcAft>
            </a:pPr>
            <a:r>
              <a:rPr lang="en-US" sz="1400" dirty="0">
                <a:effectLst/>
                <a:ea typeface="Calibri"/>
                <a:cs typeface="Mangal"/>
              </a:rPr>
              <a:t>Population 2050: 31,342,393</a:t>
            </a:r>
          </a:p>
          <a:p>
            <a:pPr marL="0" marR="0">
              <a:lnSpc>
                <a:spcPct val="107000"/>
              </a:lnSpc>
              <a:spcBef>
                <a:spcPts val="0"/>
              </a:spcBef>
              <a:spcAft>
                <a:spcPts val="0"/>
              </a:spcAft>
            </a:pPr>
            <a:r>
              <a:rPr lang="en-US" sz="1400" dirty="0">
                <a:effectLst/>
                <a:ea typeface="Calibri"/>
                <a:cs typeface="Mangal"/>
              </a:rPr>
              <a:t> </a:t>
            </a:r>
          </a:p>
          <a:p>
            <a:pPr marL="0" marR="0">
              <a:lnSpc>
                <a:spcPct val="107000"/>
              </a:lnSpc>
              <a:spcBef>
                <a:spcPts val="0"/>
              </a:spcBef>
              <a:spcAft>
                <a:spcPts val="800"/>
              </a:spcAft>
            </a:pPr>
            <a:r>
              <a:rPr lang="en-US" sz="1400" dirty="0">
                <a:effectLst/>
                <a:ea typeface="Calibri"/>
                <a:cs typeface="Mangal"/>
              </a:rPr>
              <a:t>Projected Growth (2010 - 2050): 78.0% (13,731,231)</a:t>
            </a:r>
          </a:p>
          <a:p>
            <a:pPr marL="0" marR="0">
              <a:lnSpc>
                <a:spcPct val="107000"/>
              </a:lnSpc>
              <a:spcBef>
                <a:spcPts val="0"/>
              </a:spcBef>
              <a:spcAft>
                <a:spcPts val="0"/>
              </a:spcAft>
            </a:pPr>
            <a:r>
              <a:rPr lang="en-US" sz="1400" dirty="0">
                <a:effectLst/>
                <a:ea typeface="Calibri"/>
                <a:cs typeface="Mangal"/>
              </a:rPr>
              <a:t>2005 GDP: $485,753,000,000</a:t>
            </a:r>
          </a:p>
          <a:p>
            <a:pPr marL="0" marR="0">
              <a:lnSpc>
                <a:spcPct val="107000"/>
              </a:lnSpc>
              <a:spcBef>
                <a:spcPts val="0"/>
              </a:spcBef>
              <a:spcAft>
                <a:spcPts val="0"/>
              </a:spcAft>
            </a:pPr>
            <a:r>
              <a:rPr lang="en-US" sz="1400" dirty="0">
                <a:effectLst/>
                <a:ea typeface="Calibri"/>
                <a:cs typeface="Mangal"/>
              </a:rPr>
              <a:t>Percent of US GDP: 4%</a:t>
            </a:r>
          </a:p>
          <a:p>
            <a:pPr marL="0" marR="0">
              <a:lnSpc>
                <a:spcPct val="107000"/>
              </a:lnSpc>
              <a:spcBef>
                <a:spcPts val="0"/>
              </a:spcBef>
              <a:spcAft>
                <a:spcPts val="0"/>
              </a:spcAft>
            </a:pPr>
            <a:r>
              <a:rPr lang="en-US" sz="1400" dirty="0">
                <a:effectLst/>
                <a:ea typeface="Calibri"/>
                <a:cs typeface="Mangal"/>
              </a:rPr>
              <a:t> </a:t>
            </a:r>
          </a:p>
          <a:p>
            <a:pPr marL="0" marR="0">
              <a:lnSpc>
                <a:spcPct val="107000"/>
              </a:lnSpc>
              <a:spcBef>
                <a:spcPts val="0"/>
              </a:spcBef>
              <a:spcAft>
                <a:spcPts val="0"/>
              </a:spcAft>
            </a:pPr>
            <a:r>
              <a:rPr lang="en-US" sz="1400" b="1" i="1" dirty="0">
                <a:effectLst/>
                <a:ea typeface="Calibri"/>
                <a:cs typeface="Mangal"/>
              </a:rPr>
              <a:t>Source: www.america2050.org</a:t>
            </a:r>
            <a:endParaRPr lang="en-US" sz="1400" dirty="0">
              <a:effectLst/>
              <a:ea typeface="Calibri"/>
              <a:cs typeface="Manga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91927961"/>
              </p:ext>
            </p:extLst>
          </p:nvPr>
        </p:nvGraphicFramePr>
        <p:xfrm>
          <a:off x="2590799" y="1447800"/>
          <a:ext cx="5214257" cy="2286000"/>
        </p:xfrm>
        <a:graphic>
          <a:graphicData uri="http://schemas.openxmlformats.org/presentationml/2006/ole">
            <mc:AlternateContent xmlns:mc="http://schemas.openxmlformats.org/markup-compatibility/2006">
              <mc:Choice xmlns:v="urn:schemas-microsoft-com:vml" Requires="v">
                <p:oleObj spid="_x0000_s1052" name="Document" r:id="rId4" imgW="6083300" imgH="2755900" progId="Word.Document.12">
                  <p:embed/>
                </p:oleObj>
              </mc:Choice>
              <mc:Fallback>
                <p:oleObj name="Document" r:id="rId4" imgW="6083300" imgH="2755900" progId="Word.Document.12">
                  <p:embed/>
                  <p:pic>
                    <p:nvPicPr>
                      <p:cNvPr id="0" name=""/>
                      <p:cNvPicPr/>
                      <p:nvPr/>
                    </p:nvPicPr>
                    <p:blipFill>
                      <a:blip r:embed="rId5"/>
                      <a:stretch>
                        <a:fillRect/>
                      </a:stretch>
                    </p:blipFill>
                    <p:spPr>
                      <a:xfrm>
                        <a:off x="2590799" y="1447800"/>
                        <a:ext cx="5214257" cy="22860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409047037"/>
              </p:ext>
            </p:extLst>
          </p:nvPr>
        </p:nvGraphicFramePr>
        <p:xfrm>
          <a:off x="3200400" y="3505200"/>
          <a:ext cx="5785241" cy="2527300"/>
        </p:xfrm>
        <a:graphic>
          <a:graphicData uri="http://schemas.openxmlformats.org/presentationml/2006/ole">
            <mc:AlternateContent xmlns:mc="http://schemas.openxmlformats.org/markup-compatibility/2006">
              <mc:Choice xmlns:v="urn:schemas-microsoft-com:vml" Requires="v">
                <p:oleObj spid="_x0000_s1053" name="Document" r:id="rId6" imgW="6134100" imgH="2679700" progId="Word.Document.12">
                  <p:embed/>
                </p:oleObj>
              </mc:Choice>
              <mc:Fallback>
                <p:oleObj name="Document" r:id="rId6" imgW="6134100" imgH="2679700" progId="Word.Document.12">
                  <p:embed/>
                  <p:pic>
                    <p:nvPicPr>
                      <p:cNvPr id="0" name=""/>
                      <p:cNvPicPr/>
                      <p:nvPr/>
                    </p:nvPicPr>
                    <p:blipFill>
                      <a:blip r:embed="rId7"/>
                      <a:stretch>
                        <a:fillRect/>
                      </a:stretch>
                    </p:blipFill>
                    <p:spPr>
                      <a:xfrm>
                        <a:off x="3200400" y="3505200"/>
                        <a:ext cx="5785241" cy="2527300"/>
                      </a:xfrm>
                      <a:prstGeom prst="rect">
                        <a:avLst/>
                      </a:prstGeom>
                    </p:spPr>
                  </p:pic>
                </p:oleObj>
              </mc:Fallback>
            </mc:AlternateContent>
          </a:graphicData>
        </a:graphic>
      </p:graphicFrame>
    </p:spTree>
    <p:extLst>
      <p:ext uri="{BB962C8B-B14F-4D97-AF65-F5344CB8AC3E}">
        <p14:creationId xmlns:p14="http://schemas.microsoft.com/office/powerpoint/2010/main" val="9613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2012_GIT\PROJECT\2012_SEDC conference\MAP_Freight_FAF_SEDC_AADTT07.jpg"/>
          <p:cNvPicPr>
            <a:picLocks noChangeAspect="1" noChangeArrowheads="1"/>
          </p:cNvPicPr>
          <p:nvPr/>
        </p:nvPicPr>
        <p:blipFill>
          <a:blip r:embed="rId2" cstate="print">
            <a:extLst>
              <a:ext uri="{28A0092B-C50C-407E-A947-70E740481C1C}">
                <a14:useLocalDpi xmlns:a14="http://schemas.microsoft.com/office/drawing/2010/main" val="0"/>
              </a:ext>
            </a:extLst>
          </a:blip>
          <a:srcRect t="5858"/>
          <a:stretch>
            <a:fillRect/>
          </a:stretch>
        </p:blipFill>
        <p:spPr bwMode="auto">
          <a:xfrm>
            <a:off x="1" y="0"/>
            <a:ext cx="6781800" cy="60831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052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2012_GIT\PROJECT\2012_SEDC conference\MAP_Freight_FAF_SEDC_AADTT4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 y="0"/>
            <a:ext cx="6858000" cy="609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8811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705600" cy="1066800"/>
          </a:xfrm>
        </p:spPr>
        <p:txBody>
          <a:bodyPr>
            <a:normAutofit/>
          </a:bodyPr>
          <a:lstStyle/>
          <a:p>
            <a:r>
              <a:rPr lang="en-US" dirty="0">
                <a:latin typeface="Arial"/>
                <a:cs typeface="Arial"/>
              </a:rPr>
              <a:t>Opportunities for Counties</a:t>
            </a:r>
          </a:p>
        </p:txBody>
      </p:sp>
      <p:sp>
        <p:nvSpPr>
          <p:cNvPr id="3" name="Content Placeholder 2"/>
          <p:cNvSpPr>
            <a:spLocks noGrp="1"/>
          </p:cNvSpPr>
          <p:nvPr>
            <p:ph idx="1"/>
          </p:nvPr>
        </p:nvSpPr>
        <p:spPr/>
        <p:txBody>
          <a:bodyPr/>
          <a:lstStyle/>
          <a:p>
            <a:endParaRPr lang="en-US" dirty="0"/>
          </a:p>
        </p:txBody>
      </p:sp>
      <p:pic>
        <p:nvPicPr>
          <p:cNvPr id="5" name="Content Placeholder 3" descr="FHWA16_MR13_NHS.png"/>
          <p:cNvPicPr>
            <a:picLocks noChangeAspect="1"/>
          </p:cNvPicPr>
          <p:nvPr/>
        </p:nvPicPr>
        <p:blipFill>
          <a:blip r:embed="rId3" cstate="print">
            <a:extLst>
              <a:ext uri="{28A0092B-C50C-407E-A947-70E740481C1C}">
                <a14:useLocalDpi xmlns:a14="http://schemas.microsoft.com/office/drawing/2010/main" val="0"/>
              </a:ext>
            </a:extLst>
          </a:blip>
          <a:srcRect t="1465" b="1465"/>
          <a:stretch>
            <a:fillRect/>
          </a:stretch>
        </p:blipFill>
        <p:spPr>
          <a:xfrm>
            <a:off x="1" y="1142999"/>
            <a:ext cx="9144000" cy="4997519"/>
          </a:xfrm>
          <a:prstGeom prst="rect">
            <a:avLst/>
          </a:prstGeom>
        </p:spPr>
      </p:pic>
    </p:spTree>
    <p:extLst>
      <p:ext uri="{BB962C8B-B14F-4D97-AF65-F5344CB8AC3E}">
        <p14:creationId xmlns:p14="http://schemas.microsoft.com/office/powerpoint/2010/main" val="87219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599" cy="808307"/>
          </a:xfrm>
        </p:spPr>
        <p:txBody>
          <a:bodyPr/>
          <a:lstStyle/>
          <a:p>
            <a:r>
              <a:rPr lang="en-US" dirty="0">
                <a:latin typeface="Arial"/>
                <a:cs typeface="Arial"/>
              </a:rPr>
              <a:t>Overview</a:t>
            </a:r>
          </a:p>
        </p:txBody>
      </p:sp>
      <p:sp>
        <p:nvSpPr>
          <p:cNvPr id="3" name="Content Placeholder 2"/>
          <p:cNvSpPr>
            <a:spLocks noGrp="1"/>
          </p:cNvSpPr>
          <p:nvPr>
            <p:ph idx="1"/>
          </p:nvPr>
        </p:nvSpPr>
        <p:spPr>
          <a:xfrm>
            <a:off x="256692" y="1082945"/>
            <a:ext cx="8229600" cy="4854656"/>
          </a:xfrm>
        </p:spPr>
        <p:txBody>
          <a:bodyPr>
            <a:normAutofit/>
          </a:bodyPr>
          <a:lstStyle/>
          <a:p>
            <a:r>
              <a:rPr lang="en-US" sz="2800" dirty="0">
                <a:latin typeface="Arial"/>
                <a:cs typeface="Arial"/>
              </a:rPr>
              <a:t>Regional Models of Cooperation </a:t>
            </a:r>
          </a:p>
          <a:p>
            <a:r>
              <a:rPr lang="en-US" sz="2800" dirty="0">
                <a:latin typeface="Arial"/>
                <a:cs typeface="Arial"/>
              </a:rPr>
              <a:t>Visualizing Megaregions</a:t>
            </a:r>
          </a:p>
          <a:p>
            <a:r>
              <a:rPr lang="en-US" sz="2800" dirty="0">
                <a:latin typeface="Arial"/>
                <a:cs typeface="Arial"/>
              </a:rPr>
              <a:t>Summaries from Megaregions Workshops</a:t>
            </a:r>
          </a:p>
          <a:p>
            <a:r>
              <a:rPr lang="en-US" sz="2800" dirty="0">
                <a:latin typeface="Arial"/>
                <a:cs typeface="Arial"/>
              </a:rPr>
              <a:t>Spotlight on the Piedmont Atlantic Megaregion </a:t>
            </a:r>
          </a:p>
          <a:p>
            <a:r>
              <a:rPr lang="en-US" sz="2800" dirty="0">
                <a:latin typeface="Arial"/>
                <a:cs typeface="Arial"/>
              </a:rPr>
              <a:t>Counties and their role</a:t>
            </a:r>
          </a:p>
          <a:p>
            <a:r>
              <a:rPr lang="en-US" sz="2800" dirty="0">
                <a:latin typeface="Arial"/>
                <a:cs typeface="Arial"/>
              </a:rPr>
              <a:t>Resources </a:t>
            </a:r>
          </a:p>
        </p:txBody>
      </p:sp>
    </p:spTree>
    <p:extLst>
      <p:ext uri="{BB962C8B-B14F-4D97-AF65-F5344CB8AC3E}">
        <p14:creationId xmlns:p14="http://schemas.microsoft.com/office/powerpoint/2010/main" val="3011974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54"/>
            <a:ext cx="6858000" cy="1173162"/>
          </a:xfrm>
        </p:spPr>
        <p:txBody>
          <a:bodyPr>
            <a:normAutofit/>
          </a:bodyPr>
          <a:lstStyle/>
          <a:p>
            <a:r>
              <a:rPr lang="en-US" dirty="0">
                <a:latin typeface="Arial"/>
                <a:cs typeface="Arial"/>
              </a:rPr>
              <a:t>Counties at the forefront</a:t>
            </a:r>
          </a:p>
        </p:txBody>
      </p:sp>
      <p:sp>
        <p:nvSpPr>
          <p:cNvPr id="3" name="Content Placeholder 2"/>
          <p:cNvSpPr>
            <a:spLocks noGrp="1"/>
          </p:cNvSpPr>
          <p:nvPr>
            <p:ph idx="1"/>
          </p:nvPr>
        </p:nvSpPr>
        <p:spPr>
          <a:xfrm>
            <a:off x="6680" y="1371600"/>
            <a:ext cx="8908720" cy="4525963"/>
          </a:xfrm>
        </p:spPr>
        <p:txBody>
          <a:bodyPr>
            <a:normAutofit/>
          </a:bodyPr>
          <a:lstStyle/>
          <a:p>
            <a:r>
              <a:rPr lang="en-US" dirty="0">
                <a:solidFill>
                  <a:srgbClr val="00245D"/>
                </a:solidFill>
                <a:latin typeface="Arial"/>
                <a:cs typeface="Arial"/>
              </a:rPr>
              <a:t>Address the economic, cultural, demographic, and spatial relationships across borders</a:t>
            </a:r>
          </a:p>
          <a:p>
            <a:pPr marL="0" indent="0">
              <a:buNone/>
            </a:pPr>
            <a:endParaRPr lang="en-US" dirty="0">
              <a:solidFill>
                <a:srgbClr val="00245D"/>
              </a:solidFill>
              <a:latin typeface="Arial"/>
              <a:cs typeface="Arial"/>
            </a:endParaRPr>
          </a:p>
          <a:p>
            <a:r>
              <a:rPr lang="en-US" dirty="0">
                <a:solidFill>
                  <a:srgbClr val="00245D"/>
                </a:solidFill>
                <a:latin typeface="Arial"/>
                <a:cs typeface="Arial"/>
              </a:rPr>
              <a:t>Strategies for Freight-Oriented Economic Development (NACo Report)</a:t>
            </a:r>
          </a:p>
          <a:p>
            <a:pPr marL="0" indent="0">
              <a:buNone/>
            </a:pPr>
            <a:endParaRPr lang="en-US" dirty="0">
              <a:solidFill>
                <a:srgbClr val="00245D"/>
              </a:solidFill>
              <a:latin typeface="Arial"/>
              <a:cs typeface="Arial"/>
            </a:endParaRPr>
          </a:p>
          <a:p>
            <a:r>
              <a:rPr lang="en-US" dirty="0">
                <a:solidFill>
                  <a:srgbClr val="00245D"/>
                </a:solidFill>
                <a:latin typeface="Arial"/>
                <a:cs typeface="Arial"/>
              </a:rPr>
              <a:t>Urban, Suburban, and Rural representation</a:t>
            </a:r>
          </a:p>
          <a:p>
            <a:pPr marL="0" indent="0">
              <a:buNone/>
            </a:pPr>
            <a:endParaRPr lang="en-US" dirty="0">
              <a:solidFill>
                <a:srgbClr val="00245D"/>
              </a:solidFill>
              <a:latin typeface="Arial"/>
              <a:cs typeface="Arial"/>
            </a:endParaRPr>
          </a:p>
        </p:txBody>
      </p:sp>
    </p:spTree>
    <p:extLst>
      <p:ext uri="{BB962C8B-B14F-4D97-AF65-F5344CB8AC3E}">
        <p14:creationId xmlns:p14="http://schemas.microsoft.com/office/powerpoint/2010/main" val="1076634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54"/>
            <a:ext cx="6858000" cy="1173162"/>
          </a:xfrm>
        </p:spPr>
        <p:txBody>
          <a:bodyPr>
            <a:normAutofit fontScale="90000"/>
          </a:bodyPr>
          <a:lstStyle/>
          <a:p>
            <a:r>
              <a:rPr lang="en-US" dirty="0">
                <a:latin typeface="Arial"/>
                <a:cs typeface="Arial"/>
              </a:rPr>
              <a:t>Counties at the forefront (continued)</a:t>
            </a:r>
          </a:p>
        </p:txBody>
      </p:sp>
      <p:sp>
        <p:nvSpPr>
          <p:cNvPr id="3" name="Content Placeholder 2"/>
          <p:cNvSpPr>
            <a:spLocks noGrp="1"/>
          </p:cNvSpPr>
          <p:nvPr>
            <p:ph idx="1"/>
          </p:nvPr>
        </p:nvSpPr>
        <p:spPr>
          <a:xfrm>
            <a:off x="6680" y="1371600"/>
            <a:ext cx="8908720" cy="4525963"/>
          </a:xfrm>
        </p:spPr>
        <p:txBody>
          <a:bodyPr>
            <a:normAutofit/>
          </a:bodyPr>
          <a:lstStyle/>
          <a:p>
            <a:r>
              <a:rPr lang="en-US" dirty="0">
                <a:solidFill>
                  <a:srgbClr val="00245D"/>
                </a:solidFill>
                <a:latin typeface="Arial"/>
                <a:cs typeface="Arial"/>
              </a:rPr>
              <a:t>Regional Rural Transportation Planning (NADO Report)</a:t>
            </a:r>
          </a:p>
          <a:p>
            <a:r>
              <a:rPr lang="en-US" dirty="0">
                <a:solidFill>
                  <a:srgbClr val="00245D"/>
                </a:solidFill>
                <a:latin typeface="Arial"/>
                <a:cs typeface="Arial"/>
              </a:rPr>
              <a:t>Megaregion v. Non Megaregion Economic Competitiveness (Ross and Wu Study- 2011)</a:t>
            </a:r>
          </a:p>
          <a:p>
            <a:r>
              <a:rPr lang="en-US" dirty="0">
                <a:solidFill>
                  <a:srgbClr val="00245D"/>
                </a:solidFill>
                <a:latin typeface="Arial"/>
                <a:cs typeface="Arial"/>
              </a:rPr>
              <a:t>Urban, Suburban, and Rural representation</a:t>
            </a:r>
          </a:p>
          <a:p>
            <a:r>
              <a:rPr lang="en-US" dirty="0">
                <a:solidFill>
                  <a:srgbClr val="00245D"/>
                </a:solidFill>
                <a:latin typeface="Arial"/>
                <a:cs typeface="Arial"/>
              </a:rPr>
              <a:t>Improve Regional Collaboration among stakeholders</a:t>
            </a:r>
          </a:p>
          <a:p>
            <a:pPr lvl="1"/>
            <a:r>
              <a:rPr lang="en-US" dirty="0">
                <a:solidFill>
                  <a:srgbClr val="00245D"/>
                </a:solidFill>
                <a:latin typeface="Arial"/>
                <a:cs typeface="Arial"/>
              </a:rPr>
              <a:t>Northern California Case Study</a:t>
            </a:r>
          </a:p>
          <a:p>
            <a:pPr marL="0" indent="0">
              <a:buNone/>
            </a:pPr>
            <a:endParaRPr lang="en-US" dirty="0">
              <a:solidFill>
                <a:srgbClr val="00245D"/>
              </a:solidFill>
              <a:latin typeface="Arial"/>
              <a:cs typeface="Arial"/>
            </a:endParaRPr>
          </a:p>
        </p:txBody>
      </p:sp>
    </p:spTree>
    <p:extLst>
      <p:ext uri="{BB962C8B-B14F-4D97-AF65-F5344CB8AC3E}">
        <p14:creationId xmlns:p14="http://schemas.microsoft.com/office/powerpoint/2010/main" val="1897070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781800" cy="868362"/>
          </a:xfrm>
        </p:spPr>
        <p:txBody>
          <a:bodyPr>
            <a:normAutofit fontScale="90000"/>
          </a:bodyPr>
          <a:lstStyle/>
          <a:p>
            <a:r>
              <a:rPr lang="en-US" dirty="0">
                <a:latin typeface="Arial"/>
                <a:cs typeface="Arial"/>
              </a:rPr>
              <a:t>Implementing Megaregions</a:t>
            </a:r>
          </a:p>
        </p:txBody>
      </p:sp>
      <p:pic>
        <p:nvPicPr>
          <p:cNvPr id="6" name="Content Placeholder 5"/>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5638800" cy="5035551"/>
          </a:xfrm>
          <a:prstGeom prst="rect">
            <a:avLst/>
          </a:prstGeom>
          <a:noFill/>
        </p:spPr>
      </p:pic>
      <p:sp>
        <p:nvSpPr>
          <p:cNvPr id="7" name="TextBox 6"/>
          <p:cNvSpPr txBox="1"/>
          <p:nvPr/>
        </p:nvSpPr>
        <p:spPr>
          <a:xfrm>
            <a:off x="5867400" y="1564243"/>
            <a:ext cx="3117967" cy="498598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Work through the Political, Economic, and Technical Issues to Advance Megaregions</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Identify Champions and Field Leaders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Fill Critical Research Gaps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Document and Implement Best Practices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
        <p:nvSpPr>
          <p:cNvPr id="8" name="TextBox 7"/>
          <p:cNvSpPr txBox="1"/>
          <p:nvPr/>
        </p:nvSpPr>
        <p:spPr>
          <a:xfrm>
            <a:off x="152400" y="5715000"/>
            <a:ext cx="3645243" cy="230832"/>
          </a:xfrm>
          <a:prstGeom prst="rect">
            <a:avLst/>
          </a:prstGeom>
          <a:noFill/>
        </p:spPr>
        <p:txBody>
          <a:bodyPr wrap="square" rtlCol="0">
            <a:spAutoFit/>
          </a:bodyPr>
          <a:lstStyle/>
          <a:p>
            <a:r>
              <a:rPr lang="en-US" sz="900" dirty="0"/>
              <a:t>Source: Georgia Tech CQGRD</a:t>
            </a:r>
          </a:p>
        </p:txBody>
      </p:sp>
    </p:spTree>
    <p:extLst>
      <p:ext uri="{BB962C8B-B14F-4D97-AF65-F5344CB8AC3E}">
        <p14:creationId xmlns:p14="http://schemas.microsoft.com/office/powerpoint/2010/main" val="414166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54"/>
            <a:ext cx="6858000" cy="1173162"/>
          </a:xfrm>
        </p:spPr>
        <p:txBody>
          <a:bodyPr>
            <a:normAutofit fontScale="90000"/>
          </a:bodyPr>
          <a:lstStyle/>
          <a:p>
            <a:r>
              <a:rPr lang="en-US" dirty="0">
                <a:latin typeface="Arial"/>
                <a:cs typeface="Arial"/>
              </a:rPr>
              <a:t>Getting Engaged- Planned Megaregions Workshops</a:t>
            </a:r>
          </a:p>
        </p:txBody>
      </p:sp>
      <p:sp>
        <p:nvSpPr>
          <p:cNvPr id="3" name="Content Placeholder 2"/>
          <p:cNvSpPr>
            <a:spLocks noGrp="1"/>
          </p:cNvSpPr>
          <p:nvPr>
            <p:ph idx="1"/>
          </p:nvPr>
        </p:nvSpPr>
        <p:spPr>
          <a:xfrm>
            <a:off x="235280" y="1524000"/>
            <a:ext cx="8908720" cy="4525963"/>
          </a:xfrm>
        </p:spPr>
        <p:txBody>
          <a:bodyPr>
            <a:normAutofit fontScale="85000" lnSpcReduction="20000"/>
          </a:bodyPr>
          <a:lstStyle/>
          <a:p>
            <a:r>
              <a:rPr lang="en-US" dirty="0">
                <a:solidFill>
                  <a:srgbClr val="00245D"/>
                </a:solidFill>
                <a:latin typeface="Arial"/>
                <a:cs typeface="Arial"/>
              </a:rPr>
              <a:t>Coming Soon</a:t>
            </a:r>
          </a:p>
          <a:p>
            <a:pPr lvl="1"/>
            <a:r>
              <a:rPr lang="en-US" b="1" dirty="0">
                <a:solidFill>
                  <a:srgbClr val="00245D"/>
                </a:solidFill>
                <a:latin typeface="Arial"/>
                <a:cs typeface="Arial"/>
              </a:rPr>
              <a:t>Northeast (PA, NY, NJ, CT, RI, MA, VT, NH, ME)</a:t>
            </a:r>
          </a:p>
          <a:p>
            <a:pPr lvl="2"/>
            <a:r>
              <a:rPr lang="en-US" dirty="0">
                <a:solidFill>
                  <a:srgbClr val="00245D"/>
                </a:solidFill>
                <a:latin typeface="Arial"/>
                <a:cs typeface="Arial"/>
              </a:rPr>
              <a:t>Early Summer 2017; Location TBD: Topic Freight/ED</a:t>
            </a:r>
          </a:p>
          <a:p>
            <a:pPr lvl="1"/>
            <a:r>
              <a:rPr lang="en-US" b="1" dirty="0">
                <a:solidFill>
                  <a:srgbClr val="00245D"/>
                </a:solidFill>
                <a:latin typeface="Arial"/>
                <a:cs typeface="Arial"/>
              </a:rPr>
              <a:t>Central Plains/Midwest (IA, IL, KS, MO, NE)</a:t>
            </a:r>
          </a:p>
          <a:p>
            <a:pPr lvl="2"/>
            <a:r>
              <a:rPr lang="en-US" dirty="0">
                <a:solidFill>
                  <a:srgbClr val="00245D"/>
                </a:solidFill>
                <a:latin typeface="Arial"/>
                <a:cs typeface="Arial"/>
              </a:rPr>
              <a:t>Early Summer 2017; Kansas City, MO: Topic TBD</a:t>
            </a:r>
          </a:p>
          <a:p>
            <a:pPr lvl="1"/>
            <a:r>
              <a:rPr lang="en-US" b="1" dirty="0">
                <a:solidFill>
                  <a:srgbClr val="00245D"/>
                </a:solidFill>
                <a:latin typeface="Arial"/>
                <a:cs typeface="Arial"/>
              </a:rPr>
              <a:t>Great Lakes/Chicago (IA, IL, IN, MI, MN, MO, WI)</a:t>
            </a:r>
          </a:p>
          <a:p>
            <a:pPr lvl="2"/>
            <a:r>
              <a:rPr lang="en-US" dirty="0">
                <a:solidFill>
                  <a:srgbClr val="00245D"/>
                </a:solidFill>
                <a:latin typeface="Arial"/>
                <a:cs typeface="Arial"/>
              </a:rPr>
              <a:t>August 28-29, 2017; Chicago: Topic: Freight/ED</a:t>
            </a:r>
          </a:p>
          <a:p>
            <a:pPr lvl="1"/>
            <a:r>
              <a:rPr lang="en-US" b="1" dirty="0">
                <a:solidFill>
                  <a:srgbClr val="00245D"/>
                </a:solidFill>
                <a:latin typeface="Arial"/>
                <a:cs typeface="Arial"/>
              </a:rPr>
              <a:t>Texas </a:t>
            </a:r>
          </a:p>
          <a:p>
            <a:pPr lvl="2"/>
            <a:r>
              <a:rPr lang="en-US" dirty="0">
                <a:solidFill>
                  <a:srgbClr val="00245D"/>
                </a:solidFill>
                <a:latin typeface="Arial"/>
                <a:cs typeface="Arial"/>
              </a:rPr>
              <a:t>Early Fall 2017; Location TBD: Topic TBD</a:t>
            </a:r>
          </a:p>
          <a:p>
            <a:pPr marL="914400" lvl="2" indent="0">
              <a:buNone/>
            </a:pPr>
            <a:endParaRPr lang="en-US" dirty="0">
              <a:solidFill>
                <a:srgbClr val="00245D"/>
              </a:solidFill>
              <a:latin typeface="Arial"/>
              <a:cs typeface="Arial"/>
            </a:endParaRPr>
          </a:p>
          <a:p>
            <a:r>
              <a:rPr lang="en-US" dirty="0">
                <a:solidFill>
                  <a:srgbClr val="00245D"/>
                </a:solidFill>
                <a:latin typeface="Arial"/>
                <a:cs typeface="Arial"/>
              </a:rPr>
              <a:t>Additional Partnership Opportunities</a:t>
            </a:r>
          </a:p>
          <a:p>
            <a:pPr lvl="1"/>
            <a:r>
              <a:rPr lang="en-US" b="1" dirty="0">
                <a:solidFill>
                  <a:srgbClr val="00245D"/>
                </a:solidFill>
                <a:latin typeface="Arial"/>
                <a:cs typeface="Arial"/>
              </a:rPr>
              <a:t>Midwest (MI, OH, PA, WV)</a:t>
            </a:r>
            <a:endParaRPr lang="en-US" b="1" dirty="0">
              <a:solidFill>
                <a:srgbClr val="FF0000"/>
              </a:solidFill>
              <a:latin typeface="Arial"/>
              <a:cs typeface="Arial"/>
            </a:endParaRPr>
          </a:p>
        </p:txBody>
      </p:sp>
    </p:spTree>
    <p:extLst>
      <p:ext uri="{BB962C8B-B14F-4D97-AF65-F5344CB8AC3E}">
        <p14:creationId xmlns:p14="http://schemas.microsoft.com/office/powerpoint/2010/main" val="971032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6781800" cy="1066800"/>
          </a:xfrm>
        </p:spPr>
        <p:txBody>
          <a:bodyPr>
            <a:normAutofit fontScale="90000"/>
          </a:bodyPr>
          <a:lstStyle/>
          <a:p>
            <a:r>
              <a:rPr lang="en-US" dirty="0">
                <a:latin typeface="Arial"/>
                <a:cs typeface="Arial"/>
              </a:rPr>
              <a:t>FHWA Resources Available</a:t>
            </a:r>
          </a:p>
        </p:txBody>
      </p:sp>
      <p:sp>
        <p:nvSpPr>
          <p:cNvPr id="3" name="Content Placeholder 2"/>
          <p:cNvSpPr>
            <a:spLocks noGrp="1"/>
          </p:cNvSpPr>
          <p:nvPr>
            <p:ph idx="1"/>
          </p:nvPr>
        </p:nvSpPr>
        <p:spPr>
          <a:xfrm>
            <a:off x="0" y="783551"/>
            <a:ext cx="8950356" cy="5019275"/>
          </a:xfrm>
        </p:spPr>
        <p:txBody>
          <a:bodyPr>
            <a:normAutofit fontScale="85000" lnSpcReduction="20000"/>
          </a:bodyPr>
          <a:lstStyle/>
          <a:p>
            <a:endParaRPr lang="en-US" dirty="0"/>
          </a:p>
          <a:p>
            <a:r>
              <a:rPr lang="en-US" dirty="0">
                <a:latin typeface="Arial"/>
                <a:cs typeface="Arial"/>
              </a:rPr>
              <a:t>Megaregions Case Studies and Homepage</a:t>
            </a:r>
          </a:p>
          <a:p>
            <a:pPr lvl="1"/>
            <a:r>
              <a:rPr lang="en-US" dirty="0">
                <a:latin typeface="Arial"/>
                <a:cs typeface="Arial"/>
                <a:hlinkClick r:id="rId3"/>
              </a:rPr>
              <a:t>www.fhwa.dot.gov/planning/megaregions</a:t>
            </a:r>
            <a:r>
              <a:rPr lang="en-US" dirty="0">
                <a:latin typeface="Arial"/>
                <a:cs typeface="Arial"/>
              </a:rPr>
              <a:t> </a:t>
            </a:r>
          </a:p>
          <a:p>
            <a:r>
              <a:rPr lang="en-US" dirty="0">
                <a:latin typeface="Arial"/>
                <a:cs typeface="Arial"/>
              </a:rPr>
              <a:t>Regional Models of Cooperation Homepage</a:t>
            </a:r>
          </a:p>
          <a:p>
            <a:pPr lvl="1"/>
            <a:r>
              <a:rPr lang="en-US" dirty="0">
                <a:latin typeface="Arial"/>
                <a:cs typeface="Arial"/>
                <a:hlinkClick r:id="rId4"/>
              </a:rPr>
              <a:t>www.fhwa.dot.gov/planning/regional_models/</a:t>
            </a:r>
            <a:r>
              <a:rPr lang="en-US" dirty="0">
                <a:latin typeface="Arial"/>
                <a:cs typeface="Arial"/>
              </a:rPr>
              <a:t> </a:t>
            </a:r>
          </a:p>
          <a:p>
            <a:pPr lvl="1"/>
            <a:r>
              <a:rPr lang="en-US" b="1" dirty="0">
                <a:solidFill>
                  <a:schemeClr val="accent3">
                    <a:lumMod val="50000"/>
                  </a:schemeClr>
                </a:solidFill>
                <a:latin typeface="Arial"/>
                <a:cs typeface="Arial"/>
              </a:rPr>
              <a:t>Regional Models of Cooperation Handbook- NEW </a:t>
            </a:r>
          </a:p>
          <a:p>
            <a:r>
              <a:rPr lang="en-US" dirty="0">
                <a:latin typeface="Arial"/>
                <a:cs typeface="Arial"/>
              </a:rPr>
              <a:t>Planning Capacity Building website</a:t>
            </a:r>
          </a:p>
          <a:p>
            <a:pPr lvl="1"/>
            <a:r>
              <a:rPr lang="en-US" dirty="0">
                <a:latin typeface="Arial"/>
                <a:cs typeface="Arial"/>
                <a:hlinkClick r:id="rId5"/>
              </a:rPr>
              <a:t>www.planning.dot.gov</a:t>
            </a:r>
            <a:r>
              <a:rPr lang="en-US" dirty="0">
                <a:latin typeface="Arial"/>
                <a:cs typeface="Arial"/>
              </a:rPr>
              <a:t> </a:t>
            </a:r>
          </a:p>
          <a:p>
            <a:r>
              <a:rPr lang="en-US" dirty="0">
                <a:latin typeface="Arial"/>
                <a:cs typeface="Arial"/>
              </a:rPr>
              <a:t>PlanWorks  </a:t>
            </a:r>
            <a:r>
              <a:rPr lang="en-US" dirty="0">
                <a:latin typeface="Arial"/>
                <a:cs typeface="Arial"/>
                <a:hlinkClick r:id="rId6"/>
              </a:rPr>
              <a:t>https://fhwaapps.fhwa.dot.gov/planworks/</a:t>
            </a:r>
            <a:r>
              <a:rPr lang="en-US" dirty="0">
                <a:latin typeface="Arial"/>
                <a:cs typeface="Arial"/>
              </a:rPr>
              <a:t> </a:t>
            </a:r>
          </a:p>
          <a:p>
            <a:r>
              <a:rPr lang="en-US" dirty="0">
                <a:latin typeface="Arial"/>
                <a:cs typeface="Arial"/>
              </a:rPr>
              <a:t>Briefing Book for Transportation Planning Officials</a:t>
            </a:r>
          </a:p>
          <a:p>
            <a:pPr lvl="1"/>
            <a:r>
              <a:rPr lang="en-US" dirty="0">
                <a:latin typeface="Arial"/>
                <a:cs typeface="Arial"/>
                <a:hlinkClick r:id="rId7"/>
              </a:rPr>
              <a:t>http://www.fhwa.dot.gov/planning/publications/briefing_book/fhwahep15048.pdf</a:t>
            </a:r>
            <a:r>
              <a:rPr lang="en-US" dirty="0">
                <a:latin typeface="Arial"/>
                <a:cs typeface="Arial"/>
              </a:rPr>
              <a:t> </a:t>
            </a:r>
          </a:p>
          <a:p>
            <a:pPr marL="0" indent="0">
              <a:buNone/>
            </a:pPr>
            <a:r>
              <a:rPr lang="en-US" dirty="0"/>
              <a:t> </a:t>
            </a:r>
          </a:p>
          <a:p>
            <a:pPr marL="0" indent="0">
              <a:buNone/>
            </a:pPr>
            <a:endParaRPr lang="en-US" dirty="0"/>
          </a:p>
        </p:txBody>
      </p:sp>
      <p:pic>
        <p:nvPicPr>
          <p:cNvPr id="5" name="Picture 4" descr="This image includes the Transportation Planning Capacity Building Program logo, including illustrations of a truck, people shaking hands, a subway, and a car. Beneath this logo are several of images, with arrows and lines between them. &#10;&#10;The top left image is of a rural road with evergreen trees in the background. There is a silver sedan in the foreground, a red sedan in the middle ground, a blue sedan in the background, and a sedan towing a trailer in the far background.&#10;&#10;The bottom left image shows a city bus stopped at a bus stop in a downtown area with tall buildings.&#10;&#10;The middle image shows a gray light rail train on a track in the middle of a street in a downtown, urban area.&#10;&#10;The top right image is a woman wearing a long blue dress walking down a brick sidewalk in an urban area.&#10;&#10;The bottom right and final image is a bicyclist wearing a reflective neon green shirt and a backpack who is on a city street with a blurred background, indicating that he is moving at a high speed.&#10;&#10;&#10;&#10;&#10;" title="Back Cov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2217" y="4896884"/>
            <a:ext cx="1008139" cy="1354906"/>
          </a:xfrm>
          <a:prstGeom prst="rect">
            <a:avLst/>
          </a:prstGeom>
          <a:ln w="19050">
            <a:solidFill>
              <a:srgbClr val="000000"/>
            </a:solidFill>
          </a:ln>
        </p:spPr>
      </p:pic>
    </p:spTree>
    <p:extLst>
      <p:ext uri="{BB962C8B-B14F-4D97-AF65-F5344CB8AC3E}">
        <p14:creationId xmlns:p14="http://schemas.microsoft.com/office/powerpoint/2010/main" val="1244002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4800" y="1600200"/>
            <a:ext cx="6270171" cy="3505200"/>
          </a:xfrm>
        </p:spPr>
        <p:txBody>
          <a:bodyPr>
            <a:normAutofit lnSpcReduction="10000"/>
          </a:bodyPr>
          <a:lstStyle/>
          <a:p>
            <a:pPr marL="0" indent="0">
              <a:buNone/>
            </a:pPr>
            <a:r>
              <a:rPr lang="en-US" sz="2600" b="1" dirty="0">
                <a:latin typeface="Arial"/>
                <a:cs typeface="Arial"/>
              </a:rPr>
              <a:t>James Garland </a:t>
            </a:r>
          </a:p>
          <a:p>
            <a:pPr marL="0" indent="0">
              <a:buNone/>
            </a:pPr>
            <a:r>
              <a:rPr lang="en-US" sz="2600" dirty="0">
                <a:latin typeface="Arial"/>
                <a:cs typeface="Arial"/>
              </a:rPr>
              <a:t>FHWA Office of Planning</a:t>
            </a:r>
          </a:p>
          <a:p>
            <a:pPr marL="0" indent="0">
              <a:buNone/>
            </a:pPr>
            <a:r>
              <a:rPr lang="en-US" sz="2600" dirty="0">
                <a:latin typeface="Arial"/>
                <a:cs typeface="Arial"/>
              </a:rPr>
              <a:t>Planning Capacity Building Team</a:t>
            </a:r>
          </a:p>
          <a:p>
            <a:pPr marL="0" indent="0">
              <a:buNone/>
            </a:pPr>
            <a:r>
              <a:rPr lang="en-US" sz="2600" dirty="0">
                <a:latin typeface="Arial"/>
                <a:cs typeface="Arial"/>
              </a:rPr>
              <a:t>Washington, DC</a:t>
            </a:r>
          </a:p>
          <a:p>
            <a:pPr marL="0" indent="0">
              <a:buNone/>
            </a:pPr>
            <a:r>
              <a:rPr lang="en-US" sz="2600" dirty="0">
                <a:latin typeface="Arial"/>
                <a:cs typeface="Arial"/>
              </a:rPr>
              <a:t>202-366-6221 Office</a:t>
            </a:r>
          </a:p>
          <a:p>
            <a:pPr marL="0" indent="0">
              <a:buNone/>
            </a:pPr>
            <a:r>
              <a:rPr lang="en-US" sz="2600" dirty="0">
                <a:latin typeface="Arial"/>
                <a:cs typeface="Arial"/>
                <a:hlinkClick r:id="rId3"/>
              </a:rPr>
              <a:t>James.Garland@dot.gov</a:t>
            </a:r>
            <a:r>
              <a:rPr lang="en-US" sz="2600" dirty="0">
                <a:latin typeface="Arial"/>
                <a:cs typeface="Arial"/>
              </a:rPr>
              <a:t> </a:t>
            </a:r>
          </a:p>
          <a:p>
            <a:pPr marL="0" indent="0">
              <a:buNone/>
            </a:pPr>
            <a:r>
              <a:rPr lang="en-US" sz="2600" dirty="0">
                <a:latin typeface="Arial"/>
                <a:cs typeface="Arial"/>
                <a:hlinkClick r:id="rId4"/>
              </a:rPr>
              <a:t>www.planning.dot.gov</a:t>
            </a:r>
            <a:endParaRPr lang="en-US" sz="2600" dirty="0">
              <a:latin typeface="Arial"/>
              <a:cs typeface="Arial"/>
            </a:endParaRPr>
          </a:p>
          <a:p>
            <a:pPr marL="0" indent="0">
              <a:buNone/>
            </a:pPr>
            <a:r>
              <a:rPr lang="en-US" sz="2600" dirty="0">
                <a:latin typeface="Arial"/>
                <a:cs typeface="Arial"/>
                <a:hlinkClick r:id="rId5"/>
              </a:rPr>
              <a:t>www.fhwa.dot.gov/planning/megaregions</a:t>
            </a:r>
            <a:r>
              <a:rPr lang="en-US" sz="2600" dirty="0">
                <a:latin typeface="Arial"/>
                <a:cs typeface="Arial"/>
              </a:rPr>
              <a:t> </a:t>
            </a:r>
          </a:p>
        </p:txBody>
      </p:sp>
    </p:spTree>
    <p:extLst>
      <p:ext uri="{BB962C8B-B14F-4D97-AF65-F5344CB8AC3E}">
        <p14:creationId xmlns:p14="http://schemas.microsoft.com/office/powerpoint/2010/main" val="331197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0" y="76200"/>
            <a:ext cx="6629400" cy="917059"/>
          </a:xfrm>
        </p:spPr>
        <p:txBody>
          <a:bodyPr>
            <a:normAutofit fontScale="90000"/>
          </a:bodyPr>
          <a:lstStyle/>
          <a:p>
            <a:r>
              <a:rPr lang="en-US" dirty="0">
                <a:latin typeface="Arial"/>
                <a:cs typeface="Arial"/>
              </a:rPr>
              <a:t>Regional Models of Cooperation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40626767"/>
              </p:ext>
            </p:extLst>
          </p:nvPr>
        </p:nvGraphicFramePr>
        <p:xfrm>
          <a:off x="2659640" y="685800"/>
          <a:ext cx="6484360" cy="5451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0" y="4625901"/>
            <a:ext cx="4461303" cy="1569660"/>
          </a:xfrm>
          <a:prstGeom prst="rect">
            <a:avLst/>
          </a:prstGeom>
          <a:noFill/>
        </p:spPr>
        <p:txBody>
          <a:bodyPr wrap="square" rtlCol="0">
            <a:spAutoFit/>
          </a:bodyPr>
          <a:lstStyle/>
          <a:p>
            <a:pPr defTabSz="914400"/>
            <a:r>
              <a:rPr lang="is-IS" sz="2400" dirty="0">
                <a:latin typeface="Arial"/>
                <a:cs typeface="Arial"/>
              </a:rPr>
              <a:t>…and r</a:t>
            </a:r>
            <a:r>
              <a:rPr lang="en-US" sz="2400" dirty="0">
                <a:latin typeface="Arial"/>
                <a:cs typeface="Arial"/>
              </a:rPr>
              <a:t>ecognizing mutual needs, goals, and objectives </a:t>
            </a:r>
          </a:p>
          <a:p>
            <a:pPr defTabSz="914400"/>
            <a:r>
              <a:rPr lang="en-US" sz="2400" dirty="0">
                <a:latin typeface="Arial"/>
                <a:cs typeface="Arial"/>
              </a:rPr>
              <a:t>of the geographic region</a:t>
            </a:r>
          </a:p>
          <a:p>
            <a:pPr defTabSz="914400"/>
            <a:r>
              <a:rPr lang="en-US" sz="2400" dirty="0">
                <a:latin typeface="Arial"/>
                <a:cs typeface="Arial"/>
              </a:rPr>
              <a:t>as a whole</a:t>
            </a:r>
            <a:r>
              <a:rPr lang="is-IS" sz="2400" dirty="0">
                <a:latin typeface="Arial"/>
                <a:cs typeface="Arial"/>
              </a:rPr>
              <a:t>…</a:t>
            </a:r>
            <a:endParaRPr lang="en-US" sz="2400" dirty="0">
              <a:latin typeface="Arial"/>
              <a:cs typeface="Arial"/>
            </a:endParaRPr>
          </a:p>
        </p:txBody>
      </p:sp>
      <p:sp>
        <p:nvSpPr>
          <p:cNvPr id="7" name="TextBox 6"/>
          <p:cNvSpPr txBox="1"/>
          <p:nvPr/>
        </p:nvSpPr>
        <p:spPr>
          <a:xfrm>
            <a:off x="133672" y="1352435"/>
            <a:ext cx="4461303" cy="1200328"/>
          </a:xfrm>
          <a:prstGeom prst="rect">
            <a:avLst/>
          </a:prstGeom>
          <a:noFill/>
        </p:spPr>
        <p:txBody>
          <a:bodyPr wrap="square" rtlCol="0">
            <a:spAutoFit/>
          </a:bodyPr>
          <a:lstStyle/>
          <a:p>
            <a:pPr defTabSz="914400"/>
            <a:r>
              <a:rPr lang="en-US" sz="2400" dirty="0">
                <a:solidFill>
                  <a:srgbClr val="000000"/>
                </a:solidFill>
                <a:latin typeface="Arial"/>
                <a:cs typeface="Arial"/>
              </a:rPr>
              <a:t>Enhancing Economic Development and Transportation</a:t>
            </a:r>
            <a:r>
              <a:rPr lang="is-IS" sz="2400" dirty="0">
                <a:solidFill>
                  <a:srgbClr val="000000"/>
                </a:solidFill>
                <a:latin typeface="Arial"/>
                <a:cs typeface="Arial"/>
              </a:rPr>
              <a:t>…</a:t>
            </a:r>
            <a:endParaRPr lang="en-US" sz="2400" dirty="0">
              <a:solidFill>
                <a:srgbClr val="000000"/>
              </a:solidFill>
              <a:latin typeface="Arial"/>
              <a:cs typeface="Arial"/>
            </a:endParaRPr>
          </a:p>
        </p:txBody>
      </p:sp>
    </p:spTree>
    <p:extLst>
      <p:ext uri="{BB962C8B-B14F-4D97-AF65-F5344CB8AC3E}">
        <p14:creationId xmlns:p14="http://schemas.microsoft.com/office/powerpoint/2010/main" val="38527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 y="76200"/>
            <a:ext cx="6848125" cy="990600"/>
          </a:xfrm>
        </p:spPr>
        <p:txBody>
          <a:bodyPr>
            <a:normAutofit fontScale="90000"/>
          </a:bodyPr>
          <a:lstStyle/>
          <a:p>
            <a:r>
              <a:rPr lang="en-US" dirty="0">
                <a:latin typeface="Arial"/>
                <a:cs typeface="Arial"/>
              </a:rPr>
              <a:t>Key Issues Surrounding Megaregions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80058665"/>
              </p:ext>
            </p:extLst>
          </p:nvPr>
        </p:nvGraphicFramePr>
        <p:xfrm>
          <a:off x="304800" y="1524000"/>
          <a:ext cx="7718668" cy="4629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9799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705600" cy="1066800"/>
          </a:xfrm>
        </p:spPr>
        <p:txBody>
          <a:bodyPr>
            <a:normAutofit fontScale="90000"/>
          </a:bodyPr>
          <a:lstStyle/>
          <a:p>
            <a:r>
              <a:rPr lang="en-US" dirty="0">
                <a:latin typeface="Arial"/>
                <a:cs typeface="Arial"/>
              </a:rPr>
              <a:t>Megaregion Boundaries by Population</a:t>
            </a:r>
          </a:p>
        </p:txBody>
      </p:sp>
      <p:pic>
        <p:nvPicPr>
          <p:cNvPr id="4" name="Content Placeholder 3" descr="FHWA16_MR13_NamePop.png"/>
          <p:cNvPicPr>
            <a:picLocks noGrp="1" noChangeAspect="1"/>
          </p:cNvPicPr>
          <p:nvPr>
            <p:ph idx="1"/>
          </p:nvPr>
        </p:nvPicPr>
        <p:blipFill>
          <a:blip r:embed="rId3" cstate="print">
            <a:extLst>
              <a:ext uri="{28A0092B-C50C-407E-A947-70E740481C1C}">
                <a14:useLocalDpi xmlns:a14="http://schemas.microsoft.com/office/drawing/2010/main" val="0"/>
              </a:ext>
            </a:extLst>
          </a:blip>
          <a:srcRect t="1465" b="1465"/>
          <a:stretch>
            <a:fillRect/>
          </a:stretch>
        </p:blipFill>
        <p:spPr>
          <a:xfrm>
            <a:off x="0" y="1182078"/>
            <a:ext cx="9144000" cy="4990122"/>
          </a:xfrm>
        </p:spPr>
      </p:pic>
    </p:spTree>
    <p:extLst>
      <p:ext uri="{BB962C8B-B14F-4D97-AF65-F5344CB8AC3E}">
        <p14:creationId xmlns:p14="http://schemas.microsoft.com/office/powerpoint/2010/main" val="2866718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705600" cy="1066800"/>
          </a:xfrm>
        </p:spPr>
        <p:txBody>
          <a:bodyPr>
            <a:normAutofit fontScale="90000"/>
          </a:bodyPr>
          <a:lstStyle/>
          <a:p>
            <a:r>
              <a:rPr lang="en-US" dirty="0">
                <a:latin typeface="Arial"/>
                <a:cs typeface="Arial"/>
              </a:rPr>
              <a:t>Megaregions and MPO Boundaries</a:t>
            </a:r>
          </a:p>
        </p:txBody>
      </p:sp>
      <p:pic>
        <p:nvPicPr>
          <p:cNvPr id="6" name="Content Placeholder 3" descr="FHWA16_MR13_MPO.png"/>
          <p:cNvPicPr>
            <a:picLocks noGrp="1" noChangeAspect="1"/>
          </p:cNvPicPr>
          <p:nvPr>
            <p:ph idx="1"/>
          </p:nvPr>
        </p:nvPicPr>
        <p:blipFill>
          <a:blip r:embed="rId3" cstate="print">
            <a:extLst>
              <a:ext uri="{28A0092B-C50C-407E-A947-70E740481C1C}">
                <a14:useLocalDpi xmlns:a14="http://schemas.microsoft.com/office/drawing/2010/main" val="0"/>
              </a:ext>
            </a:extLst>
          </a:blip>
          <a:srcRect t="4751" b="4751"/>
          <a:stretch>
            <a:fillRect/>
          </a:stretch>
        </p:blipFill>
        <p:spPr>
          <a:xfrm>
            <a:off x="0" y="1600200"/>
            <a:ext cx="9144000" cy="4525963"/>
          </a:xfrm>
        </p:spPr>
      </p:pic>
    </p:spTree>
    <p:extLst>
      <p:ext uri="{BB962C8B-B14F-4D97-AF65-F5344CB8AC3E}">
        <p14:creationId xmlns:p14="http://schemas.microsoft.com/office/powerpoint/2010/main" val="2790962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837016" cy="541628"/>
          </a:xfrm>
        </p:spPr>
        <p:txBody>
          <a:bodyPr>
            <a:normAutofit fontScale="90000"/>
          </a:bodyPr>
          <a:lstStyle/>
          <a:p>
            <a:r>
              <a:rPr lang="en-US" dirty="0">
                <a:latin typeface="Arial"/>
                <a:cs typeface="Arial"/>
              </a:rPr>
              <a:t>Metropolitan/Megaregional Clusters in the U.S.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1" y="1524000"/>
            <a:ext cx="8856746" cy="4572000"/>
          </a:xfrm>
        </p:spPr>
      </p:pic>
      <p:sp>
        <p:nvSpPr>
          <p:cNvPr id="3" name="TextBox 2"/>
          <p:cNvSpPr txBox="1"/>
          <p:nvPr/>
        </p:nvSpPr>
        <p:spPr>
          <a:xfrm>
            <a:off x="152400" y="5715000"/>
            <a:ext cx="3484606" cy="369332"/>
          </a:xfrm>
          <a:prstGeom prst="rect">
            <a:avLst/>
          </a:prstGeom>
          <a:noFill/>
        </p:spPr>
        <p:txBody>
          <a:bodyPr wrap="square" rtlCol="0">
            <a:spAutoFit/>
          </a:bodyPr>
          <a:lstStyle/>
          <a:p>
            <a:r>
              <a:rPr lang="en-US" sz="900" dirty="0"/>
              <a:t>Source: Nelson and Rae, Economic Geography of the United States from Commutes to Megaregions, 2016</a:t>
            </a:r>
          </a:p>
        </p:txBody>
      </p:sp>
    </p:spTree>
    <p:extLst>
      <p:ext uri="{BB962C8B-B14F-4D97-AF65-F5344CB8AC3E}">
        <p14:creationId xmlns:p14="http://schemas.microsoft.com/office/powerpoint/2010/main" val="3744058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6" y="152400"/>
            <a:ext cx="6858000" cy="792162"/>
          </a:xfrm>
        </p:spPr>
        <p:txBody>
          <a:bodyPr/>
          <a:lstStyle/>
          <a:p>
            <a:r>
              <a:rPr lang="en-US" dirty="0">
                <a:latin typeface="Arial"/>
                <a:cs typeface="Arial"/>
              </a:rPr>
              <a:t>Commuting for Economic Opportunities </a:t>
            </a:r>
          </a:p>
        </p:txBody>
      </p:sp>
      <p:sp>
        <p:nvSpPr>
          <p:cNvPr id="3" name="Content Placeholder 2"/>
          <p:cNvSpPr>
            <a:spLocks noGrp="1"/>
          </p:cNvSpPr>
          <p:nvPr>
            <p:ph idx="1"/>
          </p:nvPr>
        </p:nvSpPr>
        <p:spPr>
          <a:xfrm>
            <a:off x="1260389" y="1742303"/>
            <a:ext cx="6944496" cy="3917092"/>
          </a:xfrm>
        </p:spPr>
        <p:txBody>
          <a:bodyPr/>
          <a:lstStyle/>
          <a:p>
            <a:endParaRPr lang="en-US" dirty="0"/>
          </a:p>
        </p:txBody>
      </p:sp>
      <p:pic>
        <p:nvPicPr>
          <p:cNvPr id="1026" name="Picture 2" descr="C:\Users\james.garland\AppData\Local\Microsoft\Windows\Temporary Internet Files\Content.Outlook\YQJTXK3L\Figure 11_Megaregions_EconomicGeograph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00200"/>
            <a:ext cx="8641897" cy="413700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606378" y="5918886"/>
            <a:ext cx="5480222" cy="230832"/>
          </a:xfrm>
          <a:prstGeom prst="rect">
            <a:avLst/>
          </a:prstGeom>
          <a:noFill/>
        </p:spPr>
        <p:txBody>
          <a:bodyPr wrap="square" rtlCol="0">
            <a:spAutoFit/>
          </a:bodyPr>
          <a:lstStyle/>
          <a:p>
            <a:r>
              <a:rPr lang="en-US" sz="900" dirty="0"/>
              <a:t>Source: Nelson and Rae, Economic Geography of the United States from Commutes to Megaregions, 2016</a:t>
            </a:r>
          </a:p>
        </p:txBody>
      </p:sp>
    </p:spTree>
    <p:extLst>
      <p:ext uri="{BB962C8B-B14F-4D97-AF65-F5344CB8AC3E}">
        <p14:creationId xmlns:p14="http://schemas.microsoft.com/office/powerpoint/2010/main" val="1505848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34200" cy="1185390"/>
          </a:xfrm>
        </p:spPr>
        <p:txBody>
          <a:bodyPr>
            <a:noAutofit/>
          </a:bodyPr>
          <a:lstStyle/>
          <a:p>
            <a:r>
              <a:rPr lang="en-US" dirty="0">
                <a:latin typeface="Arial"/>
                <a:cs typeface="Arial"/>
              </a:rPr>
              <a:t>I-10 Corridor Coalition Peer Exchange</a:t>
            </a:r>
          </a:p>
        </p:txBody>
      </p:sp>
      <p:sp>
        <p:nvSpPr>
          <p:cNvPr id="7" name="TextBox 6"/>
          <p:cNvSpPr txBox="1"/>
          <p:nvPr/>
        </p:nvSpPr>
        <p:spPr>
          <a:xfrm>
            <a:off x="3544282" y="1917817"/>
            <a:ext cx="4990118" cy="526297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Key Points</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shared vision for the I-10 Corridor Coalition by the Chief Executive Officers from each of the four State DOTs </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Signature of the coalition charter by each of the four State DOT CEOs </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Identify elements of a Concept for Operations (ConOps)</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Action plan and next steps to sustain the coalition</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endParaRPr lang="en-US" dirty="0"/>
          </a:p>
        </p:txBody>
      </p:sp>
      <p:pic>
        <p:nvPicPr>
          <p:cNvPr id="8" name="Content Placeholder 7" descr="This is a map that shows the route of I-10 through the 4 westernmost states that is to become the Corridor. The corridor stretches from southern California to eastern Texas, more or less parellel and just north of the Mexican border the entire length. The map also illustrates county populations in 2015 numbers, showing that the corridor will be running through heavily populated areas in California, but more sparsely-populated areas in the other three states. " title="Map of I-10 Corridor from California to Texas"/>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358" y="1447800"/>
            <a:ext cx="3420762" cy="2064591"/>
          </a:xfrm>
          <a:prstGeom prst="rect">
            <a:avLst/>
          </a:prstGeom>
          <a:noFill/>
          <a:ln>
            <a:noFill/>
          </a:ln>
        </p:spPr>
      </p:pic>
      <p:pic>
        <p:nvPicPr>
          <p:cNvPr id="9" name="Picture 8" descr="This is a photo taken shortly after the CEOs from California, Arizona, New Mexico, and Texas signed the charter establishing the I-10 corridor. The CEOs are seated at a table in the foreground of the photo, and the other attendees of the peer-exchange stand behind them. " title="CEOs and Peer Exchange Participants"/>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 y="3635959"/>
            <a:ext cx="3428999" cy="2307641"/>
          </a:xfrm>
          <a:prstGeom prst="rect">
            <a:avLst/>
          </a:prstGeom>
          <a:ln w="19050">
            <a:solidFill>
              <a:schemeClr val="tx1"/>
            </a:solidFill>
          </a:ln>
        </p:spPr>
      </p:pic>
    </p:spTree>
    <p:extLst>
      <p:ext uri="{BB962C8B-B14F-4D97-AF65-F5344CB8AC3E}">
        <p14:creationId xmlns:p14="http://schemas.microsoft.com/office/powerpoint/2010/main" val="3890219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TotalTime>
  <Words>758</Words>
  <Application>Microsoft Office PowerPoint</Application>
  <PresentationFormat>On-screen Show (4:3)</PresentationFormat>
  <Paragraphs>184</Paragraphs>
  <Slides>25</Slides>
  <Notes>23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Arial</vt:lpstr>
      <vt:lpstr>Bookman Old Style</vt:lpstr>
      <vt:lpstr>Calibri</vt:lpstr>
      <vt:lpstr>Mangal</vt:lpstr>
      <vt:lpstr>Office Theme</vt:lpstr>
      <vt:lpstr>Document</vt:lpstr>
      <vt:lpstr>The Emergence of Megaregions and the Connection to Local Economies</vt:lpstr>
      <vt:lpstr>Overview</vt:lpstr>
      <vt:lpstr>Regional Models of Cooperation</vt:lpstr>
      <vt:lpstr>Key Issues Surrounding Megaregions</vt:lpstr>
      <vt:lpstr>Megaregion Boundaries by Population</vt:lpstr>
      <vt:lpstr>Megaregions and MPO Boundaries</vt:lpstr>
      <vt:lpstr>Metropolitan/Megaregional Clusters in the U.S.</vt:lpstr>
      <vt:lpstr>Commuting for Economic Opportunities </vt:lpstr>
      <vt:lpstr>I-10 Corridor Coalition Peer Exchange</vt:lpstr>
      <vt:lpstr>Freight and Connected Autonomous Vehicles</vt:lpstr>
      <vt:lpstr>Mid-Atlantic Megaregion: Key Points</vt:lpstr>
      <vt:lpstr>Focus on Freight</vt:lpstr>
      <vt:lpstr>Mid-South Megaregion: Key Points</vt:lpstr>
      <vt:lpstr>Piedmont Atlantic Megaregion: Key Points</vt:lpstr>
      <vt:lpstr>Think Globally, Coordinate Regionally, and Act Locally</vt:lpstr>
      <vt:lpstr>Think Globally, Coordinate Regionally, and Act Locally</vt:lpstr>
      <vt:lpstr>PowerPoint Presentation</vt:lpstr>
      <vt:lpstr>PowerPoint Presentation</vt:lpstr>
      <vt:lpstr>Opportunities for Counties</vt:lpstr>
      <vt:lpstr>Counties at the forefront</vt:lpstr>
      <vt:lpstr>Counties at the forefront (continued)</vt:lpstr>
      <vt:lpstr>Implementing Megaregions</vt:lpstr>
      <vt:lpstr>Getting Engaged- Planned Megaregions Workshops</vt:lpstr>
      <vt:lpstr>FHWA Resources Available</vt:lpstr>
      <vt:lpstr>PowerPoint Presentation</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Yan</dc:creator>
  <cp:lastModifiedBy>Sanah  Baig</cp:lastModifiedBy>
  <cp:revision>26</cp:revision>
  <dcterms:created xsi:type="dcterms:W3CDTF">2017-03-20T11:43:19Z</dcterms:created>
  <dcterms:modified xsi:type="dcterms:W3CDTF">2017-03-23T14:31:31Z</dcterms:modified>
</cp:coreProperties>
</file>