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0" r:id="rId3"/>
    <p:sldId id="263" r:id="rId4"/>
    <p:sldId id="275" r:id="rId5"/>
    <p:sldId id="264" r:id="rId6"/>
    <p:sldId id="276" r:id="rId7"/>
    <p:sldId id="260" r:id="rId8"/>
    <p:sldId id="261" r:id="rId9"/>
    <p:sldId id="279" r:id="rId10"/>
    <p:sldId id="294" r:id="rId11"/>
    <p:sldId id="293" r:id="rId12"/>
    <p:sldId id="295" r:id="rId13"/>
    <p:sldId id="296" r:id="rId14"/>
    <p:sldId id="291" r:id="rId15"/>
    <p:sldId id="292" r:id="rId16"/>
    <p:sldId id="282" r:id="rId17"/>
    <p:sldId id="283" r:id="rId18"/>
    <p:sldId id="284" r:id="rId19"/>
    <p:sldId id="286" r:id="rId20"/>
    <p:sldId id="287" r:id="rId21"/>
    <p:sldId id="288" r:id="rId22"/>
    <p:sldId id="297" r:id="rId23"/>
    <p:sldId id="29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2808" autoAdjust="0"/>
  </p:normalViewPr>
  <p:slideViewPr>
    <p:cSldViewPr>
      <p:cViewPr varScale="1">
        <p:scale>
          <a:sx n="95" d="100"/>
          <a:sy n="95" d="100"/>
        </p:scale>
        <p:origin x="20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252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D34CAC9-1FEC-4D05-B76F-42790FC64083}" type="datetimeFigureOut">
              <a:rPr lang="en-US" smtClean="0"/>
              <a:t>4/28/2017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FE3EC4B-F713-4A8C-B6AF-1BBB3B1D3443}" type="slidenum">
              <a:rPr lang="en-US" smtClean="0"/>
              <a:t>‹#›</a:t>
            </a:fld>
            <a:endParaRPr lang="en-US"/>
          </a:p>
        </p:txBody>
      </p:sp>
    </p:spTree>
    <p:extLst>
      <p:ext uri="{BB962C8B-B14F-4D97-AF65-F5344CB8AC3E}">
        <p14:creationId xmlns:p14="http://schemas.microsoft.com/office/powerpoint/2010/main" val="38513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B971A3-02DC-47D0-876B-7E51BD7B88D1}" type="datetimeFigureOut">
              <a:rPr lang="en-US" smtClean="0"/>
              <a:t>4/28/2017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67891E-EF63-44E2-A065-73AE21058F40}" type="slidenum">
              <a:rPr lang="en-US" smtClean="0"/>
              <a:t>‹#›</a:t>
            </a:fld>
            <a:endParaRPr lang="en-US"/>
          </a:p>
        </p:txBody>
      </p:sp>
    </p:spTree>
    <p:extLst>
      <p:ext uri="{BB962C8B-B14F-4D97-AF65-F5344CB8AC3E}">
        <p14:creationId xmlns:p14="http://schemas.microsoft.com/office/powerpoint/2010/main" val="41613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hwa.dot.gov/planning/national_highway_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thanks for being here.  </a:t>
            </a:r>
          </a:p>
          <a:p>
            <a:endParaRPr lang="en-US" dirty="0"/>
          </a:p>
        </p:txBody>
      </p:sp>
      <p:sp>
        <p:nvSpPr>
          <p:cNvPr id="4" name="Slide Number Placeholder 3"/>
          <p:cNvSpPr>
            <a:spLocks noGrp="1"/>
          </p:cNvSpPr>
          <p:nvPr>
            <p:ph type="sldNum" sz="quarter" idx="10"/>
          </p:nvPr>
        </p:nvSpPr>
        <p:spPr/>
        <p:txBody>
          <a:bodyPr/>
          <a:lstStyle/>
          <a:p>
            <a:fld id="{0C67891E-EF63-44E2-A065-73AE21058F40}" type="slidenum">
              <a:rPr lang="en-US" smtClean="0"/>
              <a:t>1</a:t>
            </a:fld>
            <a:endParaRPr lang="en-US"/>
          </a:p>
        </p:txBody>
      </p:sp>
    </p:spTree>
    <p:extLst>
      <p:ext uri="{BB962C8B-B14F-4D97-AF65-F5344CB8AC3E}">
        <p14:creationId xmlns:p14="http://schemas.microsoft.com/office/powerpoint/2010/main" val="338457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1100" y="696913"/>
            <a:ext cx="4648200" cy="3486150"/>
          </a:xfrm>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Arial" pitchFamily="34" charset="0"/>
            </a:endParaRPr>
          </a:p>
        </p:txBody>
      </p:sp>
      <p:sp>
        <p:nvSpPr>
          <p:cNvPr id="88068" name="Slide Number Placeholder 3"/>
          <p:cNvSpPr>
            <a:spLocks noGrp="1"/>
          </p:cNvSpPr>
          <p:nvPr>
            <p:ph type="sldNum" sz="quarter" idx="5"/>
          </p:nvPr>
        </p:nvSpPr>
        <p:spPr>
          <a:xfrm>
            <a:off x="4097788" y="8741054"/>
            <a:ext cx="3134883" cy="46013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eaLnBrk="0" hangingPunct="0">
              <a:defRPr sz="900">
                <a:solidFill>
                  <a:schemeClr val="tx1"/>
                </a:solidFill>
                <a:latin typeface="Arial" pitchFamily="34" charset="0"/>
              </a:defRPr>
            </a:lvl1pPr>
            <a:lvl2pPr marL="747689" indent="-287573" eaLnBrk="0" hangingPunct="0">
              <a:defRPr sz="900">
                <a:solidFill>
                  <a:schemeClr val="tx1"/>
                </a:solidFill>
                <a:latin typeface="Arial" pitchFamily="34" charset="0"/>
              </a:defRPr>
            </a:lvl2pPr>
            <a:lvl3pPr marL="1150292" indent="-230059" eaLnBrk="0" hangingPunct="0">
              <a:defRPr sz="900">
                <a:solidFill>
                  <a:schemeClr val="tx1"/>
                </a:solidFill>
                <a:latin typeface="Arial" pitchFamily="34" charset="0"/>
              </a:defRPr>
            </a:lvl3pPr>
            <a:lvl4pPr marL="1610408" indent="-230059" eaLnBrk="0" hangingPunct="0">
              <a:defRPr sz="900">
                <a:solidFill>
                  <a:schemeClr val="tx1"/>
                </a:solidFill>
                <a:latin typeface="Arial" pitchFamily="34" charset="0"/>
              </a:defRPr>
            </a:lvl4pPr>
            <a:lvl5pPr marL="2070525" indent="-230059" eaLnBrk="0" hangingPunct="0">
              <a:defRPr sz="900">
                <a:solidFill>
                  <a:schemeClr val="tx1"/>
                </a:solidFill>
                <a:latin typeface="Arial" pitchFamily="34" charset="0"/>
              </a:defRPr>
            </a:lvl5pPr>
            <a:lvl6pPr marL="2530642" indent="-230059" algn="ctr" eaLnBrk="0" fontAlgn="base" hangingPunct="0">
              <a:spcBef>
                <a:spcPct val="0"/>
              </a:spcBef>
              <a:spcAft>
                <a:spcPct val="0"/>
              </a:spcAft>
              <a:defRPr sz="900">
                <a:solidFill>
                  <a:schemeClr val="tx1"/>
                </a:solidFill>
                <a:latin typeface="Arial" pitchFamily="34" charset="0"/>
              </a:defRPr>
            </a:lvl6pPr>
            <a:lvl7pPr marL="2990759" indent="-230059" algn="ctr" eaLnBrk="0" fontAlgn="base" hangingPunct="0">
              <a:spcBef>
                <a:spcPct val="0"/>
              </a:spcBef>
              <a:spcAft>
                <a:spcPct val="0"/>
              </a:spcAft>
              <a:defRPr sz="900">
                <a:solidFill>
                  <a:schemeClr val="tx1"/>
                </a:solidFill>
                <a:latin typeface="Arial" pitchFamily="34" charset="0"/>
              </a:defRPr>
            </a:lvl7pPr>
            <a:lvl8pPr marL="3450875" indent="-230059" algn="ctr" eaLnBrk="0" fontAlgn="base" hangingPunct="0">
              <a:spcBef>
                <a:spcPct val="0"/>
              </a:spcBef>
              <a:spcAft>
                <a:spcPct val="0"/>
              </a:spcAft>
              <a:defRPr sz="900">
                <a:solidFill>
                  <a:schemeClr val="tx1"/>
                </a:solidFill>
                <a:latin typeface="Arial" pitchFamily="34" charset="0"/>
              </a:defRPr>
            </a:lvl8pPr>
            <a:lvl9pPr marL="3910992" indent="-230059" algn="ctr" eaLnBrk="0" fontAlgn="base" hangingPunct="0">
              <a:spcBef>
                <a:spcPct val="0"/>
              </a:spcBef>
              <a:spcAft>
                <a:spcPct val="0"/>
              </a:spcAft>
              <a:defRPr sz="900">
                <a:solidFill>
                  <a:schemeClr val="tx1"/>
                </a:solidFill>
                <a:latin typeface="Arial" pitchFamily="34" charset="0"/>
              </a:defRPr>
            </a:lvl9pPr>
          </a:lstStyle>
          <a:p>
            <a:pPr eaLnBrk="1" hangingPunct="1"/>
            <a:fld id="{14E82742-715B-4F1F-A6AF-CA94B398C152}" type="slidenum">
              <a:rPr lang="ko-KR" altLang="en-US" sz="1200"/>
              <a:pPr eaLnBrk="1" hangingPunct="1"/>
              <a:t>10</a:t>
            </a:fld>
            <a:endParaRPr lang="en-US" altLang="ko-KR" sz="1200" dirty="0"/>
          </a:p>
        </p:txBody>
      </p:sp>
    </p:spTree>
    <p:extLst>
      <p:ext uri="{BB962C8B-B14F-4D97-AF65-F5344CB8AC3E}">
        <p14:creationId xmlns:p14="http://schemas.microsoft.com/office/powerpoint/2010/main" val="5979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4118610" y="9075288"/>
            <a:ext cx="3149812" cy="47773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0892" eaLnBrk="0" hangingPunct="0">
              <a:defRPr sz="2000">
                <a:solidFill>
                  <a:schemeClr val="tx1"/>
                </a:solidFill>
                <a:latin typeface="Arial" panose="020B0604020202020204" pitchFamily="34" charset="0"/>
              </a:defRPr>
            </a:lvl1pPr>
            <a:lvl2pPr marL="757066" indent="-291179" defTabSz="960892" eaLnBrk="0" hangingPunct="0">
              <a:defRPr sz="2000">
                <a:solidFill>
                  <a:schemeClr val="tx1"/>
                </a:solidFill>
                <a:latin typeface="Arial" panose="020B0604020202020204" pitchFamily="34" charset="0"/>
              </a:defRPr>
            </a:lvl2pPr>
            <a:lvl3pPr marL="1164717" indent="-232943" defTabSz="960892" eaLnBrk="0" hangingPunct="0">
              <a:defRPr sz="2000">
                <a:solidFill>
                  <a:schemeClr val="tx1"/>
                </a:solidFill>
                <a:latin typeface="Arial" panose="020B0604020202020204" pitchFamily="34" charset="0"/>
              </a:defRPr>
            </a:lvl3pPr>
            <a:lvl4pPr marL="1630604" indent="-232943" defTabSz="960892" eaLnBrk="0" hangingPunct="0">
              <a:defRPr sz="2000">
                <a:solidFill>
                  <a:schemeClr val="tx1"/>
                </a:solidFill>
                <a:latin typeface="Arial" panose="020B0604020202020204" pitchFamily="34" charset="0"/>
              </a:defRPr>
            </a:lvl4pPr>
            <a:lvl5pPr marL="2096491" indent="-232943" defTabSz="960892" eaLnBrk="0" hangingPunct="0">
              <a:defRPr sz="2000">
                <a:solidFill>
                  <a:schemeClr val="tx1"/>
                </a:solidFill>
                <a:latin typeface="Arial" panose="020B0604020202020204" pitchFamily="34" charset="0"/>
              </a:defRPr>
            </a:lvl5pPr>
            <a:lvl6pPr marL="2562377" indent="-232943" defTabSz="960892" eaLnBrk="0" fontAlgn="base" hangingPunct="0">
              <a:spcBef>
                <a:spcPct val="0"/>
              </a:spcBef>
              <a:spcAft>
                <a:spcPct val="0"/>
              </a:spcAft>
              <a:defRPr sz="2000">
                <a:solidFill>
                  <a:schemeClr val="tx1"/>
                </a:solidFill>
                <a:latin typeface="Arial" panose="020B0604020202020204" pitchFamily="34" charset="0"/>
              </a:defRPr>
            </a:lvl6pPr>
            <a:lvl7pPr marL="3028264" indent="-232943" defTabSz="960892" eaLnBrk="0" fontAlgn="base" hangingPunct="0">
              <a:spcBef>
                <a:spcPct val="0"/>
              </a:spcBef>
              <a:spcAft>
                <a:spcPct val="0"/>
              </a:spcAft>
              <a:defRPr sz="2000">
                <a:solidFill>
                  <a:schemeClr val="tx1"/>
                </a:solidFill>
                <a:latin typeface="Arial" panose="020B0604020202020204" pitchFamily="34" charset="0"/>
              </a:defRPr>
            </a:lvl7pPr>
            <a:lvl8pPr marL="3494151" indent="-232943" defTabSz="960892" eaLnBrk="0" fontAlgn="base" hangingPunct="0">
              <a:spcBef>
                <a:spcPct val="0"/>
              </a:spcBef>
              <a:spcAft>
                <a:spcPct val="0"/>
              </a:spcAft>
              <a:defRPr sz="2000">
                <a:solidFill>
                  <a:schemeClr val="tx1"/>
                </a:solidFill>
                <a:latin typeface="Arial" panose="020B0604020202020204" pitchFamily="34" charset="0"/>
              </a:defRPr>
            </a:lvl8pPr>
            <a:lvl9pPr marL="3960038" indent="-232943" defTabSz="960892"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34304D9D-BE54-4452-B479-6BADBC292F0D}" type="slidenum">
              <a:rPr lang="en-US" altLang="en-US" sz="1200"/>
              <a:pPr eaLnBrk="1" hangingPunct="1"/>
              <a:t>11</a:t>
            </a:fld>
            <a:endParaRPr lang="en-US" altLang="en-US" sz="1200" dirty="0"/>
          </a:p>
        </p:txBody>
      </p:sp>
      <p:sp>
        <p:nvSpPr>
          <p:cNvPr id="37891" name="Rectangle 2"/>
          <p:cNvSpPr>
            <a:spLocks noGrp="1" noRot="1" noChangeAspect="1" noChangeArrowheads="1" noTextEdit="1"/>
          </p:cNvSpPr>
          <p:nvPr>
            <p:ph type="sldImg"/>
          </p:nvPr>
        </p:nvSpPr>
        <p:spPr>
          <a:xfrm>
            <a:off x="1181100" y="696913"/>
            <a:ext cx="4648200" cy="34861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In just 5 years, 2.9 million people moved to PAM, with just over half from other parts of the US and the rest coming from other countries.</a:t>
            </a:r>
          </a:p>
        </p:txBody>
      </p:sp>
    </p:spTree>
    <p:extLst>
      <p:ext uri="{BB962C8B-B14F-4D97-AF65-F5344CB8AC3E}">
        <p14:creationId xmlns:p14="http://schemas.microsoft.com/office/powerpoint/2010/main" val="280815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13FC53-E516-45C7-B8BB-DE38E2CC4CBE}" type="slidenum">
              <a:rPr lang="en-US" smtClean="0"/>
              <a:pPr>
                <a:defRPr/>
              </a:pPr>
              <a:t>12</a:t>
            </a:fld>
            <a:endParaRPr lang="en-US"/>
          </a:p>
        </p:txBody>
      </p:sp>
    </p:spTree>
    <p:extLst>
      <p:ext uri="{BB962C8B-B14F-4D97-AF65-F5344CB8AC3E}">
        <p14:creationId xmlns:p14="http://schemas.microsoft.com/office/powerpoint/2010/main" val="168264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13</a:t>
            </a:fld>
            <a:endParaRPr lang="en-US" dirty="0"/>
          </a:p>
        </p:txBody>
      </p:sp>
    </p:spTree>
    <p:extLst>
      <p:ext uri="{BB962C8B-B14F-4D97-AF65-F5344CB8AC3E}">
        <p14:creationId xmlns:p14="http://schemas.microsoft.com/office/powerpoint/2010/main" val="133851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7891E-EF63-44E2-A065-73AE21058F40}" type="slidenum">
              <a:rPr lang="en-US" smtClean="0"/>
              <a:t>22</a:t>
            </a:fld>
            <a:endParaRPr lang="en-US"/>
          </a:p>
        </p:txBody>
      </p:sp>
    </p:spTree>
    <p:extLst>
      <p:ext uri="{BB962C8B-B14F-4D97-AF65-F5344CB8AC3E}">
        <p14:creationId xmlns:p14="http://schemas.microsoft.com/office/powerpoint/2010/main" val="45107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7891E-EF63-44E2-A065-73AE21058F40}" type="slidenum">
              <a:rPr lang="en-US" smtClean="0"/>
              <a:t>23</a:t>
            </a:fld>
            <a:endParaRPr lang="en-US"/>
          </a:p>
        </p:txBody>
      </p:sp>
    </p:spTree>
    <p:extLst>
      <p:ext uri="{BB962C8B-B14F-4D97-AF65-F5344CB8AC3E}">
        <p14:creationId xmlns:p14="http://schemas.microsoft.com/office/powerpoint/2010/main" val="45107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The FAST Act established the Nationally Significant Freight and Highway Projects (NSFHP) program to provide funding to projects of national or regional significance that address critical freight and highway issues   </a:t>
            </a:r>
          </a:p>
          <a:p>
            <a:pPr marL="174708" indent="-174708">
              <a:buFont typeface="Arial" panose="020B0604020202020204" pitchFamily="34" charset="0"/>
              <a:buChar char="•"/>
            </a:pPr>
            <a:r>
              <a:rPr lang="en-US" b="1" dirty="0"/>
              <a:t>We’re calling these FASTLANE grants. </a:t>
            </a:r>
          </a:p>
          <a:p>
            <a:pPr marL="174708" indent="-174708">
              <a:buFont typeface="Arial" panose="020B0604020202020204" pitchFamily="34" charset="0"/>
              <a:buChar char="•"/>
            </a:pPr>
            <a:r>
              <a:rPr lang="en-US" dirty="0"/>
              <a:t>The NSFHP program provides an opportunity to address challenges across the nation’s transportation system including:</a:t>
            </a:r>
          </a:p>
          <a:p>
            <a:pPr marL="640594" lvl="1" indent="-174708">
              <a:buFont typeface="Arial" panose="020B0604020202020204" pitchFamily="34" charset="0"/>
              <a:buChar char="•"/>
            </a:pPr>
            <a:r>
              <a:rPr lang="en-US" dirty="0"/>
              <a:t>Improving highways and bridges on the National Highway System</a:t>
            </a:r>
          </a:p>
          <a:p>
            <a:pPr marL="640594" lvl="1" indent="-174708">
              <a:buFont typeface="Arial" panose="020B0604020202020204" pitchFamily="34" charset="0"/>
              <a:buChar char="•"/>
            </a:pPr>
            <a:r>
              <a:rPr lang="en-US" dirty="0"/>
              <a:t>Reducing highway congestion and bottlenecks; </a:t>
            </a:r>
          </a:p>
          <a:p>
            <a:pPr marL="640594" lvl="1" indent="-174708">
              <a:buFont typeface="Arial" panose="020B0604020202020204" pitchFamily="34" charset="0"/>
              <a:buChar char="•"/>
            </a:pPr>
            <a:r>
              <a:rPr lang="en-US" dirty="0"/>
              <a:t>Enabling more efficient intermodal connections; minimizing delays at international borders; </a:t>
            </a:r>
          </a:p>
          <a:p>
            <a:pPr marL="640594" lvl="1" indent="-174708">
              <a:buFont typeface="Arial" panose="020B0604020202020204" pitchFamily="34" charset="0"/>
              <a:buChar char="•"/>
            </a:pPr>
            <a:r>
              <a:rPr lang="en-US" dirty="0"/>
              <a:t>improving inadequate first and last mile segments; </a:t>
            </a:r>
          </a:p>
          <a:p>
            <a:pPr marL="640594" lvl="1" indent="-174708">
              <a:buFont typeface="Arial" panose="020B0604020202020204" pitchFamily="34" charset="0"/>
              <a:buChar char="•"/>
            </a:pPr>
            <a:r>
              <a:rPr lang="en-US" dirty="0"/>
              <a:t>modernizing port facilities to meet 21st Century demands, including connections between ports and their surface transportation systems; </a:t>
            </a:r>
          </a:p>
          <a:p>
            <a:pPr marL="640594" lvl="1" indent="-174708">
              <a:buFont typeface="Arial" panose="020B0604020202020204" pitchFamily="34" charset="0"/>
              <a:buChar char="•"/>
            </a:pPr>
            <a:r>
              <a:rPr lang="en-US" dirty="0"/>
              <a:t>improving grade crossings; </a:t>
            </a:r>
          </a:p>
          <a:p>
            <a:pPr marL="640594" lvl="1" indent="-174708">
              <a:buFont typeface="Arial" panose="020B0604020202020204" pitchFamily="34" charset="0"/>
              <a:buChar char="•"/>
            </a:pPr>
            <a:r>
              <a:rPr lang="en-US" dirty="0"/>
              <a:t>and addressing the impact of population growth on the movement of people and freight.</a:t>
            </a:r>
            <a:endParaRPr lang="en-US" b="1" dirty="0"/>
          </a:p>
          <a:p>
            <a:endParaRPr lang="en-US" b="1" dirty="0"/>
          </a:p>
          <a:p>
            <a:pPr marL="174708" indent="-174708">
              <a:buFont typeface="Arial" panose="020B0604020202020204" pitchFamily="34" charset="0"/>
              <a:buChar char="•"/>
            </a:pPr>
            <a:r>
              <a:rPr lang="en-US" b="1" dirty="0"/>
              <a:t>The program was authorized at $4.5 billion for fiscal years 2016 through 2020, including $800 million for this year. </a:t>
            </a:r>
          </a:p>
          <a:p>
            <a:pPr marL="174708" indent="-174708">
              <a:buFont typeface="Arial" panose="020B0604020202020204" pitchFamily="34" charset="0"/>
              <a:buChar char="•"/>
            </a:pPr>
            <a:r>
              <a:rPr lang="en-US" b="1" dirty="0"/>
              <a:t>Of these authorized funds, 25 percent – about $190 million this year – will be spent on projects located in rural areas </a:t>
            </a:r>
          </a:p>
          <a:p>
            <a:pPr marL="631908" lvl="1" indent="-174708">
              <a:buFont typeface="Arial" panose="020B0604020202020204" pitchFamily="34" charset="0"/>
              <a:buChar char="•"/>
            </a:pPr>
            <a:r>
              <a:rPr lang="en-US" b="1" dirty="0"/>
              <a:t>For the purposes of FASTLANE grants a rural project is one outside  a Census designated urbanized area with 200,000 or more people.  If you are a suburb of a large metro area, please review this carefully.  If your project is located within the boundary of an urbanized area of 200,000 or more, you will be considered urban for the purpose of a FAST LANE grant – even if your town has fewer than 200,000 people.  Cost share and minimum grant awards are the same for rural and urban projects.  </a:t>
            </a:r>
          </a:p>
          <a:p>
            <a:pPr marL="174708" indent="-174708">
              <a:buFont typeface="Arial" panose="020B0604020202020204" pitchFamily="34" charset="0"/>
              <a:buChar char="•"/>
            </a:pPr>
            <a:r>
              <a:rPr lang="en-US" b="1" dirty="0"/>
              <a:t>Ten percent – about $76 million – is reserved for small projects and we’ll go over what constitutes a rural project in a few slides. .</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Under statute, not more than $500 million in aggregate over the five years of the authorized program may be used for grants to freight rail, port, or intermodal projects and these projects must make significant improvements to freight movement on the National Highway Freight Network.  </a:t>
            </a:r>
          </a:p>
          <a:p>
            <a:endParaRPr lang="en-US" b="1" dirty="0"/>
          </a:p>
          <a:p>
            <a:r>
              <a:rPr lang="en-US" b="1" dirty="0"/>
              <a:t>There are few notable exceptions to projects that count toward the cap.  Grade crossing and grade separation either for highway-railway or rail/rail don’t count toward the $500 million maximum for freight  rail, port, or intermodal projects.</a:t>
            </a:r>
          </a:p>
          <a:p>
            <a:r>
              <a:rPr lang="en-US" dirty="0"/>
              <a:t>Additionally, only the non-highway portion(s) of multimodal projects count toward the $500 million maximum – so if your project includes multiple components, some  of which would count toward the $500 million maximum, we ask that you clearly identify those in your application.  </a:t>
            </a:r>
          </a:p>
          <a:p>
            <a:endParaRPr lang="en-US" dirty="0"/>
          </a:p>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C67891E-EF63-44E2-A065-73AE21058F40}" type="slidenum">
              <a:rPr lang="en-US" smtClean="0"/>
              <a:t>2</a:t>
            </a:fld>
            <a:endParaRPr lang="en-US"/>
          </a:p>
        </p:txBody>
      </p:sp>
    </p:spTree>
    <p:extLst>
      <p:ext uri="{BB962C8B-B14F-4D97-AF65-F5344CB8AC3E}">
        <p14:creationId xmlns:p14="http://schemas.microsoft.com/office/powerpoint/2010/main" val="28268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applicants are:</a:t>
            </a:r>
          </a:p>
          <a:p>
            <a:pPr marL="171450" indent="-171450">
              <a:buFont typeface="Arial" panose="020B0604020202020204" pitchFamily="34" charset="0"/>
              <a:buChar char="•"/>
            </a:pPr>
            <a:r>
              <a:rPr lang="en-US" dirty="0"/>
              <a:t>a State or group of States</a:t>
            </a:r>
          </a:p>
          <a:p>
            <a:pPr marL="171450" indent="-171450">
              <a:buFont typeface="Arial" panose="020B0604020202020204" pitchFamily="34" charset="0"/>
              <a:buChar char="•"/>
            </a:pPr>
            <a:r>
              <a:rPr lang="en-US" dirty="0"/>
              <a:t>MPOs that serve an urbanized area with 200K plus</a:t>
            </a:r>
          </a:p>
          <a:p>
            <a:pPr marL="171450" indent="-171450">
              <a:buFont typeface="Arial" panose="020B0604020202020204" pitchFamily="34" charset="0"/>
              <a:buChar char="•"/>
            </a:pPr>
            <a:r>
              <a:rPr lang="en-US" dirty="0"/>
              <a:t>Local government or political division of state or local government</a:t>
            </a:r>
          </a:p>
          <a:p>
            <a:pPr marL="171450" indent="-171450">
              <a:buFont typeface="Arial" panose="020B0604020202020204" pitchFamily="34" charset="0"/>
              <a:buChar char="•"/>
            </a:pPr>
            <a:r>
              <a:rPr lang="en-US" dirty="0"/>
              <a:t>Special purpose public authority like a port authority</a:t>
            </a:r>
          </a:p>
          <a:p>
            <a:pPr marL="171450" indent="-171450">
              <a:buFont typeface="Arial" panose="020B0604020202020204" pitchFamily="34" charset="0"/>
              <a:buChar char="•"/>
            </a:pPr>
            <a:r>
              <a:rPr lang="en-US" dirty="0"/>
              <a:t>Federal land management agency that applies jointly with a State</a:t>
            </a:r>
          </a:p>
          <a:p>
            <a:pPr marL="171450" indent="-171450">
              <a:buFont typeface="Arial" panose="020B0604020202020204" pitchFamily="34" charset="0"/>
              <a:buChar char="•"/>
            </a:pPr>
            <a:r>
              <a:rPr lang="en-US" dirty="0"/>
              <a:t>Tribal government</a:t>
            </a:r>
          </a:p>
          <a:p>
            <a:pPr marL="171450" indent="-171450">
              <a:buFont typeface="Arial" panose="020B0604020202020204" pitchFamily="34" charset="0"/>
              <a:buChar char="•"/>
            </a:pPr>
            <a:r>
              <a:rPr lang="en-US" dirty="0"/>
              <a:t>Multi-state or Multijurisdictional group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applying as part of a Multi-State or multijurisdictional group, your application should identify a lead applicant as a POC for the application. </a:t>
            </a:r>
          </a:p>
        </p:txBody>
      </p:sp>
      <p:sp>
        <p:nvSpPr>
          <p:cNvPr id="4" name="Slide Number Placeholder 3"/>
          <p:cNvSpPr>
            <a:spLocks noGrp="1"/>
          </p:cNvSpPr>
          <p:nvPr>
            <p:ph type="sldNum" sz="quarter" idx="10"/>
          </p:nvPr>
        </p:nvSpPr>
        <p:spPr/>
        <p:txBody>
          <a:bodyPr/>
          <a:lstStyle/>
          <a:p>
            <a:fld id="{0C67891E-EF63-44E2-A065-73AE21058F40}" type="slidenum">
              <a:rPr lang="en-US" smtClean="0"/>
              <a:t>3</a:t>
            </a:fld>
            <a:endParaRPr lang="en-US"/>
          </a:p>
        </p:txBody>
      </p:sp>
    </p:spTree>
    <p:extLst>
      <p:ext uri="{BB962C8B-B14F-4D97-AF65-F5344CB8AC3E}">
        <p14:creationId xmlns:p14="http://schemas.microsoft.com/office/powerpoint/2010/main" val="33219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1" indent="-174708" defTabSz="931774">
              <a:buFont typeface="Arial" panose="020B0604020202020204" pitchFamily="34" charset="0"/>
              <a:buChar char="•"/>
              <a:defRPr/>
            </a:pPr>
            <a:r>
              <a:rPr lang="en-US" b="1" dirty="0"/>
              <a:t>Eligible projects for FASTLANE grants are: </a:t>
            </a:r>
          </a:p>
          <a:p>
            <a:pPr marL="640594" lvl="1" indent="-174708" defTabSz="931774">
              <a:buFont typeface="Arial" panose="020B0604020202020204" pitchFamily="34" charset="0"/>
              <a:buChar char="•"/>
              <a:defRPr/>
            </a:pPr>
            <a:r>
              <a:rPr lang="en-US" b="1" dirty="0"/>
              <a:t>Highway freight projects carried out on the National Highway Freight Network; </a:t>
            </a:r>
          </a:p>
          <a:p>
            <a:pPr marL="640594" lvl="1" indent="-174708" defTabSz="931774">
              <a:buFont typeface="Arial" panose="020B0604020202020204" pitchFamily="34" charset="0"/>
              <a:buChar char="•"/>
              <a:defRPr/>
            </a:pPr>
            <a:r>
              <a:rPr lang="en-US" b="1" dirty="0"/>
              <a:t>Highway or bridge projects carried out on the </a:t>
            </a:r>
            <a:r>
              <a:rPr lang="en-US" b="1" u="sng" dirty="0">
                <a:hlinkClick r:id="rId3"/>
              </a:rPr>
              <a:t>National Highway System</a:t>
            </a:r>
            <a:r>
              <a:rPr lang="en-US" b="1" dirty="0"/>
              <a:t> (NHS</a:t>
            </a:r>
          </a:p>
          <a:p>
            <a:pPr marL="640594" lvl="1" indent="-174708" defTabSz="931774">
              <a:buFont typeface="Arial" panose="020B0604020202020204" pitchFamily="34" charset="0"/>
              <a:buChar char="•"/>
              <a:defRPr/>
            </a:pPr>
            <a:r>
              <a:rPr lang="en-US" b="1" dirty="0"/>
              <a:t>Railway-highway grade crossing or grade separation projects; </a:t>
            </a:r>
          </a:p>
          <a:p>
            <a:pPr marL="640594" lvl="1" indent="-174708" defTabSz="931774">
              <a:buFont typeface="Arial" panose="020B0604020202020204" pitchFamily="34" charset="0"/>
              <a:buChar char="•"/>
              <a:defRPr/>
            </a:pPr>
            <a:r>
              <a:rPr lang="en-US" b="1" dirty="0"/>
              <a:t>Intermodal, freight rail, or port project, or 2) within the boundaries of a public or private freight rail, water (including ports), or intermodal facility.  </a:t>
            </a:r>
          </a:p>
          <a:p>
            <a:pPr marL="1097794" lvl="2" indent="-174708" defTabSz="931774">
              <a:buFont typeface="Arial" panose="020B0604020202020204" pitchFamily="34" charset="0"/>
              <a:buChar char="•"/>
              <a:defRPr/>
            </a:pPr>
            <a:r>
              <a:rPr lang="en-US" b="1" dirty="0"/>
              <a:t>A freight rail, port, or intermodal facility must be a surface transportation infrastructure project necessary to facilitate direct intermodal interchange, transfer, or access into or out of the facility and must significantly improve freight movement on the National Highway Freight Network.  </a:t>
            </a:r>
          </a:p>
          <a:p>
            <a:pPr marL="1089108" lvl="3" indent="-174708" defTabSz="931774">
              <a:buFont typeface="Arial" panose="020B0604020202020204" pitchFamily="34" charset="0"/>
              <a:buChar char="•"/>
              <a:defRPr/>
            </a:pPr>
            <a:r>
              <a:rPr lang="en-US" dirty="0"/>
              <a:t>For a freight project within the boundaries of a freight rail, water (including ports), or intermodal facility, Federal funds can only support project elements that provide public benefits.</a:t>
            </a:r>
          </a:p>
          <a:p>
            <a:endParaRPr lang="en-US" dirty="0"/>
          </a:p>
        </p:txBody>
      </p:sp>
      <p:sp>
        <p:nvSpPr>
          <p:cNvPr id="4" name="Slide Number Placeholder 3"/>
          <p:cNvSpPr>
            <a:spLocks noGrp="1"/>
          </p:cNvSpPr>
          <p:nvPr>
            <p:ph type="sldNum" sz="quarter" idx="10"/>
          </p:nvPr>
        </p:nvSpPr>
        <p:spPr/>
        <p:txBody>
          <a:bodyPr/>
          <a:lstStyle/>
          <a:p>
            <a:fld id="{0C67891E-EF63-44E2-A065-73AE21058F40}" type="slidenum">
              <a:rPr lang="en-US" smtClean="0"/>
              <a:t>4</a:t>
            </a:fld>
            <a:endParaRPr lang="en-US"/>
          </a:p>
        </p:txBody>
      </p:sp>
    </p:spTree>
    <p:extLst>
      <p:ext uri="{BB962C8B-B14F-4D97-AF65-F5344CB8AC3E}">
        <p14:creationId xmlns:p14="http://schemas.microsoft.com/office/powerpoint/2010/main" val="33219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For large projects  with a minimum project size of $100 million, the minimum award is $25 million.  </a:t>
            </a:r>
          </a:p>
          <a:p>
            <a:pPr marL="174708" indent="-174708">
              <a:buFont typeface="Arial" panose="020B0604020202020204" pitchFamily="34" charset="0"/>
              <a:buChar char="•"/>
            </a:pPr>
            <a:r>
              <a:rPr lang="en-US" b="1" dirty="0"/>
              <a:t>For small projects, the minimum award is $5 million.</a:t>
            </a:r>
          </a:p>
          <a:p>
            <a:pPr marL="174708" indent="-174708">
              <a:buFont typeface="Arial" panose="020B0604020202020204" pitchFamily="34" charset="0"/>
              <a:buChar char="•"/>
            </a:pPr>
            <a:r>
              <a:rPr lang="en-US" b="1" dirty="0"/>
              <a:t>FASTLANE grants may be used for up to 60 percent of future project costs. And total Federal assistance may not exceed 80 percent of costs.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Non-Federal sources include State funds originating from programs funded by State revenue, local funds originating from State or local revenue funded programs, private funds or other funding sources of non-Federal origins.  </a:t>
            </a:r>
          </a:p>
          <a:p>
            <a:pPr marL="640594" lvl="1" indent="-174708">
              <a:buFont typeface="Arial" panose="020B0604020202020204" pitchFamily="34" charset="0"/>
              <a:buChar char="•"/>
            </a:pPr>
            <a:r>
              <a:rPr lang="en-US" dirty="0"/>
              <a:t>If funds originate from a Federal source – even if the State or a local government is providing them – they are still considered Federal funds.</a:t>
            </a:r>
          </a:p>
          <a:p>
            <a:pPr marL="174708" indent="-174708">
              <a:buFont typeface="Arial" panose="020B0604020202020204" pitchFamily="34" charset="0"/>
              <a:buChar char="•"/>
            </a:pPr>
            <a:r>
              <a:rPr lang="en-US" dirty="0"/>
              <a:t>Unless otherwise authorized in statute, local cost-share may not be counted as non-Federal share for both the NSFHP and another Federal program.  </a:t>
            </a:r>
          </a:p>
          <a:p>
            <a:pPr marL="174708" indent="-174708">
              <a:buFont typeface="Arial" panose="020B0604020202020204" pitchFamily="34" charset="0"/>
              <a:buChar char="•"/>
            </a:pPr>
            <a:r>
              <a:rPr lang="en-US" b="1" dirty="0"/>
              <a:t>For any project, the Department cannot consider previously incurred costs towards the matching requirement.  This means we’re going to be looking carefully at an applicant’s budget to make sure they meet all statutory requirements. </a:t>
            </a:r>
          </a:p>
        </p:txBody>
      </p:sp>
      <p:sp>
        <p:nvSpPr>
          <p:cNvPr id="4" name="Slide Number Placeholder 3"/>
          <p:cNvSpPr>
            <a:spLocks noGrp="1"/>
          </p:cNvSpPr>
          <p:nvPr>
            <p:ph type="sldNum" sz="quarter" idx="10"/>
          </p:nvPr>
        </p:nvSpPr>
        <p:spPr/>
        <p:txBody>
          <a:bodyPr/>
          <a:lstStyle/>
          <a:p>
            <a:fld id="{0C67891E-EF63-44E2-A065-73AE21058F40}" type="slidenum">
              <a:rPr lang="en-US" smtClean="0"/>
              <a:t>5</a:t>
            </a:fld>
            <a:endParaRPr lang="en-US"/>
          </a:p>
        </p:txBody>
      </p:sp>
    </p:spTree>
    <p:extLst>
      <p:ext uri="{BB962C8B-B14F-4D97-AF65-F5344CB8AC3E}">
        <p14:creationId xmlns:p14="http://schemas.microsoft.com/office/powerpoint/2010/main" val="223494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FASTLANE grants can support development phase activities and construction.  </a:t>
            </a:r>
          </a:p>
          <a:p>
            <a:pPr marL="174708" indent="-174708">
              <a:buFont typeface="Arial" panose="020B0604020202020204" pitchFamily="34" charset="0"/>
              <a:buChar char="•"/>
            </a:pPr>
            <a:r>
              <a:rPr lang="en-US" b="1" dirty="0"/>
              <a:t>Development phase activities include</a:t>
            </a:r>
            <a:r>
              <a:rPr lang="en-US" dirty="0"/>
              <a:t> planning, feasibility analysis , revenue forecasting, environmental review, preliminary engineering, design work, and other pre-construction activities</a:t>
            </a:r>
          </a:p>
          <a:p>
            <a:pPr marL="174708" indent="-174708">
              <a:buFont typeface="Arial" panose="020B0604020202020204" pitchFamily="34" charset="0"/>
              <a:buChar char="•"/>
            </a:pPr>
            <a:r>
              <a:rPr lang="en-US" dirty="0"/>
              <a:t>Construction activities including new construction, reconstruction, rehabilitation, property or equipment acquisition, environmental mitigation, construction contingencies, and operational improvements </a:t>
            </a:r>
          </a:p>
          <a:p>
            <a:pPr marL="174708" indent="-174708">
              <a:buFont typeface="Arial" panose="020B0604020202020204" pitchFamily="34" charset="0"/>
              <a:buChar char="•"/>
            </a:pPr>
            <a:r>
              <a:rPr lang="en-US" dirty="0"/>
              <a:t>Please note, however, that one statutory requirement for project selection is that the project be based on preliminary engineering. While development phase activities are eligible project costs, to be considered for selection, some level of environmental analysis and preliminary engineering must be undertaken prior to the application.  The Department will evaluate the level of completion of development phase activities to assess project readiness and risk – which I’ll get into more in a bit. </a:t>
            </a:r>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0C67891E-EF63-44E2-A065-73AE21058F40}" type="slidenum">
              <a:rPr lang="en-US" smtClean="0"/>
              <a:t>6</a:t>
            </a:fld>
            <a:endParaRPr lang="en-US"/>
          </a:p>
        </p:txBody>
      </p:sp>
    </p:spTree>
    <p:extLst>
      <p:ext uri="{BB962C8B-B14F-4D97-AF65-F5344CB8AC3E}">
        <p14:creationId xmlns:p14="http://schemas.microsoft.com/office/powerpoint/2010/main" val="22349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If you think you’ll apply, we ask that you email FASTLANEgrants@dot.gov by March 25 with your project name, cost, and a 2-3 sentence description.  This is not a requirement for submission. </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Applications must be submitted by 8:00 p.m. EDT on April 14, 2016.   The Grants.gov “Apply” function will open by March 15, 2016. </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Applications must comply with all requirements set forth in the Notice of Funding Opportunity and be submitted through </a:t>
            </a:r>
            <a:r>
              <a:rPr lang="en-US" u="sng" dirty="0">
                <a:hlinkClick r:id="rId3"/>
              </a:rPr>
              <a:t>www.Grants.gov</a:t>
            </a:r>
            <a:r>
              <a:rPr lang="en-US" dirty="0"/>
              <a:t> to be eligible for award.</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Applications received after the deadline will not be considered except in the case of unforeseen technical difficulties outlined in the Notice of Funding Opportunity.</a:t>
            </a:r>
          </a:p>
          <a:p>
            <a:pPr defTabSz="931774">
              <a:defRPr/>
            </a:pPr>
            <a:endParaRPr lang="en-US"/>
          </a:p>
          <a:p>
            <a:pPr defTabSz="931774">
              <a:defRPr/>
            </a:pPr>
            <a:endParaRPr lang="en-US" dirty="0"/>
          </a:p>
        </p:txBody>
      </p:sp>
      <p:sp>
        <p:nvSpPr>
          <p:cNvPr id="4" name="Slide Number Placeholder 3"/>
          <p:cNvSpPr>
            <a:spLocks noGrp="1"/>
          </p:cNvSpPr>
          <p:nvPr>
            <p:ph type="sldNum" sz="quarter" idx="10"/>
          </p:nvPr>
        </p:nvSpPr>
        <p:spPr/>
        <p:txBody>
          <a:bodyPr/>
          <a:lstStyle/>
          <a:p>
            <a:fld id="{0C67891E-EF63-44E2-A065-73AE21058F40}" type="slidenum">
              <a:rPr lang="en-US" smtClean="0"/>
              <a:t>7</a:t>
            </a:fld>
            <a:endParaRPr lang="en-US"/>
          </a:p>
        </p:txBody>
      </p:sp>
    </p:spTree>
    <p:extLst>
      <p:ext uri="{BB962C8B-B14F-4D97-AF65-F5344CB8AC3E}">
        <p14:creationId xmlns:p14="http://schemas.microsoft.com/office/powerpoint/2010/main" val="331169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Department will regularly post answers to frequently asked questions on the program’s website.  Guidance, webinar registration, and other importation information is also available.at </a:t>
            </a:r>
            <a:r>
              <a:rPr lang="en-US" u="sng" dirty="0"/>
              <a:t>www.transportation.gov/FASTLANEgrants</a:t>
            </a:r>
            <a:endParaRPr lang="en-US" dirty="0"/>
          </a:p>
          <a:p>
            <a:pPr marL="174708" indent="-174708">
              <a:buFont typeface="Arial" panose="020B0604020202020204" pitchFamily="34" charset="0"/>
              <a:buChar char="•"/>
            </a:pPr>
            <a:r>
              <a:rPr lang="en-US" dirty="0"/>
              <a:t>If your question is not addressed or you would like to contact the Department, please email FASTLANEgrants@dot.gov </a:t>
            </a:r>
          </a:p>
        </p:txBody>
      </p:sp>
      <p:sp>
        <p:nvSpPr>
          <p:cNvPr id="4" name="Slide Number Placeholder 3"/>
          <p:cNvSpPr>
            <a:spLocks noGrp="1"/>
          </p:cNvSpPr>
          <p:nvPr>
            <p:ph type="sldNum" sz="quarter" idx="10"/>
          </p:nvPr>
        </p:nvSpPr>
        <p:spPr/>
        <p:txBody>
          <a:bodyPr/>
          <a:lstStyle/>
          <a:p>
            <a:fld id="{0C67891E-EF63-44E2-A065-73AE21058F40}" type="slidenum">
              <a:rPr lang="en-US" smtClean="0"/>
              <a:t>8</a:t>
            </a:fld>
            <a:endParaRPr lang="en-US"/>
          </a:p>
        </p:txBody>
      </p:sp>
    </p:spTree>
    <p:extLst>
      <p:ext uri="{BB962C8B-B14F-4D97-AF65-F5344CB8AC3E}">
        <p14:creationId xmlns:p14="http://schemas.microsoft.com/office/powerpoint/2010/main" val="368530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7891E-EF63-44E2-A065-73AE21058F40}" type="slidenum">
              <a:rPr lang="en-US" smtClean="0"/>
              <a:t>9</a:t>
            </a:fld>
            <a:endParaRPr lang="en-US"/>
          </a:p>
        </p:txBody>
      </p:sp>
    </p:spTree>
    <p:extLst>
      <p:ext uri="{BB962C8B-B14F-4D97-AF65-F5344CB8AC3E}">
        <p14:creationId xmlns:p14="http://schemas.microsoft.com/office/powerpoint/2010/main" val="45107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379345-DBCE-445B-B41B-AF63B12524E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323000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79345-DBCE-445B-B41B-AF63B12524E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76891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79345-DBCE-445B-B41B-AF63B12524E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1371513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7" name="Rectangle 6"/>
          <p:cNvSpPr/>
          <p:nvPr userDrawn="1"/>
        </p:nvSpPr>
        <p:spPr>
          <a:xfrm>
            <a:off x="419100" y="0"/>
            <a:ext cx="872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Shape 39"/>
          <p:cNvSpPr txBox="1">
            <a:spLocks noGrp="1"/>
          </p:cNvSpPr>
          <p:nvPr>
            <p:ph type="title"/>
          </p:nvPr>
        </p:nvSpPr>
        <p:spPr>
          <a:xfrm>
            <a:off x="678182" y="255565"/>
            <a:ext cx="4801499" cy="464230"/>
          </a:xfrm>
          <a:prstGeom prst="rect">
            <a:avLst/>
          </a:prstGeom>
        </p:spPr>
        <p:txBody>
          <a:bodyPr wrap="square">
            <a:spAutoFit/>
          </a:bodyPr>
          <a:lstStyle>
            <a:lvl1pPr>
              <a:lnSpc>
                <a:spcPct val="100000"/>
              </a:lnSpc>
              <a:defRPr sz="2000" dirty="0">
                <a:solidFill>
                  <a:srgbClr val="2F6694"/>
                </a:solidFill>
                <a:latin typeface="Montserrat" panose="020B0604020202020204" charset="0"/>
                <a:ea typeface="Arial"/>
                <a:cs typeface="Helvetica" pitchFamily="34" charset="0"/>
                <a:sym typeface="Arial"/>
              </a:defRPr>
            </a:lvl1pPr>
          </a:lstStyle>
          <a:p>
            <a:pPr lvl="0">
              <a:lnSpc>
                <a:spcPct val="125000"/>
              </a:lnSpc>
            </a:pPr>
            <a:endParaRPr dirty="0"/>
          </a:p>
        </p:txBody>
      </p:sp>
      <p:sp>
        <p:nvSpPr>
          <p:cNvPr id="40" name="Shape 40"/>
          <p:cNvSpPr txBox="1">
            <a:spLocks noGrp="1"/>
          </p:cNvSpPr>
          <p:nvPr>
            <p:ph type="body" idx="1"/>
          </p:nvPr>
        </p:nvSpPr>
        <p:spPr>
          <a:xfrm>
            <a:off x="841000" y="2104033"/>
            <a:ext cx="2671800" cy="3244400"/>
          </a:xfrm>
          <a:prstGeom prst="rect">
            <a:avLst/>
          </a:prstGeom>
        </p:spPr>
        <p:txBody>
          <a:bodyPr lIns="91425" tIns="91425" rIns="91425" bIns="91425" anchor="t" anchorCtr="0"/>
          <a:lstStyle>
            <a:lvl1pPr lvl="0">
              <a:spcBef>
                <a:spcPts val="0"/>
              </a:spcBef>
              <a:defRPr>
                <a:solidFill>
                  <a:schemeClr val="tx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1" name="Shape 41"/>
          <p:cNvSpPr txBox="1">
            <a:spLocks noGrp="1"/>
          </p:cNvSpPr>
          <p:nvPr>
            <p:ph type="body" idx="2"/>
          </p:nvPr>
        </p:nvSpPr>
        <p:spPr>
          <a:xfrm>
            <a:off x="3673842" y="2104033"/>
            <a:ext cx="2671800" cy="3244400"/>
          </a:xfrm>
          <a:prstGeom prst="rect">
            <a:avLst/>
          </a:prstGeom>
        </p:spPr>
        <p:txBody>
          <a:bodyPr lIns="91425" tIns="91425" rIns="91425" bIns="91425" anchor="t" anchorCtr="0"/>
          <a:lstStyle>
            <a:lvl1pPr lvl="0">
              <a:spcBef>
                <a:spcPts val="0"/>
              </a:spcBef>
              <a:defRPr>
                <a:solidFill>
                  <a:schemeClr val="tx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 name="Rectangle 1"/>
          <p:cNvSpPr/>
          <p:nvPr userDrawn="1"/>
        </p:nvSpPr>
        <p:spPr>
          <a:xfrm>
            <a:off x="304800" y="0"/>
            <a:ext cx="8839200" cy="464230"/>
          </a:xfrm>
          <a:prstGeom prst="rect">
            <a:avLst/>
          </a:prstGeom>
        </p:spPr>
        <p:txBody>
          <a:bodyPr wrap="square">
            <a:spAutoFit/>
          </a:bodyPr>
          <a:lstStyle/>
          <a:p>
            <a:pPr lvl="0">
              <a:lnSpc>
                <a:spcPct val="125000"/>
              </a:lnSpc>
            </a:pPr>
            <a:endParaRPr lang="en-US" sz="2000" b="1" dirty="0">
              <a:solidFill>
                <a:srgbClr val="2F6694"/>
              </a:solidFill>
              <a:latin typeface="Montserrat" panose="020B0604020202020204" charset="0"/>
              <a:ea typeface="Arial"/>
              <a:cs typeface="Helvetica" pitchFamily="34" charset="0"/>
            </a:endParaRPr>
          </a:p>
        </p:txBody>
      </p:sp>
      <p:sp>
        <p:nvSpPr>
          <p:cNvPr id="3" name="Rectangle 2"/>
          <p:cNvSpPr/>
          <p:nvPr userDrawn="1"/>
        </p:nvSpPr>
        <p:spPr>
          <a:xfrm>
            <a:off x="304800" y="0"/>
            <a:ext cx="114300" cy="6858000"/>
          </a:xfrm>
          <a:prstGeom prst="rect">
            <a:avLst/>
          </a:prstGeom>
          <a:solidFill>
            <a:srgbClr val="DDB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2253" y="6187441"/>
            <a:ext cx="1829911" cy="903759"/>
          </a:xfrm>
          <a:prstGeom prst="rect">
            <a:avLst/>
          </a:prstGeom>
        </p:spPr>
      </p:pic>
      <p:cxnSp>
        <p:nvCxnSpPr>
          <p:cNvPr id="5" name="Straight Connector 4"/>
          <p:cNvCxnSpPr/>
          <p:nvPr userDrawn="1"/>
        </p:nvCxnSpPr>
        <p:spPr>
          <a:xfrm>
            <a:off x="548640" y="274320"/>
            <a:ext cx="0" cy="426720"/>
          </a:xfrm>
          <a:prstGeom prst="line">
            <a:avLst/>
          </a:prstGeom>
          <a:ln w="28575">
            <a:solidFill>
              <a:srgbClr val="2F6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97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lvl1pPr>
              <a:defRPr sz="4000">
                <a:latin typeface="Tw Cen MT Condensed Extra Bold" panose="020B0803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905000"/>
            <a:ext cx="8229600" cy="42211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379345-DBCE-445B-B41B-AF63B12524E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E8C3D-4B5E-4450-8A36-8581BD7B725F}" type="slidenum">
              <a:rPr lang="en-US" smtClean="0"/>
              <a:t>‹#›</a:t>
            </a:fld>
            <a:endParaRPr lang="en-US" dirty="0"/>
          </a:p>
        </p:txBody>
      </p:sp>
      <p:pic>
        <p:nvPicPr>
          <p:cNvPr id="7" name="Picture 6"/>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62537"/>
          <a:stretch/>
        </p:blipFill>
        <p:spPr>
          <a:xfrm>
            <a:off x="0" y="0"/>
            <a:ext cx="1026810" cy="1717505"/>
          </a:xfrm>
          <a:prstGeom prst="rect">
            <a:avLst/>
          </a:prstGeom>
        </p:spPr>
      </p:pic>
      <p:pic>
        <p:nvPicPr>
          <p:cNvPr id="8" name="Picture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0107"/>
          <a:stretch/>
        </p:blipFill>
        <p:spPr>
          <a:xfrm>
            <a:off x="8050591" y="0"/>
            <a:ext cx="1093409" cy="1717505"/>
          </a:xfrm>
          <a:prstGeom prst="rect">
            <a:avLst/>
          </a:prstGeom>
        </p:spPr>
      </p:pic>
      <p:cxnSp>
        <p:nvCxnSpPr>
          <p:cNvPr id="9" name="Straight Connector 8"/>
          <p:cNvCxnSpPr/>
          <p:nvPr userDrawn="1"/>
        </p:nvCxnSpPr>
        <p:spPr>
          <a:xfrm>
            <a:off x="2286000" y="1524000"/>
            <a:ext cx="457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4161" y="6324600"/>
            <a:ext cx="455678" cy="455678"/>
          </a:xfrm>
          <a:prstGeom prst="rect">
            <a:avLst/>
          </a:prstGeom>
        </p:spPr>
      </p:pic>
    </p:spTree>
    <p:extLst>
      <p:ext uri="{BB962C8B-B14F-4D97-AF65-F5344CB8AC3E}">
        <p14:creationId xmlns:p14="http://schemas.microsoft.com/office/powerpoint/2010/main" val="167759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79345-DBCE-445B-B41B-AF63B12524E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135693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379345-DBCE-445B-B41B-AF63B12524E6}"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16498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79345-DBCE-445B-B41B-AF63B12524E6}"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378357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379345-DBCE-445B-B41B-AF63B12524E6}"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94042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345-DBCE-445B-B41B-AF63B12524E6}"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413308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79345-DBCE-445B-B41B-AF63B12524E6}"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145912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79345-DBCE-445B-B41B-AF63B12524E6}"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E8C3D-4B5E-4450-8A36-8581BD7B725F}" type="slidenum">
              <a:rPr lang="en-US" smtClean="0"/>
              <a:t>‹#›</a:t>
            </a:fld>
            <a:endParaRPr lang="en-US"/>
          </a:p>
        </p:txBody>
      </p:sp>
    </p:spTree>
    <p:extLst>
      <p:ext uri="{BB962C8B-B14F-4D97-AF65-F5344CB8AC3E}">
        <p14:creationId xmlns:p14="http://schemas.microsoft.com/office/powerpoint/2010/main" val="259857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79345-DBCE-445B-B41B-AF63B12524E6}" type="datetimeFigureOut">
              <a:rPr lang="en-US" smtClean="0"/>
              <a:t>4/28/2017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E8C3D-4B5E-4450-8A36-8581BD7B725F}" type="slidenum">
              <a:rPr lang="en-US" smtClean="0"/>
              <a:t>‹#›</a:t>
            </a:fld>
            <a:endParaRPr lang="en-US"/>
          </a:p>
        </p:txBody>
      </p:sp>
    </p:spTree>
    <p:extLst>
      <p:ext uri="{BB962C8B-B14F-4D97-AF65-F5344CB8AC3E}">
        <p14:creationId xmlns:p14="http://schemas.microsoft.com/office/powerpoint/2010/main" val="126848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ames.Garland@dot.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fhwa.dot.gov/planning/megaregions" TargetMode="External"/><Relationship Id="rId4" Type="http://schemas.openxmlformats.org/officeDocument/2006/relationships/hyperlink" Target="http://www.planning.dot.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ransportation.gov/FASTLANEgra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Crystal.Jones@dot.gov" TargetMode="External"/><Relationship Id="rId4" Type="http://schemas.openxmlformats.org/officeDocument/2006/relationships/hyperlink" Target="mailto:FASTLANEgrants@dot.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043" y="1143000"/>
            <a:ext cx="5813914" cy="2076451"/>
          </a:xfrm>
        </p:spPr>
        <p:txBody>
          <a:bodyPr>
            <a:noAutofit/>
          </a:bodyPr>
          <a:lstStyle/>
          <a:p>
            <a:r>
              <a:rPr lang="en-US" sz="3600" dirty="0">
                <a:latin typeface="Tw Cen MT Condensed Extra Bold" panose="020B0803020202020204" pitchFamily="34" charset="0"/>
              </a:rPr>
              <a:t>FASTLANE Grants, Freight, Megaregions, Innovation, and more</a:t>
            </a:r>
            <a:r>
              <a:rPr lang="is-IS" sz="3600" dirty="0">
                <a:latin typeface="Tw Cen MT Condensed Extra Bold" panose="020B0803020202020204" pitchFamily="34" charset="0"/>
              </a:rPr>
              <a:t>….</a:t>
            </a:r>
            <a:endParaRPr lang="en-US" sz="3600" dirty="0">
              <a:latin typeface="Tw Cen MT Condensed Extra Bold" panose="020B0803020202020204" pitchFamily="34" charset="0"/>
            </a:endParaRPr>
          </a:p>
        </p:txBody>
      </p:sp>
      <p:sp>
        <p:nvSpPr>
          <p:cNvPr id="3" name="Subtitle 2"/>
          <p:cNvSpPr>
            <a:spLocks noGrp="1"/>
          </p:cNvSpPr>
          <p:nvPr>
            <p:ph type="subTitle" idx="1"/>
          </p:nvPr>
        </p:nvSpPr>
        <p:spPr>
          <a:xfrm>
            <a:off x="0" y="3886200"/>
            <a:ext cx="9144000" cy="1752600"/>
          </a:xfrm>
        </p:spPr>
        <p:txBody>
          <a:bodyPr>
            <a:normAutofit fontScale="92500" lnSpcReduction="10000"/>
          </a:bodyPr>
          <a:lstStyle/>
          <a:p>
            <a:r>
              <a:rPr lang="en-US" sz="2800" dirty="0">
                <a:solidFill>
                  <a:srgbClr val="000000"/>
                </a:solidFill>
                <a:latin typeface="Arial"/>
                <a:cs typeface="Arial"/>
              </a:rPr>
              <a:t>National Association of Counties Transportation Peer Exchange</a:t>
            </a:r>
          </a:p>
          <a:p>
            <a:r>
              <a:rPr lang="en-US" sz="2800" dirty="0">
                <a:solidFill>
                  <a:srgbClr val="000000"/>
                </a:solidFill>
                <a:latin typeface="Arial"/>
                <a:cs typeface="Arial"/>
              </a:rPr>
              <a:t>Savannah, GA		</a:t>
            </a:r>
          </a:p>
          <a:p>
            <a:r>
              <a:rPr lang="en-US" sz="2800" dirty="0">
                <a:solidFill>
                  <a:srgbClr val="000000"/>
                </a:solidFill>
                <a:latin typeface="Arial"/>
                <a:cs typeface="Arial"/>
              </a:rPr>
              <a:t>March 24, 2017</a:t>
            </a: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2537"/>
          <a:stretch/>
        </p:blipFill>
        <p:spPr>
          <a:xfrm>
            <a:off x="0" y="451485"/>
            <a:ext cx="1503352" cy="2514600"/>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107"/>
          <a:stretch/>
        </p:blipFill>
        <p:spPr>
          <a:xfrm>
            <a:off x="7543139" y="451485"/>
            <a:ext cx="1600861"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644" y="5479726"/>
            <a:ext cx="911356" cy="911356"/>
          </a:xfrm>
          <a:prstGeom prst="rect">
            <a:avLst/>
          </a:prstGeom>
        </p:spPr>
      </p:pic>
      <p:cxnSp>
        <p:nvCxnSpPr>
          <p:cNvPr id="11" name="Straight Connector 10"/>
          <p:cNvCxnSpPr/>
          <p:nvPr/>
        </p:nvCxnSpPr>
        <p:spPr>
          <a:xfrm>
            <a:off x="2286000" y="3733800"/>
            <a:ext cx="457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USDOT Build America Bureau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479725"/>
            <a:ext cx="1524000" cy="779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180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48689"/>
            <a:ext cx="3493770" cy="5909311"/>
          </a:xfrm>
          <a:prstGeom prst="rect">
            <a:avLst/>
          </a:prstGeom>
        </p:spPr>
        <p:txBody>
          <a:bodyPr wrap="square">
            <a:spAutoFit/>
          </a:bodyPr>
          <a:lstStyle>
            <a:defPPr marR="0" lvl="0" algn="l" rtl="0">
              <a:lnSpc>
                <a:spcPct val="100000"/>
              </a:lnSpc>
              <a:spcBef>
                <a:spcPts val="0"/>
              </a:spcBef>
              <a:spcAft>
                <a:spcPts val="0"/>
              </a:spcAft>
              <a:defRPr/>
            </a:defPPr>
            <a:lvl1pPr marL="514350" indent="-285750">
              <a:buClr>
                <a:srgbClr val="28324A"/>
              </a:buClr>
              <a:buSzPct val="100000"/>
              <a:buFont typeface="Arial" panose="020B0604020202020204" pitchFamily="34" charset="0"/>
              <a:buChar char="•"/>
              <a:defRPr>
                <a:solidFill>
                  <a:schemeClr val="tx1"/>
                </a:solidFill>
                <a:latin typeface="Montserrat" panose="020B0604020202020204" charset="0"/>
                <a:cs typeface="Helvetica" pitchFamily="34" charset="0"/>
              </a:defRPr>
            </a:lvl1pPr>
          </a:lstStyle>
          <a:p>
            <a:pPr marL="228600" indent="0">
              <a:buNone/>
            </a:pPr>
            <a:r>
              <a:rPr lang="en-US" dirty="0">
                <a:latin typeface="Arial"/>
                <a:cs typeface="Arial"/>
              </a:rPr>
              <a:t>Facts on U.S. railroads:</a:t>
            </a:r>
          </a:p>
          <a:p>
            <a:r>
              <a:rPr lang="en-US" dirty="0">
                <a:latin typeface="Arial"/>
                <a:cs typeface="Arial"/>
              </a:rPr>
              <a:t>139,000 miles of track</a:t>
            </a:r>
          </a:p>
          <a:p>
            <a:r>
              <a:rPr lang="en-US" dirty="0">
                <a:latin typeface="Arial"/>
                <a:cs typeface="Arial"/>
              </a:rPr>
              <a:t>$68.9 billion of revenue annually</a:t>
            </a:r>
          </a:p>
          <a:p>
            <a:pPr marL="228600" indent="0">
              <a:buNone/>
            </a:pPr>
            <a:endParaRPr lang="en-US" dirty="0">
              <a:latin typeface="Arial"/>
              <a:cs typeface="Arial"/>
            </a:endParaRPr>
          </a:p>
          <a:p>
            <a:pPr marL="228600" indent="0">
              <a:buNone/>
            </a:pPr>
            <a:r>
              <a:rPr lang="en-US" dirty="0">
                <a:latin typeface="Arial"/>
                <a:cs typeface="Arial"/>
              </a:rPr>
              <a:t>Railroads offer capacity to accommodate future freight increases.</a:t>
            </a:r>
          </a:p>
          <a:p>
            <a:pPr marL="228600" indent="0">
              <a:buNone/>
            </a:pPr>
            <a:endParaRPr lang="en-US" dirty="0">
              <a:latin typeface="Arial"/>
              <a:cs typeface="Arial"/>
            </a:endParaRPr>
          </a:p>
          <a:p>
            <a:pPr marL="228600" indent="0">
              <a:buNone/>
            </a:pPr>
            <a:r>
              <a:rPr lang="en-US" dirty="0">
                <a:latin typeface="Arial"/>
                <a:cs typeface="Arial"/>
              </a:rPr>
              <a:t>88% of railroads under capacity (2007)</a:t>
            </a:r>
          </a:p>
          <a:p>
            <a:pPr marL="228600" indent="0">
              <a:buNone/>
            </a:pPr>
            <a:endParaRPr lang="en-US" dirty="0">
              <a:latin typeface="Arial"/>
              <a:cs typeface="Arial"/>
            </a:endParaRPr>
          </a:p>
          <a:p>
            <a:pPr marL="228600" indent="0">
              <a:buNone/>
            </a:pPr>
            <a:r>
              <a:rPr lang="en-US" dirty="0">
                <a:latin typeface="Arial"/>
                <a:cs typeface="Arial"/>
              </a:rPr>
              <a:t>By 2035, 45% projected to be under capacity.</a:t>
            </a:r>
          </a:p>
          <a:p>
            <a:pPr marL="228600" indent="0">
              <a:buNone/>
            </a:pPr>
            <a:endParaRPr lang="en-US" dirty="0">
              <a:latin typeface="Arial"/>
              <a:cs typeface="Arial"/>
            </a:endParaRPr>
          </a:p>
          <a:p>
            <a:pPr marL="228600" indent="0">
              <a:buNone/>
            </a:pPr>
            <a:r>
              <a:rPr lang="en-US" dirty="0">
                <a:latin typeface="Arial"/>
                <a:cs typeface="Arial"/>
              </a:rPr>
              <a:t>Investment required to accommodate projected freight increases.</a:t>
            </a:r>
          </a:p>
          <a:p>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7" name="TextBox 6"/>
          <p:cNvSpPr txBox="1"/>
          <p:nvPr/>
        </p:nvSpPr>
        <p:spPr>
          <a:xfrm>
            <a:off x="5192079" y="6443793"/>
            <a:ext cx="2751773" cy="207749"/>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Source: Federal Railroad Administration</a:t>
            </a:r>
          </a:p>
        </p:txBody>
      </p:sp>
      <p:pic>
        <p:nvPicPr>
          <p:cNvPr id="1028" name="Picture 4" descr="Class 1 Railroads and Mega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620" y="1028700"/>
            <a:ext cx="5554382" cy="49911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a:xfrm>
            <a:off x="678182" y="308144"/>
            <a:ext cx="8141969" cy="461665"/>
          </a:xfrm>
        </p:spPr>
        <p:txBody>
          <a:bodyPr/>
          <a:lstStyle/>
          <a:p>
            <a:r>
              <a:rPr lang="en-US" altLang="en-US" sz="2400" dirty="0">
                <a:solidFill>
                  <a:srgbClr val="000000"/>
                </a:solidFill>
                <a:latin typeface="Arial"/>
                <a:cs typeface="Arial"/>
              </a:rPr>
              <a:t>Challenges Facing PAM: Railway Infrastructure</a:t>
            </a:r>
            <a:endParaRPr lang="en-US" sz="2400" dirty="0">
              <a:solidFill>
                <a:srgbClr val="000000"/>
              </a:solidFill>
              <a:latin typeface="Arial"/>
              <a:cs typeface="Arial"/>
            </a:endParaRPr>
          </a:p>
        </p:txBody>
      </p:sp>
    </p:spTree>
    <p:extLst>
      <p:ext uri="{BB962C8B-B14F-4D97-AF65-F5344CB8AC3E}">
        <p14:creationId xmlns:p14="http://schemas.microsoft.com/office/powerpoint/2010/main" val="99167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23478"/>
            <a:ext cx="8686801" cy="830997"/>
          </a:xfrm>
        </p:spPr>
        <p:txBody>
          <a:bodyPr/>
          <a:lstStyle/>
          <a:p>
            <a:pPr eaLnBrk="1" hangingPunct="1"/>
            <a:r>
              <a:rPr lang="en-US" altLang="en-US" sz="2400" dirty="0">
                <a:solidFill>
                  <a:srgbClr val="000000"/>
                </a:solidFill>
                <a:latin typeface="Arial"/>
                <a:cs typeface="Arial"/>
              </a:rPr>
              <a:t>Piedmont-Atlantic Megaregion: Migration Trends 1995 to 2000</a:t>
            </a:r>
          </a:p>
        </p:txBody>
      </p:sp>
      <p:sp>
        <p:nvSpPr>
          <p:cNvPr id="2" name="Text Placeholder 1"/>
          <p:cNvSpPr>
            <a:spLocks noGrp="1"/>
          </p:cNvSpPr>
          <p:nvPr>
            <p:ph type="body" idx="2"/>
          </p:nvPr>
        </p:nvSpPr>
        <p:spPr/>
        <p:txBody>
          <a:bodyPr/>
          <a:lstStyle/>
          <a:p>
            <a:endParaRPr lang="en-US" dirty="0"/>
          </a:p>
        </p:txBody>
      </p:sp>
      <p:pic>
        <p:nvPicPr>
          <p:cNvPr id="17412" name="Picture 4" descr="migration_FEB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1" y="824985"/>
            <a:ext cx="5823822" cy="5999095"/>
          </a:xfrm>
          <a:prstGeom prst="rect">
            <a:avLst/>
          </a:prstGeom>
          <a:noFill/>
          <a:ln w="19050">
            <a:solidFill>
              <a:srgbClr val="DDEFEE"/>
            </a:solidFill>
            <a:miter lim="800000"/>
            <a:headEnd/>
            <a:tailEnd/>
          </a:ln>
          <a:extLst>
            <a:ext uri="{909E8E84-426E-40dd-AFC4-6F175D3DCCD1}">
              <a14:hiddenFill xmlns:a14="http://schemas.microsoft.com/office/drawing/2010/main" xmlns="">
                <a:solidFill>
                  <a:srgbClr val="FFFFFF"/>
                </a:solidFill>
              </a14:hiddenFill>
            </a:ext>
          </a:extLst>
        </p:spPr>
      </p:pic>
      <p:sp>
        <p:nvSpPr>
          <p:cNvPr id="17413" name="Text Box 6"/>
          <p:cNvSpPr txBox="1">
            <a:spLocks noChangeArrowheads="1"/>
          </p:cNvSpPr>
          <p:nvPr/>
        </p:nvSpPr>
        <p:spPr bwMode="auto">
          <a:xfrm>
            <a:off x="1864520" y="6564314"/>
            <a:ext cx="4493419"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750" dirty="0">
                <a:solidFill>
                  <a:schemeClr val="bg1"/>
                </a:solidFill>
              </a:rPr>
              <a:t>Source: U.S. Census Bureau</a:t>
            </a:r>
          </a:p>
        </p:txBody>
      </p:sp>
      <p:sp>
        <p:nvSpPr>
          <p:cNvPr id="17414" name="Rectangle 7"/>
          <p:cNvSpPr>
            <a:spLocks noChangeArrowheads="1"/>
          </p:cNvSpPr>
          <p:nvPr/>
        </p:nvSpPr>
        <p:spPr bwMode="auto">
          <a:xfrm>
            <a:off x="6604877" y="1300022"/>
            <a:ext cx="2198890" cy="3416320"/>
          </a:xfrm>
          <a:prstGeom prst="rect">
            <a:avLst/>
          </a:prstGeom>
          <a:extLst/>
        </p:spPr>
        <p:txBody>
          <a:bodyPr wrap="square">
            <a:spAutoFit/>
          </a:bodyPr>
          <a:lstStyle/>
          <a:p>
            <a:pPr marL="514350" indent="-285750">
              <a:buClr>
                <a:srgbClr val="28324A"/>
              </a:buClr>
              <a:buSzPct val="100000"/>
              <a:buFont typeface="Arial" panose="020B0604020202020204" pitchFamily="34" charset="0"/>
              <a:buChar char="•"/>
            </a:pPr>
            <a:endParaRPr lang="en-US" altLang="en-US" dirty="0">
              <a:solidFill>
                <a:schemeClr val="tx1"/>
              </a:solidFill>
              <a:latin typeface="Arial"/>
              <a:cs typeface="Arial"/>
            </a:endParaRPr>
          </a:p>
          <a:p>
            <a:pPr marL="514350" indent="-285750">
              <a:buClr>
                <a:srgbClr val="28324A"/>
              </a:buClr>
              <a:buSzPct val="100000"/>
              <a:buFont typeface="Arial" panose="020B0604020202020204" pitchFamily="34" charset="0"/>
              <a:buChar char="•"/>
            </a:pPr>
            <a:r>
              <a:rPr lang="en-US" altLang="en-US" dirty="0">
                <a:solidFill>
                  <a:schemeClr val="tx1"/>
                </a:solidFill>
                <a:latin typeface="Arial"/>
                <a:cs typeface="Arial"/>
              </a:rPr>
              <a:t>1.6 million people moved to PAM from the rest of the country.</a:t>
            </a:r>
          </a:p>
          <a:p>
            <a:pPr marL="514350" indent="-285750">
              <a:buClr>
                <a:srgbClr val="28324A"/>
              </a:buClr>
              <a:buSzPct val="100000"/>
              <a:buFont typeface="Arial" panose="020B0604020202020204" pitchFamily="34" charset="0"/>
              <a:buChar char="•"/>
            </a:pPr>
            <a:endParaRPr lang="en-US" altLang="en-US" dirty="0">
              <a:solidFill>
                <a:schemeClr val="tx1"/>
              </a:solidFill>
              <a:latin typeface="Arial"/>
              <a:cs typeface="Arial"/>
            </a:endParaRPr>
          </a:p>
          <a:p>
            <a:pPr marL="514350" indent="-285750">
              <a:buClr>
                <a:srgbClr val="28324A"/>
              </a:buClr>
              <a:buSzPct val="100000"/>
              <a:buFont typeface="Arial" panose="020B0604020202020204" pitchFamily="34" charset="0"/>
              <a:buChar char="•"/>
            </a:pPr>
            <a:r>
              <a:rPr lang="en-US" altLang="en-US" dirty="0">
                <a:solidFill>
                  <a:schemeClr val="tx1"/>
                </a:solidFill>
                <a:latin typeface="Arial"/>
                <a:cs typeface="Arial"/>
              </a:rPr>
              <a:t>1.3 million people migrated to PAM internationally.</a:t>
            </a:r>
          </a:p>
        </p:txBody>
      </p:sp>
      <p:sp>
        <p:nvSpPr>
          <p:cNvPr id="9" name="Rectangle 8"/>
          <p:cNvSpPr/>
          <p:nvPr/>
        </p:nvSpPr>
        <p:spPr>
          <a:xfrm>
            <a:off x="6674218" y="5765438"/>
            <a:ext cx="2060208" cy="276999"/>
          </a:xfrm>
          <a:prstGeom prst="rect">
            <a:avLst/>
          </a:prstGeom>
        </p:spPr>
        <p:txBody>
          <a:bodyPr wrap="square">
            <a:spAutoFit/>
          </a:bodyPr>
          <a:lstStyle/>
          <a:p>
            <a:r>
              <a:rPr lang="en-US" sz="1200" dirty="0"/>
              <a:t>Source: US Census Bureau</a:t>
            </a:r>
          </a:p>
        </p:txBody>
      </p:sp>
    </p:spTree>
    <p:extLst>
      <p:ext uri="{BB962C8B-B14F-4D97-AF65-F5344CB8AC3E}">
        <p14:creationId xmlns:p14="http://schemas.microsoft.com/office/powerpoint/2010/main" val="120508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1808" b="35713"/>
          <a:stretch/>
        </p:blipFill>
        <p:spPr>
          <a:xfrm>
            <a:off x="2069700" y="3164278"/>
            <a:ext cx="1909762" cy="6202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900" y="2097478"/>
            <a:ext cx="1143000" cy="83127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0402" b="27943"/>
          <a:stretch/>
        </p:blipFill>
        <p:spPr>
          <a:xfrm>
            <a:off x="317100" y="3203455"/>
            <a:ext cx="1595438" cy="66457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19350" b="19254"/>
          <a:stretch/>
        </p:blipFill>
        <p:spPr>
          <a:xfrm>
            <a:off x="4038600" y="3088078"/>
            <a:ext cx="1828800" cy="694107"/>
          </a:xfrm>
          <a:prstGeom prst="rect">
            <a:avLst/>
          </a:prstGeom>
        </p:spPr>
      </p:pic>
      <p:pic>
        <p:nvPicPr>
          <p:cNvPr id="11" name="Picture 10"/>
          <p:cNvPicPr>
            <a:picLocks noChangeAspect="1"/>
          </p:cNvPicPr>
          <p:nvPr/>
        </p:nvPicPr>
        <p:blipFill>
          <a:blip r:embed="rId7"/>
          <a:stretch>
            <a:fillRect/>
          </a:stretch>
        </p:blipFill>
        <p:spPr>
          <a:xfrm>
            <a:off x="483081" y="1191998"/>
            <a:ext cx="2106437" cy="753079"/>
          </a:xfrm>
          <a:prstGeom prst="rect">
            <a:avLst/>
          </a:prstGeom>
        </p:spPr>
      </p:pic>
      <p:pic>
        <p:nvPicPr>
          <p:cNvPr id="12" name="Picture 11"/>
          <p:cNvPicPr>
            <a:picLocks noChangeAspect="1"/>
          </p:cNvPicPr>
          <p:nvPr/>
        </p:nvPicPr>
        <p:blipFill>
          <a:blip r:embed="rId8"/>
          <a:stretch>
            <a:fillRect/>
          </a:stretch>
        </p:blipFill>
        <p:spPr>
          <a:xfrm>
            <a:off x="317100" y="2173678"/>
            <a:ext cx="1219200" cy="770535"/>
          </a:xfrm>
          <a:prstGeom prst="rect">
            <a:avLst/>
          </a:prstGeom>
        </p:spPr>
      </p:pic>
      <p:pic>
        <p:nvPicPr>
          <p:cNvPr id="13" name="Picture 12"/>
          <p:cNvPicPr>
            <a:picLocks noChangeAspect="1"/>
          </p:cNvPicPr>
          <p:nvPr/>
        </p:nvPicPr>
        <p:blipFill>
          <a:blip r:embed="rId9"/>
          <a:stretch>
            <a:fillRect/>
          </a:stretch>
        </p:blipFill>
        <p:spPr>
          <a:xfrm>
            <a:off x="317100" y="4002478"/>
            <a:ext cx="3975100" cy="625060"/>
          </a:xfrm>
          <a:prstGeom prst="rect">
            <a:avLst/>
          </a:prstGeom>
        </p:spPr>
      </p:pic>
      <p:pic>
        <p:nvPicPr>
          <p:cNvPr id="14" name="Picture 13"/>
          <p:cNvPicPr>
            <a:picLocks noChangeAspect="1"/>
          </p:cNvPicPr>
          <p:nvPr/>
        </p:nvPicPr>
        <p:blipFill>
          <a:blip r:embed="rId10"/>
          <a:stretch>
            <a:fillRect/>
          </a:stretch>
        </p:blipFill>
        <p:spPr>
          <a:xfrm>
            <a:off x="3365100" y="954478"/>
            <a:ext cx="1415562" cy="685800"/>
          </a:xfrm>
          <a:prstGeom prst="rect">
            <a:avLst/>
          </a:prstGeom>
        </p:spPr>
      </p:pic>
      <p:pic>
        <p:nvPicPr>
          <p:cNvPr id="15" name="Picture 14"/>
          <p:cNvPicPr>
            <a:picLocks noChangeAspect="1"/>
          </p:cNvPicPr>
          <p:nvPr/>
        </p:nvPicPr>
        <p:blipFill>
          <a:blip r:embed="rId11"/>
          <a:stretch>
            <a:fillRect/>
          </a:stretch>
        </p:blipFill>
        <p:spPr>
          <a:xfrm>
            <a:off x="4431900" y="3926278"/>
            <a:ext cx="1143000" cy="900352"/>
          </a:xfrm>
          <a:prstGeom prst="rect">
            <a:avLst/>
          </a:prstGeom>
        </p:spPr>
      </p:pic>
      <p:pic>
        <p:nvPicPr>
          <p:cNvPr id="16" name="Picture 15"/>
          <p:cNvPicPr>
            <a:picLocks noChangeAspect="1"/>
          </p:cNvPicPr>
          <p:nvPr/>
        </p:nvPicPr>
        <p:blipFill rotWithShape="1">
          <a:blip r:embed="rId12"/>
          <a:srcRect t="11057" r="27258" b="12389"/>
          <a:stretch/>
        </p:blipFill>
        <p:spPr>
          <a:xfrm>
            <a:off x="457200" y="5041900"/>
            <a:ext cx="1765300" cy="801942"/>
          </a:xfrm>
          <a:prstGeom prst="rect">
            <a:avLst/>
          </a:prstGeom>
        </p:spPr>
      </p:pic>
      <p:pic>
        <p:nvPicPr>
          <p:cNvPr id="17" name="Picture 16"/>
          <p:cNvPicPr>
            <a:picLocks noChangeAspect="1"/>
          </p:cNvPicPr>
          <p:nvPr/>
        </p:nvPicPr>
        <p:blipFill>
          <a:blip r:embed="rId13"/>
          <a:stretch>
            <a:fillRect/>
          </a:stretch>
        </p:blipFill>
        <p:spPr>
          <a:xfrm>
            <a:off x="2743200" y="5041900"/>
            <a:ext cx="2070100" cy="749232"/>
          </a:xfrm>
          <a:prstGeom prst="rect">
            <a:avLst/>
          </a:prstGeom>
        </p:spPr>
      </p:pic>
      <p:pic>
        <p:nvPicPr>
          <p:cNvPr id="18" name="Picture 17"/>
          <p:cNvPicPr>
            <a:picLocks noChangeAspect="1"/>
          </p:cNvPicPr>
          <p:nvPr/>
        </p:nvPicPr>
        <p:blipFill>
          <a:blip r:embed="rId14"/>
          <a:stretch>
            <a:fillRect/>
          </a:stretch>
        </p:blipFill>
        <p:spPr>
          <a:xfrm>
            <a:off x="5263172" y="5257800"/>
            <a:ext cx="1086771" cy="1086771"/>
          </a:xfrm>
          <a:prstGeom prst="rect">
            <a:avLst/>
          </a:prstGeom>
        </p:spPr>
      </p:pic>
      <p:pic>
        <p:nvPicPr>
          <p:cNvPr id="19" name="Picture 18"/>
          <p:cNvPicPr>
            <a:picLocks noChangeAspect="1"/>
          </p:cNvPicPr>
          <p:nvPr/>
        </p:nvPicPr>
        <p:blipFill>
          <a:blip r:embed="rId15"/>
          <a:stretch>
            <a:fillRect/>
          </a:stretch>
        </p:blipFill>
        <p:spPr>
          <a:xfrm>
            <a:off x="5803500" y="878278"/>
            <a:ext cx="2006600" cy="729673"/>
          </a:xfrm>
          <a:prstGeom prst="rect">
            <a:avLst/>
          </a:prstGeom>
        </p:spPr>
      </p:pic>
      <p:pic>
        <p:nvPicPr>
          <p:cNvPr id="2" name="Picture 1"/>
          <p:cNvPicPr>
            <a:picLocks noChangeAspect="1"/>
          </p:cNvPicPr>
          <p:nvPr/>
        </p:nvPicPr>
        <p:blipFill>
          <a:blip r:embed="rId16"/>
          <a:stretch>
            <a:fillRect/>
          </a:stretch>
        </p:blipFill>
        <p:spPr>
          <a:xfrm>
            <a:off x="6336900" y="1945078"/>
            <a:ext cx="1981200" cy="587022"/>
          </a:xfrm>
          <a:prstGeom prst="rect">
            <a:avLst/>
          </a:prstGeom>
        </p:spPr>
      </p:pic>
      <p:pic>
        <p:nvPicPr>
          <p:cNvPr id="3" name="Picture 2"/>
          <p:cNvPicPr>
            <a:picLocks noChangeAspect="1"/>
          </p:cNvPicPr>
          <p:nvPr/>
        </p:nvPicPr>
        <p:blipFill>
          <a:blip r:embed="rId17"/>
          <a:stretch>
            <a:fillRect/>
          </a:stretch>
        </p:blipFill>
        <p:spPr>
          <a:xfrm>
            <a:off x="5715000" y="3164278"/>
            <a:ext cx="2743200" cy="592931"/>
          </a:xfrm>
          <a:prstGeom prst="rect">
            <a:avLst/>
          </a:prstGeom>
        </p:spPr>
      </p:pic>
      <p:pic>
        <p:nvPicPr>
          <p:cNvPr id="4" name="Picture 3"/>
          <p:cNvPicPr>
            <a:picLocks noChangeAspect="1"/>
          </p:cNvPicPr>
          <p:nvPr/>
        </p:nvPicPr>
        <p:blipFill>
          <a:blip r:embed="rId18"/>
          <a:stretch>
            <a:fillRect/>
          </a:stretch>
        </p:blipFill>
        <p:spPr>
          <a:xfrm>
            <a:off x="2984100" y="2097478"/>
            <a:ext cx="2946400" cy="731700"/>
          </a:xfrm>
          <a:prstGeom prst="rect">
            <a:avLst/>
          </a:prstGeom>
        </p:spPr>
      </p:pic>
      <p:pic>
        <p:nvPicPr>
          <p:cNvPr id="21" name="Picture 20"/>
          <p:cNvPicPr>
            <a:picLocks noChangeAspect="1"/>
          </p:cNvPicPr>
          <p:nvPr/>
        </p:nvPicPr>
        <p:blipFill>
          <a:blip r:embed="rId19"/>
          <a:stretch>
            <a:fillRect/>
          </a:stretch>
        </p:blipFill>
        <p:spPr>
          <a:xfrm>
            <a:off x="6159100" y="3743020"/>
            <a:ext cx="1295400" cy="1266867"/>
          </a:xfrm>
          <a:prstGeom prst="rect">
            <a:avLst/>
          </a:prstGeom>
        </p:spPr>
      </p:pic>
      <p:pic>
        <p:nvPicPr>
          <p:cNvPr id="22" name="Picture 21"/>
          <p:cNvPicPr>
            <a:picLocks noChangeAspect="1"/>
          </p:cNvPicPr>
          <p:nvPr/>
        </p:nvPicPr>
        <p:blipFill>
          <a:blip r:embed="rId20"/>
          <a:stretch>
            <a:fillRect/>
          </a:stretch>
        </p:blipFill>
        <p:spPr>
          <a:xfrm>
            <a:off x="6629400" y="5118100"/>
            <a:ext cx="1066800" cy="1124607"/>
          </a:xfrm>
          <a:prstGeom prst="rect">
            <a:avLst/>
          </a:prstGeom>
        </p:spPr>
      </p:pic>
      <p:sp>
        <p:nvSpPr>
          <p:cNvPr id="5" name="TextBox 4"/>
          <p:cNvSpPr txBox="1"/>
          <p:nvPr/>
        </p:nvSpPr>
        <p:spPr>
          <a:xfrm>
            <a:off x="186026" y="817146"/>
            <a:ext cx="3124573" cy="338554"/>
          </a:xfrm>
          <a:prstGeom prst="rect">
            <a:avLst/>
          </a:prstGeom>
          <a:noFill/>
        </p:spPr>
        <p:txBody>
          <a:bodyPr wrap="none" rtlCol="0">
            <a:spAutoFit/>
          </a:bodyPr>
          <a:lstStyle/>
          <a:p>
            <a:r>
              <a:rPr lang="en-US" sz="1600" b="1" dirty="0">
                <a:solidFill>
                  <a:schemeClr val="bg1"/>
                </a:solidFill>
                <a:latin typeface="Century Gothic" panose="020B0502020202020204" pitchFamily="34" charset="0"/>
              </a:rPr>
              <a:t>Just a few listed here………….</a:t>
            </a:r>
          </a:p>
        </p:txBody>
      </p:sp>
      <p:sp>
        <p:nvSpPr>
          <p:cNvPr id="25" name="Title 1"/>
          <p:cNvSpPr txBox="1">
            <a:spLocks/>
          </p:cNvSpPr>
          <p:nvPr/>
        </p:nvSpPr>
        <p:spPr>
          <a:xfrm>
            <a:off x="0" y="0"/>
            <a:ext cx="8458200" cy="715962"/>
          </a:xfrm>
          <a:prstGeom prst="rect">
            <a:avLst/>
          </a:prstGeom>
          <a:solidFill>
            <a:schemeClr val="accent2"/>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ct val="100000"/>
              </a:lnSpc>
              <a:spcAft>
                <a:spcPts val="0"/>
              </a:spcAft>
              <a:buClrTx/>
              <a:buSzTx/>
            </a:pPr>
            <a:r>
              <a:rPr lang="en-US" altLang="en-US" sz="3200" b="1" dirty="0">
                <a:solidFill>
                  <a:schemeClr val="bg1"/>
                </a:solidFill>
                <a:latin typeface="+mn-lt"/>
              </a:rPr>
              <a:t>Memphis Spotlight- Freight Committee Membership </a:t>
            </a:r>
            <a:endParaRPr lang="en-US" altLang="en-US" sz="3200" b="1" i="1" dirty="0">
              <a:solidFill>
                <a:schemeClr val="bg1"/>
              </a:solidFill>
              <a:latin typeface="+mn-lt"/>
            </a:endParaRPr>
          </a:p>
        </p:txBody>
      </p:sp>
      <p:pic>
        <p:nvPicPr>
          <p:cNvPr id="26" name="Picture 2" descr="\\Scantgis1\vol2\RSVC\Regional Services\Website\MPO New Logo with Tagline 2014\mpo.logo.transparent.hi-res.tagline.pn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70088" b="26416"/>
          <a:stretch/>
        </p:blipFill>
        <p:spPr bwMode="auto">
          <a:xfrm>
            <a:off x="257175" y="6019800"/>
            <a:ext cx="833510" cy="60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9129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632371" cy="4907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66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Los Angeles-11x17-Region-2016-Form-2045.pdf"/>
          <p:cNvPicPr>
            <a:picLocks noGrp="1" noChangeAspect="1"/>
          </p:cNvPicPr>
          <p:nvPr>
            <p:ph idx="1"/>
          </p:nvPr>
        </p:nvPicPr>
        <p:blipFill>
          <a:blip r:embed="rId2" cstate="print">
            <a:extLst>
              <a:ext uri="{28A0092B-C50C-407E-A947-70E740481C1C}">
                <a14:useLocalDpi xmlns:a14="http://schemas.microsoft.com/office/drawing/2010/main" val="0"/>
              </a:ext>
            </a:extLst>
          </a:blip>
          <a:srcRect l="-3924" r="-3924"/>
          <a:stretch>
            <a:fillRect/>
          </a:stretch>
        </p:blipFill>
        <p:spPr>
          <a:xfrm>
            <a:off x="32657" y="1411618"/>
            <a:ext cx="9444372" cy="5446382"/>
          </a:xfrm>
        </p:spPr>
      </p:pic>
    </p:spTree>
    <p:extLst>
      <p:ext uri="{BB962C8B-B14F-4D97-AF65-F5344CB8AC3E}">
        <p14:creationId xmlns:p14="http://schemas.microsoft.com/office/powerpoint/2010/main" val="96483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Los Angeles-11x17-Region-2016-Form-2045.pdf"/>
          <p:cNvPicPr>
            <a:picLocks noGrp="1" noChangeAspect="1"/>
          </p:cNvPicPr>
          <p:nvPr>
            <p:ph idx="1"/>
          </p:nvPr>
        </p:nvPicPr>
        <p:blipFill>
          <a:blip r:embed="rId2">
            <a:extLst>
              <a:ext uri="{28A0092B-C50C-407E-A947-70E740481C1C}">
                <a14:useLocalDpi xmlns:a14="http://schemas.microsoft.com/office/drawing/2010/main" val="0"/>
              </a:ext>
            </a:extLst>
          </a:blip>
          <a:srcRect l="-11957" r="-11957"/>
          <a:stretch>
            <a:fillRect/>
          </a:stretch>
        </p:blipFill>
        <p:spPr>
          <a:xfrm>
            <a:off x="-609600" y="1371600"/>
            <a:ext cx="10287000" cy="5179226"/>
          </a:xfrm>
        </p:spPr>
      </p:pic>
    </p:spTree>
    <p:extLst>
      <p:ext uri="{BB962C8B-B14F-4D97-AF65-F5344CB8AC3E}">
        <p14:creationId xmlns:p14="http://schemas.microsoft.com/office/powerpoint/2010/main" val="225490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2800" b="1" dirty="0"/>
              <a:t>Mid-South Megaregion Workshop Feedback</a:t>
            </a:r>
            <a:br>
              <a:rPr lang="en-US" sz="2800" dirty="0"/>
            </a:br>
            <a:br>
              <a:rPr lang="en-US" sz="1800" b="1" dirty="0"/>
            </a:br>
            <a:r>
              <a:rPr lang="en-US" sz="1800" b="1" dirty="0"/>
              <a:t>**</a:t>
            </a:r>
            <a:r>
              <a:rPr lang="en-US" sz="1800" b="1" u="sng" dirty="0"/>
              <a:t>Important ideas gained from workshop**</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924800" cy="3683706"/>
          </a:xfrm>
        </p:spPr>
      </p:pic>
    </p:spTree>
    <p:extLst>
      <p:ext uri="{BB962C8B-B14F-4D97-AF65-F5344CB8AC3E}">
        <p14:creationId xmlns:p14="http://schemas.microsoft.com/office/powerpoint/2010/main" val="178379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sz="2800" b="1" dirty="0"/>
              <a:t>Mid-South Megaregion Workshop Feedback</a:t>
            </a:r>
            <a:br>
              <a:rPr lang="en-US" sz="2800" dirty="0"/>
            </a:br>
            <a:br>
              <a:rPr lang="en-US" sz="1800" b="1" u="sng" dirty="0"/>
            </a:br>
            <a:r>
              <a:rPr lang="en-US" sz="1800" b="1" u="sng" dirty="0"/>
              <a:t>**Additional FHWA efforts to support megaregions**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932420" cy="3649980"/>
          </a:xfrm>
        </p:spPr>
      </p:pic>
    </p:spTree>
    <p:extLst>
      <p:ext uri="{BB962C8B-B14F-4D97-AF65-F5344CB8AC3E}">
        <p14:creationId xmlns:p14="http://schemas.microsoft.com/office/powerpoint/2010/main" val="17808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944562"/>
          </a:xfrm>
        </p:spPr>
        <p:txBody>
          <a:bodyPr>
            <a:normAutofit fontScale="90000"/>
          </a:bodyPr>
          <a:lstStyle/>
          <a:p>
            <a:pPr algn="ctr"/>
            <a:r>
              <a:rPr lang="en-US" sz="3100" b="1" dirty="0"/>
              <a:t>Mid-South Megaregion Workshop Feedback</a:t>
            </a:r>
            <a:br>
              <a:rPr lang="en-US" sz="2800" b="1" dirty="0"/>
            </a:br>
            <a:br>
              <a:rPr lang="en-US" sz="1800" b="1" dirty="0"/>
            </a:br>
            <a:r>
              <a:rPr lang="en-US" sz="2000" b="1" u="sng" dirty="0"/>
              <a:t>**Suggestions for megaregions in development of planning and projects**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924800" cy="3649980"/>
          </a:xfrm>
        </p:spPr>
      </p:pic>
    </p:spTree>
    <p:extLst>
      <p:ext uri="{BB962C8B-B14F-4D97-AF65-F5344CB8AC3E}">
        <p14:creationId xmlns:p14="http://schemas.microsoft.com/office/powerpoint/2010/main" val="350913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sz="2800" b="1" dirty="0"/>
              <a:t>Mid-Atlantic Megaregion Workshop Feedback</a:t>
            </a:r>
            <a:br>
              <a:rPr lang="en-US" sz="2800" dirty="0"/>
            </a:br>
            <a:br>
              <a:rPr lang="en-US" sz="1800" b="1" u="sng" dirty="0"/>
            </a:br>
            <a:r>
              <a:rPr lang="en-US" sz="1800" b="1" u="sng" dirty="0"/>
              <a:t>**Important ideas gained from workshop**</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964225" cy="3649980"/>
          </a:xfrm>
        </p:spPr>
      </p:pic>
    </p:spTree>
    <p:extLst>
      <p:ext uri="{BB962C8B-B14F-4D97-AF65-F5344CB8AC3E}">
        <p14:creationId xmlns:p14="http://schemas.microsoft.com/office/powerpoint/2010/main" val="150496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latin typeface="Tw Cen MT Condensed Extra Bold" panose="020B0803020202020204" pitchFamily="34" charset="0"/>
              </a:rPr>
              <a:t>FASTLANE Grants Overview</a:t>
            </a:r>
          </a:p>
        </p:txBody>
      </p:sp>
      <p:sp>
        <p:nvSpPr>
          <p:cNvPr id="3" name="Content Placeholder 2"/>
          <p:cNvSpPr>
            <a:spLocks noGrp="1"/>
          </p:cNvSpPr>
          <p:nvPr>
            <p:ph idx="1"/>
          </p:nvPr>
        </p:nvSpPr>
        <p:spPr>
          <a:xfrm>
            <a:off x="457200" y="2103437"/>
            <a:ext cx="8229600" cy="4221163"/>
          </a:xfrm>
        </p:spPr>
        <p:txBody>
          <a:bodyPr>
            <a:normAutofit/>
          </a:bodyPr>
          <a:lstStyle/>
          <a:p>
            <a:r>
              <a:rPr lang="en-US" dirty="0"/>
              <a:t>$4.5 billion authorized through FY 2020</a:t>
            </a:r>
          </a:p>
          <a:p>
            <a:pPr lvl="1"/>
            <a:r>
              <a:rPr lang="en-US" dirty="0"/>
              <a:t>$850 million for FY 2017</a:t>
            </a:r>
          </a:p>
          <a:p>
            <a:pPr lvl="2"/>
            <a:r>
              <a:rPr lang="en-US" dirty="0"/>
              <a:t>25 percent for rural projects</a:t>
            </a:r>
          </a:p>
          <a:p>
            <a:pPr lvl="2"/>
            <a:r>
              <a:rPr lang="en-US" dirty="0"/>
              <a:t>90 percent for large projects</a:t>
            </a:r>
          </a:p>
          <a:p>
            <a:pPr lvl="2"/>
            <a:r>
              <a:rPr lang="en-US" dirty="0"/>
              <a:t>10 percent for small projects </a:t>
            </a:r>
          </a:p>
          <a:p>
            <a:r>
              <a:rPr lang="en-US" dirty="0"/>
              <a:t>Not more than $500 million in aggregate of the $4.5 billion for FY 2016 – 2020 can be used for freight rail, ports, or intermodal projects</a:t>
            </a:r>
          </a:p>
          <a:p>
            <a:pPr lvl="1"/>
            <a:r>
              <a:rPr lang="en-US" dirty="0"/>
              <a:t>Approximately $326 million is still available</a:t>
            </a:r>
          </a:p>
          <a:p>
            <a:endParaRPr lang="en-US" dirty="0"/>
          </a:p>
        </p:txBody>
      </p:sp>
    </p:spTree>
    <p:extLst>
      <p:ext uri="{BB962C8B-B14F-4D97-AF65-F5344CB8AC3E}">
        <p14:creationId xmlns:p14="http://schemas.microsoft.com/office/powerpoint/2010/main" val="257493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ctr"/>
            <a:r>
              <a:rPr lang="en-US" sz="2800" b="1" dirty="0"/>
              <a:t>Mid-Atlantic Megaregion Workshop Feedback</a:t>
            </a:r>
            <a:br>
              <a:rPr lang="en-US" sz="2800" dirty="0"/>
            </a:br>
            <a:br>
              <a:rPr lang="en-US" sz="1800" dirty="0"/>
            </a:br>
            <a:r>
              <a:rPr lang="en-US" sz="1800" dirty="0"/>
              <a:t>*</a:t>
            </a:r>
            <a:r>
              <a:rPr lang="en-US" sz="1800" b="1" u="sng" dirty="0"/>
              <a:t>*Additional FHWA efforts to support megaregions**</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924800" cy="3581400"/>
          </a:xfrm>
        </p:spPr>
      </p:pic>
    </p:spTree>
    <p:extLst>
      <p:ext uri="{BB962C8B-B14F-4D97-AF65-F5344CB8AC3E}">
        <p14:creationId xmlns:p14="http://schemas.microsoft.com/office/powerpoint/2010/main" val="221985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ctr"/>
            <a:r>
              <a:rPr lang="en-US" sz="3100" b="1" dirty="0"/>
              <a:t>Mid-Atlantic Megaregion Workshop Feedback</a:t>
            </a:r>
            <a:br>
              <a:rPr lang="en-US" sz="2800" b="1" dirty="0"/>
            </a:br>
            <a:br>
              <a:rPr lang="en-US" sz="2000" b="1" dirty="0"/>
            </a:br>
            <a:r>
              <a:rPr lang="en-US" sz="2000" b="1" u="sng" dirty="0"/>
              <a:t>*Suggestions for megaregions in development of planning and projects*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057400"/>
            <a:ext cx="7924800" cy="3726180"/>
          </a:xfrm>
        </p:spPr>
      </p:pic>
    </p:spTree>
    <p:extLst>
      <p:ext uri="{BB962C8B-B14F-4D97-AF65-F5344CB8AC3E}">
        <p14:creationId xmlns:p14="http://schemas.microsoft.com/office/powerpoint/2010/main" val="393135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Advancing Innovation </a:t>
            </a:r>
          </a:p>
        </p:txBody>
      </p:sp>
      <p:sp>
        <p:nvSpPr>
          <p:cNvPr id="3" name="Content Placeholder 2"/>
          <p:cNvSpPr>
            <a:spLocks noGrp="1"/>
          </p:cNvSpPr>
          <p:nvPr>
            <p:ph idx="1"/>
          </p:nvPr>
        </p:nvSpPr>
        <p:spPr>
          <a:xfrm>
            <a:off x="0" y="1905000"/>
            <a:ext cx="9144000" cy="4221163"/>
          </a:xfrm>
        </p:spPr>
        <p:txBody>
          <a:bodyPr>
            <a:normAutofit lnSpcReduction="10000"/>
          </a:bodyPr>
          <a:lstStyle/>
          <a:p>
            <a:pPr marL="0" indent="0">
              <a:buNone/>
            </a:pPr>
            <a:endParaRPr lang="en-US" sz="2400" dirty="0"/>
          </a:p>
          <a:p>
            <a:pPr>
              <a:buFontTx/>
              <a:buChar char="-"/>
            </a:pPr>
            <a:r>
              <a:rPr lang="en-US" sz="2400" dirty="0"/>
              <a:t>What are some critical freight projects and initiatives in your area?</a:t>
            </a:r>
          </a:p>
          <a:p>
            <a:pPr marL="0" indent="0">
              <a:buNone/>
            </a:pPr>
            <a:endParaRPr lang="en-US" sz="2400" dirty="0"/>
          </a:p>
          <a:p>
            <a:pPr>
              <a:buFontTx/>
              <a:buChar char="-"/>
            </a:pPr>
            <a:r>
              <a:rPr lang="en-US" sz="2400" dirty="0"/>
              <a:t>Can these projects support larger (regional, </a:t>
            </a:r>
            <a:r>
              <a:rPr lang="en-US" sz="2400" dirty="0" err="1"/>
              <a:t>megaregional</a:t>
            </a:r>
            <a:r>
              <a:rPr lang="en-US" sz="2400" dirty="0"/>
              <a:t>) goals and activities?</a:t>
            </a:r>
          </a:p>
          <a:p>
            <a:pPr marL="0" indent="0">
              <a:buNone/>
            </a:pPr>
            <a:endParaRPr lang="en-US" sz="2400" dirty="0"/>
          </a:p>
          <a:p>
            <a:pPr>
              <a:buFontTx/>
              <a:buChar char="-"/>
            </a:pPr>
            <a:r>
              <a:rPr lang="en-US" sz="2400" dirty="0"/>
              <a:t>Who in your region is best suited to lead a Megaregions effort?</a:t>
            </a:r>
          </a:p>
          <a:p>
            <a:pPr>
              <a:buFontTx/>
              <a:buChar char="-"/>
            </a:pPr>
            <a:endParaRPr lang="en-US" sz="2400" dirty="0"/>
          </a:p>
          <a:p>
            <a:pPr>
              <a:buFontTx/>
              <a:buChar char="-"/>
            </a:pPr>
            <a:r>
              <a:rPr lang="en-US" sz="2400" dirty="0"/>
              <a:t>What partnerships work best? </a:t>
            </a:r>
          </a:p>
          <a:p>
            <a:pPr marL="0" indent="0">
              <a:buNone/>
            </a:pPr>
            <a:endParaRPr lang="en-US" sz="2400" dirty="0"/>
          </a:p>
        </p:txBody>
      </p:sp>
    </p:spTree>
    <p:extLst>
      <p:ext uri="{BB962C8B-B14F-4D97-AF65-F5344CB8AC3E}">
        <p14:creationId xmlns:p14="http://schemas.microsoft.com/office/powerpoint/2010/main" val="382418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3" name="Content Placeholder 2"/>
          <p:cNvSpPr>
            <a:spLocks noGrp="1"/>
          </p:cNvSpPr>
          <p:nvPr>
            <p:ph idx="1"/>
          </p:nvPr>
        </p:nvSpPr>
        <p:spPr>
          <a:xfrm>
            <a:off x="0" y="1905000"/>
            <a:ext cx="9144000" cy="4221163"/>
          </a:xfrm>
        </p:spPr>
        <p:txBody>
          <a:bodyPr>
            <a:normAutofit/>
          </a:bodyPr>
          <a:lstStyle/>
          <a:p>
            <a:pPr marL="0" indent="0">
              <a:buNone/>
            </a:pPr>
            <a:r>
              <a:rPr lang="en-US" sz="3200" dirty="0"/>
              <a:t>James Garland</a:t>
            </a:r>
          </a:p>
          <a:p>
            <a:pPr marL="0" indent="0">
              <a:buNone/>
            </a:pPr>
            <a:r>
              <a:rPr lang="en-US" sz="3200" dirty="0"/>
              <a:t>Planning Capacity Building Team</a:t>
            </a:r>
          </a:p>
          <a:p>
            <a:pPr marL="0" indent="0">
              <a:buNone/>
            </a:pPr>
            <a:r>
              <a:rPr lang="en-US" sz="3200" dirty="0"/>
              <a:t>FHWA Office of Planning</a:t>
            </a:r>
          </a:p>
          <a:p>
            <a:pPr marL="0" indent="0">
              <a:buNone/>
            </a:pPr>
            <a:r>
              <a:rPr lang="en-US" sz="3200" dirty="0"/>
              <a:t>202-366-6221 Office</a:t>
            </a:r>
          </a:p>
          <a:p>
            <a:pPr marL="0" indent="0">
              <a:buNone/>
            </a:pPr>
            <a:r>
              <a:rPr lang="en-US" sz="3200" dirty="0">
                <a:hlinkClick r:id="rId3"/>
              </a:rPr>
              <a:t>James.Garland@dot.gov</a:t>
            </a:r>
            <a:r>
              <a:rPr lang="en-US" sz="3200" dirty="0"/>
              <a:t> </a:t>
            </a:r>
          </a:p>
          <a:p>
            <a:pPr marL="0" indent="0">
              <a:buNone/>
            </a:pPr>
            <a:r>
              <a:rPr lang="en-US" sz="3200" dirty="0">
                <a:hlinkClick r:id="rId4"/>
              </a:rPr>
              <a:t>www.planning.dot.gov</a:t>
            </a:r>
            <a:r>
              <a:rPr lang="en-US" sz="3200" dirty="0"/>
              <a:t> </a:t>
            </a:r>
          </a:p>
          <a:p>
            <a:pPr marL="0" indent="0">
              <a:buNone/>
            </a:pPr>
            <a:r>
              <a:rPr lang="en-US" sz="3200" dirty="0">
                <a:hlinkClick r:id="rId5"/>
              </a:rPr>
              <a:t>www.fhwa.dot.gov/planning/megaregions</a:t>
            </a:r>
            <a:r>
              <a:rPr lang="en-US" sz="3200" dirty="0"/>
              <a:t> </a:t>
            </a:r>
          </a:p>
          <a:p>
            <a:pPr marL="0" indent="0">
              <a:buNone/>
            </a:pPr>
            <a:endParaRPr lang="en-US" sz="2400" dirty="0"/>
          </a:p>
        </p:txBody>
      </p:sp>
    </p:spTree>
    <p:extLst>
      <p:ext uri="{BB962C8B-B14F-4D97-AF65-F5344CB8AC3E}">
        <p14:creationId xmlns:p14="http://schemas.microsoft.com/office/powerpoint/2010/main" val="53803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Applicants</a:t>
            </a:r>
          </a:p>
        </p:txBody>
      </p:sp>
      <p:sp>
        <p:nvSpPr>
          <p:cNvPr id="3" name="Content Placeholder 2"/>
          <p:cNvSpPr>
            <a:spLocks noGrp="1"/>
          </p:cNvSpPr>
          <p:nvPr>
            <p:ph idx="1"/>
          </p:nvPr>
        </p:nvSpPr>
        <p:spPr>
          <a:xfrm>
            <a:off x="457200" y="1905000"/>
            <a:ext cx="8229600" cy="4419600"/>
          </a:xfrm>
        </p:spPr>
        <p:txBody>
          <a:bodyPr>
            <a:normAutofit lnSpcReduction="10000"/>
          </a:bodyPr>
          <a:lstStyle/>
          <a:p>
            <a:r>
              <a:rPr lang="en-US" sz="2400" dirty="0"/>
              <a:t>State(s)</a:t>
            </a:r>
          </a:p>
          <a:p>
            <a:r>
              <a:rPr lang="en-US" sz="2400" dirty="0"/>
              <a:t>Metropolitan Planning Organizations with 200,000 population</a:t>
            </a:r>
          </a:p>
          <a:p>
            <a:r>
              <a:rPr lang="en-US" sz="2400" dirty="0"/>
              <a:t>Local Government(s)</a:t>
            </a:r>
          </a:p>
          <a:p>
            <a:r>
              <a:rPr lang="en-US" sz="2400" dirty="0"/>
              <a:t>Political subdivision(s) or State or local government</a:t>
            </a:r>
          </a:p>
          <a:p>
            <a:r>
              <a:rPr lang="en-US" sz="2400" dirty="0"/>
              <a:t>Public authorities (including port authorities) with a transportation function</a:t>
            </a:r>
          </a:p>
          <a:p>
            <a:r>
              <a:rPr lang="en-US" sz="2400" dirty="0"/>
              <a:t>Federal land management agencies applying jointly with a State(s)</a:t>
            </a:r>
          </a:p>
          <a:p>
            <a:r>
              <a:rPr lang="en-US" sz="2400" dirty="0"/>
              <a:t>Tribal government/consortiums </a:t>
            </a:r>
          </a:p>
          <a:p>
            <a:r>
              <a:rPr lang="en-US" sz="2400" dirty="0"/>
              <a:t>Multi-State or multijurisdictional group of public entities</a:t>
            </a:r>
          </a:p>
        </p:txBody>
      </p:sp>
    </p:spTree>
    <p:extLst>
      <p:ext uri="{BB962C8B-B14F-4D97-AF65-F5344CB8AC3E}">
        <p14:creationId xmlns:p14="http://schemas.microsoft.com/office/powerpoint/2010/main" val="13081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Projects</a:t>
            </a:r>
          </a:p>
        </p:txBody>
      </p:sp>
      <p:sp>
        <p:nvSpPr>
          <p:cNvPr id="3" name="Content Placeholder 2"/>
          <p:cNvSpPr>
            <a:spLocks noGrp="1"/>
          </p:cNvSpPr>
          <p:nvPr>
            <p:ph idx="1"/>
          </p:nvPr>
        </p:nvSpPr>
        <p:spPr>
          <a:xfrm>
            <a:off x="457200" y="1905000"/>
            <a:ext cx="8229600" cy="4419600"/>
          </a:xfrm>
        </p:spPr>
        <p:txBody>
          <a:bodyPr>
            <a:normAutofit fontScale="92500" lnSpcReduction="20000"/>
          </a:bodyPr>
          <a:lstStyle/>
          <a:p>
            <a:r>
              <a:rPr lang="en-US" sz="2600" dirty="0"/>
              <a:t>Highway freight projects carried out on the National Highway Freight Network</a:t>
            </a:r>
          </a:p>
          <a:p>
            <a:r>
              <a:rPr lang="en-US" sz="2600" dirty="0"/>
              <a:t>Highway or bridge projects carried out on the National Highway System, including:</a:t>
            </a:r>
          </a:p>
          <a:p>
            <a:pPr lvl="1"/>
            <a:r>
              <a:rPr lang="en-US" dirty="0"/>
              <a:t>Projects that add Interstate System capacity to increase mobility</a:t>
            </a:r>
          </a:p>
          <a:p>
            <a:pPr lvl="1"/>
            <a:r>
              <a:rPr lang="en-US" dirty="0"/>
              <a:t>Projects located in a national scenic area</a:t>
            </a:r>
          </a:p>
          <a:p>
            <a:r>
              <a:rPr lang="en-US" sz="2600" dirty="0"/>
              <a:t>Railway-highway grade crossing or grade separation projects</a:t>
            </a:r>
          </a:p>
          <a:p>
            <a:r>
              <a:rPr lang="en-US" sz="2600" dirty="0"/>
              <a:t>Other freight projects that are:</a:t>
            </a:r>
          </a:p>
          <a:p>
            <a:pPr lvl="1"/>
            <a:r>
              <a:rPr lang="en-US" dirty="0"/>
              <a:t>Intermodal/rail freight project</a:t>
            </a:r>
          </a:p>
          <a:p>
            <a:pPr lvl="1"/>
            <a:r>
              <a:rPr lang="en-US" dirty="0"/>
              <a:t>Within the boundaries of a public or private freight rail, maritime (including ports) or intermodal facility </a:t>
            </a:r>
          </a:p>
        </p:txBody>
      </p:sp>
    </p:spTree>
    <p:extLst>
      <p:ext uri="{BB962C8B-B14F-4D97-AF65-F5344CB8AC3E}">
        <p14:creationId xmlns:p14="http://schemas.microsoft.com/office/powerpoint/2010/main" val="84900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143000"/>
          </a:xfrm>
        </p:spPr>
        <p:txBody>
          <a:bodyPr>
            <a:normAutofit/>
          </a:bodyPr>
          <a:lstStyle/>
          <a:p>
            <a:r>
              <a:rPr lang="en-US" dirty="0"/>
              <a:t>Grant Amounts and Cost Share</a:t>
            </a:r>
          </a:p>
        </p:txBody>
      </p:sp>
      <p:sp>
        <p:nvSpPr>
          <p:cNvPr id="3" name="Content Placeholder 2"/>
          <p:cNvSpPr>
            <a:spLocks noGrp="1"/>
          </p:cNvSpPr>
          <p:nvPr>
            <p:ph idx="1"/>
          </p:nvPr>
        </p:nvSpPr>
        <p:spPr>
          <a:xfrm>
            <a:off x="457200" y="2103437"/>
            <a:ext cx="8229600" cy="4221163"/>
          </a:xfrm>
        </p:spPr>
        <p:txBody>
          <a:bodyPr>
            <a:normAutofit/>
          </a:bodyPr>
          <a:lstStyle/>
          <a:p>
            <a:r>
              <a:rPr lang="en-US" dirty="0"/>
              <a:t>Minimum FASTLANE Grants</a:t>
            </a:r>
          </a:p>
          <a:p>
            <a:pPr lvl="1"/>
            <a:r>
              <a:rPr lang="en-US" dirty="0"/>
              <a:t>$25 million for large projects</a:t>
            </a:r>
          </a:p>
          <a:p>
            <a:pPr lvl="1"/>
            <a:r>
              <a:rPr lang="en-US" dirty="0"/>
              <a:t>$5 million for small projects </a:t>
            </a:r>
          </a:p>
          <a:p>
            <a:pPr lvl="1"/>
            <a:endParaRPr lang="en-US" dirty="0"/>
          </a:p>
          <a:p>
            <a:r>
              <a:rPr lang="en-US" dirty="0"/>
              <a:t>Cost Share</a:t>
            </a:r>
          </a:p>
          <a:p>
            <a:pPr lvl="1"/>
            <a:r>
              <a:rPr lang="en-US" dirty="0"/>
              <a:t>Up to 60 percent FASTLANE grants</a:t>
            </a:r>
          </a:p>
          <a:p>
            <a:pPr lvl="1"/>
            <a:r>
              <a:rPr lang="en-US" dirty="0"/>
              <a:t>Up to 80 percent total Federal</a:t>
            </a:r>
          </a:p>
          <a:p>
            <a:pPr marL="457200" lvl="1" indent="0">
              <a:buNone/>
            </a:pPr>
            <a:r>
              <a:rPr lang="en-US" sz="2000" i="1" dirty="0"/>
              <a:t>Previously incurred expenses cannot count toward cost share</a:t>
            </a:r>
          </a:p>
          <a:p>
            <a:endParaRPr lang="en-US" dirty="0"/>
          </a:p>
          <a:p>
            <a:endParaRPr lang="en-US" dirty="0"/>
          </a:p>
        </p:txBody>
      </p:sp>
    </p:spTree>
    <p:extLst>
      <p:ext uri="{BB962C8B-B14F-4D97-AF65-F5344CB8AC3E}">
        <p14:creationId xmlns:p14="http://schemas.microsoft.com/office/powerpoint/2010/main" val="249097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143000"/>
          </a:xfrm>
        </p:spPr>
        <p:txBody>
          <a:bodyPr>
            <a:normAutofit/>
          </a:bodyPr>
          <a:lstStyle/>
          <a:p>
            <a:r>
              <a:rPr lang="en-US" dirty="0"/>
              <a:t>Eligible Project Costs</a:t>
            </a:r>
          </a:p>
        </p:txBody>
      </p:sp>
      <p:sp>
        <p:nvSpPr>
          <p:cNvPr id="3" name="Content Placeholder 2"/>
          <p:cNvSpPr>
            <a:spLocks noGrp="1"/>
          </p:cNvSpPr>
          <p:nvPr>
            <p:ph idx="1"/>
          </p:nvPr>
        </p:nvSpPr>
        <p:spPr>
          <a:xfrm>
            <a:off x="457200" y="2103437"/>
            <a:ext cx="8229600" cy="4221163"/>
          </a:xfrm>
        </p:spPr>
        <p:txBody>
          <a:bodyPr>
            <a:normAutofit/>
          </a:bodyPr>
          <a:lstStyle/>
          <a:p>
            <a:r>
              <a:rPr lang="en-US" sz="2400" dirty="0"/>
              <a:t>Development phase activities, including planning, feasibility analysis , revenue forecasting, environmental review, preliminary engineering, design work, and other pre-construction activities</a:t>
            </a:r>
          </a:p>
          <a:p>
            <a:r>
              <a:rPr lang="en-US" sz="2400" dirty="0"/>
              <a:t>Construction activities including new construction, reconstruction, rehabilitation, property or equipment acquisition, environmental mitigation, construction contingencies, and operational improvements </a:t>
            </a:r>
          </a:p>
          <a:p>
            <a:endParaRPr lang="en-US" dirty="0"/>
          </a:p>
          <a:p>
            <a:endParaRPr lang="en-US" dirty="0"/>
          </a:p>
        </p:txBody>
      </p:sp>
    </p:spTree>
    <p:extLst>
      <p:ext uri="{BB962C8B-B14F-4D97-AF65-F5344CB8AC3E}">
        <p14:creationId xmlns:p14="http://schemas.microsoft.com/office/powerpoint/2010/main" val="316696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FY17 FASTLANE </a:t>
            </a:r>
            <a:br>
              <a:rPr lang="en-US" sz="3400" dirty="0"/>
            </a:br>
            <a:r>
              <a:rPr lang="en-US" sz="3400" dirty="0"/>
              <a:t>Application Deadline</a:t>
            </a:r>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a:p>
            <a:r>
              <a:rPr lang="en-US" b="1" dirty="0"/>
              <a:t>December 15, 2016 </a:t>
            </a:r>
            <a:r>
              <a:rPr lang="en-US" dirty="0"/>
              <a:t>8:00 PM EST: Applications submitted to </a:t>
            </a:r>
            <a:r>
              <a:rPr lang="en-US" dirty="0">
                <a:hlinkClick r:id="rId3"/>
              </a:rPr>
              <a:t>www.Grants.gov</a:t>
            </a:r>
            <a:endParaRPr lang="en-US" b="1" dirty="0"/>
          </a:p>
        </p:txBody>
      </p:sp>
    </p:spTree>
    <p:extLst>
      <p:ext uri="{BB962C8B-B14F-4D97-AF65-F5344CB8AC3E}">
        <p14:creationId xmlns:p14="http://schemas.microsoft.com/office/powerpoint/2010/main" val="39845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information</a:t>
            </a:r>
          </a:p>
        </p:txBody>
      </p:sp>
      <p:sp>
        <p:nvSpPr>
          <p:cNvPr id="3" name="Content Placeholder 2"/>
          <p:cNvSpPr>
            <a:spLocks noGrp="1"/>
          </p:cNvSpPr>
          <p:nvPr>
            <p:ph idx="1"/>
          </p:nvPr>
        </p:nvSpPr>
        <p:spPr>
          <a:xfrm>
            <a:off x="457200" y="2286000"/>
            <a:ext cx="8229600" cy="3840163"/>
          </a:xfrm>
        </p:spPr>
        <p:txBody>
          <a:bodyPr/>
          <a:lstStyle/>
          <a:p>
            <a:r>
              <a:rPr lang="en-US" dirty="0"/>
              <a:t>Visit: </a:t>
            </a:r>
            <a:r>
              <a:rPr lang="en-US" dirty="0">
                <a:hlinkClick r:id="rId3"/>
              </a:rPr>
              <a:t>www.transportation.gov/buildamerica/FASTLANEgrants</a:t>
            </a:r>
            <a:r>
              <a:rPr lang="en-US" dirty="0"/>
              <a:t> </a:t>
            </a:r>
          </a:p>
          <a:p>
            <a:r>
              <a:rPr lang="en-US" dirty="0"/>
              <a:t>Email: </a:t>
            </a:r>
            <a:r>
              <a:rPr lang="en-US" dirty="0">
                <a:hlinkClick r:id="rId4"/>
              </a:rPr>
              <a:t>FASTLANEgrants@dot.gov</a:t>
            </a:r>
            <a:r>
              <a:rPr lang="en-US" dirty="0"/>
              <a:t> </a:t>
            </a:r>
          </a:p>
          <a:p>
            <a:r>
              <a:rPr lang="en-US" dirty="0"/>
              <a:t>FHWA Point of Contact:</a:t>
            </a:r>
          </a:p>
          <a:p>
            <a:pPr lvl="1"/>
            <a:r>
              <a:rPr lang="en-US" dirty="0"/>
              <a:t>Crystal Jones, Office of Freight Management and Operations (</a:t>
            </a:r>
            <a:r>
              <a:rPr lang="en-US" dirty="0">
                <a:hlinkClick r:id="rId5"/>
              </a:rPr>
              <a:t>Crystal.Jones@dot.gov</a:t>
            </a:r>
            <a:r>
              <a:rPr lang="en-US" dirty="0"/>
              <a:t>) </a:t>
            </a:r>
          </a:p>
        </p:txBody>
      </p:sp>
    </p:spTree>
    <p:extLst>
      <p:ext uri="{BB962C8B-B14F-4D97-AF65-F5344CB8AC3E}">
        <p14:creationId xmlns:p14="http://schemas.microsoft.com/office/powerpoint/2010/main" val="153120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Advancing Innovation </a:t>
            </a:r>
          </a:p>
        </p:txBody>
      </p:sp>
      <p:sp>
        <p:nvSpPr>
          <p:cNvPr id="3" name="Content Placeholder 2"/>
          <p:cNvSpPr>
            <a:spLocks noGrp="1"/>
          </p:cNvSpPr>
          <p:nvPr>
            <p:ph idx="1"/>
          </p:nvPr>
        </p:nvSpPr>
        <p:spPr>
          <a:xfrm>
            <a:off x="0" y="1905000"/>
            <a:ext cx="9144000" cy="4221163"/>
          </a:xfrm>
        </p:spPr>
        <p:txBody>
          <a:bodyPr>
            <a:normAutofit lnSpcReduction="10000"/>
          </a:bodyPr>
          <a:lstStyle/>
          <a:p>
            <a:pPr marL="0" indent="0">
              <a:buNone/>
            </a:pPr>
            <a:endParaRPr lang="en-US" sz="2400" dirty="0"/>
          </a:p>
          <a:p>
            <a:pPr>
              <a:buFontTx/>
              <a:buChar char="-"/>
            </a:pPr>
            <a:r>
              <a:rPr lang="en-US" sz="2400" dirty="0"/>
              <a:t>What are some critical freight projects and initiatives in your area?</a:t>
            </a:r>
          </a:p>
          <a:p>
            <a:pPr marL="0" indent="0">
              <a:buNone/>
            </a:pPr>
            <a:endParaRPr lang="en-US" sz="2400" dirty="0"/>
          </a:p>
          <a:p>
            <a:pPr>
              <a:buFontTx/>
              <a:buChar char="-"/>
            </a:pPr>
            <a:r>
              <a:rPr lang="en-US" sz="2400" dirty="0"/>
              <a:t>Can these projects support larger (regional, </a:t>
            </a:r>
            <a:r>
              <a:rPr lang="en-US" sz="2400" dirty="0" err="1"/>
              <a:t>megaregional</a:t>
            </a:r>
            <a:r>
              <a:rPr lang="en-US" sz="2400" dirty="0"/>
              <a:t>) goals and activities?</a:t>
            </a:r>
          </a:p>
          <a:p>
            <a:pPr marL="0" indent="0">
              <a:buNone/>
            </a:pPr>
            <a:endParaRPr lang="en-US" sz="2400" dirty="0"/>
          </a:p>
          <a:p>
            <a:pPr>
              <a:buFontTx/>
              <a:buChar char="-"/>
            </a:pPr>
            <a:r>
              <a:rPr lang="en-US" sz="2400" dirty="0"/>
              <a:t>Who in your region is best suited to lead a Megaregions effort?</a:t>
            </a:r>
          </a:p>
          <a:p>
            <a:pPr>
              <a:buFontTx/>
              <a:buChar char="-"/>
            </a:pPr>
            <a:endParaRPr lang="en-US" sz="2400" dirty="0"/>
          </a:p>
          <a:p>
            <a:pPr>
              <a:buFontTx/>
              <a:buChar char="-"/>
            </a:pPr>
            <a:r>
              <a:rPr lang="en-US" sz="2400" dirty="0"/>
              <a:t>What partnerships work best? </a:t>
            </a:r>
          </a:p>
          <a:p>
            <a:pPr marL="0" indent="0">
              <a:buNone/>
            </a:pPr>
            <a:endParaRPr lang="en-US" sz="2400" dirty="0"/>
          </a:p>
        </p:txBody>
      </p:sp>
    </p:spTree>
    <p:extLst>
      <p:ext uri="{BB962C8B-B14F-4D97-AF65-F5344CB8AC3E}">
        <p14:creationId xmlns:p14="http://schemas.microsoft.com/office/powerpoint/2010/main" val="318822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2509</TotalTime>
  <Words>1803</Words>
  <Application>Microsoft Office PowerPoint</Application>
  <PresentationFormat>On-screen Show (4:3)</PresentationFormat>
  <Paragraphs>182</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맑은 고딕</vt:lpstr>
      <vt:lpstr>Arial</vt:lpstr>
      <vt:lpstr>Calibri</vt:lpstr>
      <vt:lpstr>Century Gothic</vt:lpstr>
      <vt:lpstr>Helvetica</vt:lpstr>
      <vt:lpstr>Montserrat</vt:lpstr>
      <vt:lpstr>Tw Cen MT Condensed Extra Bold</vt:lpstr>
      <vt:lpstr>Office Theme</vt:lpstr>
      <vt:lpstr>FASTLANE Grants, Freight, Megaregions, Innovation, and more….</vt:lpstr>
      <vt:lpstr>FASTLANE Grants Overview</vt:lpstr>
      <vt:lpstr>Eligible Applicants</vt:lpstr>
      <vt:lpstr>Eligible Projects</vt:lpstr>
      <vt:lpstr>Grant Amounts and Cost Share</vt:lpstr>
      <vt:lpstr>Eligible Project Costs</vt:lpstr>
      <vt:lpstr>FY17 FASTLANE  Application Deadline</vt:lpstr>
      <vt:lpstr>More information</vt:lpstr>
      <vt:lpstr>Advancing Innovation </vt:lpstr>
      <vt:lpstr>Challenges Facing PAM: Railway Infrastructure</vt:lpstr>
      <vt:lpstr>Piedmont-Atlantic Megaregion: Migration Trends 1995 to 2000</vt:lpstr>
      <vt:lpstr>PowerPoint Presentation</vt:lpstr>
      <vt:lpstr>PowerPoint Presentation</vt:lpstr>
      <vt:lpstr>PowerPoint Presentation</vt:lpstr>
      <vt:lpstr>PowerPoint Presentation</vt:lpstr>
      <vt:lpstr>Mid-South Megaregion Workshop Feedback  **Important ideas gained from workshop**</vt:lpstr>
      <vt:lpstr>Mid-South Megaregion Workshop Feedback  **Additional FHWA efforts to support megaregions**</vt:lpstr>
      <vt:lpstr>Mid-South Megaregion Workshop Feedback  **Suggestions for megaregions in development of planning and projects**</vt:lpstr>
      <vt:lpstr>Mid-Atlantic Megaregion Workshop Feedback  **Important ideas gained from workshop**</vt:lpstr>
      <vt:lpstr>Mid-Atlantic Megaregion Workshop Feedback  **Additional FHWA efforts to support megaregions**</vt:lpstr>
      <vt:lpstr>Mid-Atlantic Megaregion Workshop Feedback  *Suggestions for megaregions in development of planning and projects*</vt:lpstr>
      <vt:lpstr>Advancing Innovation </vt:lpstr>
      <vt:lpstr>Thank You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Gliniecki</dc:creator>
  <cp:lastModifiedBy>Jack Morgan</cp:lastModifiedBy>
  <cp:revision>85</cp:revision>
  <cp:lastPrinted>2016-12-02T14:38:56Z</cp:lastPrinted>
  <dcterms:created xsi:type="dcterms:W3CDTF">2016-02-22T12:49:57Z</dcterms:created>
  <dcterms:modified xsi:type="dcterms:W3CDTF">2017-04-28T13:13:36Z</dcterms:modified>
</cp:coreProperties>
</file>