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7" r:id="rId7"/>
    <p:sldId id="264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66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DE4F-0A5A-4559-AB8C-2984885D4EA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B104-FA21-4E99-AF8A-5C705AE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mmissionerBrown@fayettecountyg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Transportation Peer Exchanges on Freight and Connected and Automated Vehicles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Association of Counties</a:t>
            </a:r>
          </a:p>
          <a:p>
            <a:r>
              <a:rPr lang="en-US" dirty="0" smtClean="0"/>
              <a:t>Savannah, Georgia</a:t>
            </a:r>
          </a:p>
          <a:p>
            <a:r>
              <a:rPr lang="en-US" sz="2000" dirty="0" smtClean="0"/>
              <a:t>March 23 and 24, 2017</a:t>
            </a:r>
            <a:endParaRPr lang="en-US" sz="2000" dirty="0"/>
          </a:p>
        </p:txBody>
      </p:sp>
      <p:pic>
        <p:nvPicPr>
          <p:cNvPr id="1026" name="Picture 2" descr="Image result for autonomous fr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9" y="84137"/>
            <a:ext cx="3510651" cy="23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utonomous fre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04" y="4112982"/>
            <a:ext cx="3942792" cy="26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49" y="5986732"/>
            <a:ext cx="511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Brown, Commissioner</a:t>
            </a:r>
          </a:p>
          <a:p>
            <a:r>
              <a:rPr lang="en-US" dirty="0" smtClean="0"/>
              <a:t>Fayette County,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23" y="112143"/>
            <a:ext cx="11938958" cy="6633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6180" y="457200"/>
            <a:ext cx="620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Autonomous Freight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9755" y="2725947"/>
            <a:ext cx="113954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industry was short an estimated 48,000 drivers in 2015</a:t>
            </a:r>
          </a:p>
          <a:p>
            <a:pPr lvl="0"/>
            <a:endParaRPr lang="en-US" sz="3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the trend holds, with the average age of truck drivers climbing, the shortage may balloon to almost </a:t>
            </a:r>
            <a:r>
              <a:rPr lang="en-US" sz="3200" u="sng" dirty="0" smtClean="0"/>
              <a:t>175,000 by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23" y="112143"/>
            <a:ext cx="11938958" cy="6633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6180" y="457200"/>
            <a:ext cx="620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Autonomous Freight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4068" y="2009955"/>
            <a:ext cx="113954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According to the American Transportation Research Institute (ATRI), </a:t>
            </a:r>
            <a:r>
              <a:rPr lang="en-US" sz="3200" u="sng" dirty="0" smtClean="0"/>
              <a:t>34% of trucking’s operational costs per mile is driver pay</a:t>
            </a:r>
            <a:r>
              <a:rPr lang="en-US" sz="3200" dirty="0" smtClean="0"/>
              <a:t>, which, with the recent drop in fuel prices, is quickly putting driver pay as the </a:t>
            </a:r>
            <a:r>
              <a:rPr lang="en-US" sz="3200" b="1" u="sng" dirty="0" smtClean="0"/>
              <a:t>largest operational cost</a:t>
            </a:r>
            <a:r>
              <a:rPr lang="en-US" sz="3200" dirty="0" smtClean="0"/>
              <a:t>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Physical limitations of long-haul drivers (fatigue) slows freight movement and can compromise safety on highways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23" y="112143"/>
            <a:ext cx="11938958" cy="6633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6180" y="457200"/>
            <a:ext cx="620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Autonomous Freight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4068" y="1817920"/>
            <a:ext cx="11283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Utilize unused night-time highway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Improved traffic flow during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Fuel saving cost from platooning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accommodate extended haul routes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Significant boost to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517" y="77638"/>
            <a:ext cx="11956211" cy="6659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790"/>
          <a:stretch/>
        </p:blipFill>
        <p:spPr>
          <a:xfrm>
            <a:off x="103517" y="293298"/>
            <a:ext cx="11956211" cy="2498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7373" y="3287190"/>
            <a:ext cx="4019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Cost Savings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Fuel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Personnel 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Improved Safety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564567" y="4229909"/>
            <a:ext cx="4494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Benefits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3932" y="3287190"/>
            <a:ext cx="51844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Less Traffic 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Better Use of Infrastructure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More Freight Delivered Faster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7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517" y="77638"/>
            <a:ext cx="11956211" cy="6659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utomated vehicles, partly automated vehicles, automated trucking, truck platooning, netherlands, sweden, denmark, germany, belg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11955" r="12391" b="13057"/>
          <a:stretch/>
        </p:blipFill>
        <p:spPr bwMode="auto">
          <a:xfrm>
            <a:off x="5555411" y="207034"/>
            <a:ext cx="6374921" cy="35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40" y="353682"/>
            <a:ext cx="5184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2016 - EU Truck Platooning Challenge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9177" y="1992702"/>
            <a:ext cx="50033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Six semi-autonomous vehicles drove in a convoy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1,300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Crossed four national borders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177" y="5279194"/>
            <a:ext cx="937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dirty="0" smtClean="0"/>
              <a:t>Slipstreaming” = improved fuel efficiency</a:t>
            </a:r>
          </a:p>
        </p:txBody>
      </p:sp>
    </p:spTree>
    <p:extLst>
      <p:ext uri="{BB962C8B-B14F-4D97-AF65-F5344CB8AC3E}">
        <p14:creationId xmlns:p14="http://schemas.microsoft.com/office/powerpoint/2010/main" val="4578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517" y="77638"/>
            <a:ext cx="11956211" cy="6659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540" y="353682"/>
            <a:ext cx="4442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2016 – First Otto Delivery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9177" y="2037583"/>
            <a:ext cx="448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World’s first delivery via autonomous vehicle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177" y="3012643"/>
            <a:ext cx="104681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Delivery was 120 miles on Colorado roads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Driver was in the sleeper compartment during operation</a:t>
            </a:r>
          </a:p>
        </p:txBody>
      </p:sp>
      <p:pic>
        <p:nvPicPr>
          <p:cNvPr id="3074" name="Picture 2" descr="http://assets.inhabitat.com/wp-content/blogs.dir/1/files/2016/10/Otto-Budweiser-Full-Width-Tall-889x3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1743" r="5464"/>
          <a:stretch/>
        </p:blipFill>
        <p:spPr bwMode="auto">
          <a:xfrm>
            <a:off x="4817850" y="206862"/>
            <a:ext cx="7134047" cy="25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365" y="103518"/>
            <a:ext cx="11956211" cy="6659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540" y="353682"/>
            <a:ext cx="1161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Hub and Spoke – we have the capability now…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573321" y="1257451"/>
            <a:ext cx="1414732" cy="1374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7578715">
            <a:off x="3082640" y="1699405"/>
            <a:ext cx="599535" cy="33297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58906" y="4249948"/>
            <a:ext cx="1052423" cy="1000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8211" y="2990492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7787" y="2553419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1598" y="3364303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4692" y="4750280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7787" y="5992482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2362" y="5805576"/>
            <a:ext cx="373811" cy="373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144218" y="3498013"/>
            <a:ext cx="233496" cy="63404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3473053">
            <a:off x="4494013" y="5156126"/>
            <a:ext cx="212645" cy="64259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8451398">
            <a:off x="5804620" y="5287419"/>
            <a:ext cx="222297" cy="63497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1754511">
            <a:off x="5775171" y="2980744"/>
            <a:ext cx="281192" cy="126493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2809501">
            <a:off x="6052412" y="3670249"/>
            <a:ext cx="299956" cy="923609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5971603">
            <a:off x="5958289" y="4643137"/>
            <a:ext cx="298365" cy="506481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8" name="Picture 6" descr="Image result for silhouette of 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 t="2795" r="45326" b="1937"/>
          <a:stretch/>
        </p:blipFill>
        <p:spPr bwMode="auto">
          <a:xfrm>
            <a:off x="7066011" y="4686195"/>
            <a:ext cx="655608" cy="18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804" y="3197813"/>
            <a:ext cx="266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Autonomous on the highway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177397"/>
            <a:ext cx="269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Human driver in the urban setting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6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7" y="94891"/>
            <a:ext cx="11938958" cy="6633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77" y="431321"/>
            <a:ext cx="308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Future Issues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6815" y="1423358"/>
            <a:ext cx="11438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Vehicle-to-Infrastructure be sustained?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to protect Vehicle-to-Vehicle and Vehicle-to-Infrastructure from being hacked?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Reaction from labor 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State acceptance of allowing the technology on the roads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48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7" y="94891"/>
            <a:ext cx="11938958" cy="6633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7223" y="4209691"/>
            <a:ext cx="6659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Steve Brown, Commissioner</a:t>
            </a:r>
          </a:p>
          <a:p>
            <a:r>
              <a:rPr lang="en-US" sz="2800" dirty="0" smtClean="0"/>
              <a:t>Fayette County Board of Commissioners</a:t>
            </a:r>
          </a:p>
          <a:p>
            <a:r>
              <a:rPr lang="en-US" sz="2800" dirty="0" smtClean="0">
                <a:hlinkClick r:id="rId2"/>
              </a:rPr>
              <a:t>CommissionerBrown@fayettecountyga.gov</a:t>
            </a:r>
            <a:endParaRPr lang="en-US" sz="2800" dirty="0" smtClean="0"/>
          </a:p>
          <a:p>
            <a:r>
              <a:rPr lang="en-US" sz="2800" dirty="0" smtClean="0"/>
              <a:t>(404) 798-0587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7" y="103517"/>
            <a:ext cx="11947585" cy="6590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672" y="422694"/>
            <a:ext cx="115421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Points to consider …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Who has jurisdiction over vehicles? </a:t>
            </a:r>
          </a:p>
          <a:p>
            <a:r>
              <a:rPr lang="en-US" sz="2800" dirty="0" smtClean="0"/>
              <a:t>	- National </a:t>
            </a:r>
            <a:r>
              <a:rPr lang="en-US" sz="2800" dirty="0"/>
              <a:t>Highway Traffic Safety Administration (NHTSA</a:t>
            </a:r>
            <a:r>
              <a:rPr lang="en-US" sz="2800" dirty="0" smtClean="0"/>
              <a:t>) – </a:t>
            </a:r>
            <a:r>
              <a:rPr lang="en-US" sz="2800" b="1" dirty="0" smtClean="0"/>
              <a:t>Vehicle</a:t>
            </a:r>
            <a:endParaRPr lang="en-US" sz="2800" dirty="0" smtClean="0"/>
          </a:p>
          <a:p>
            <a:r>
              <a:rPr lang="en-US" sz="2800" b="1" dirty="0"/>
              <a:t>	</a:t>
            </a:r>
            <a:r>
              <a:rPr lang="en-US" sz="2800" b="1" dirty="0" smtClean="0"/>
              <a:t>- </a:t>
            </a:r>
            <a:r>
              <a:rPr lang="en-US" sz="2800" dirty="0" smtClean="0"/>
              <a:t>State Governments - </a:t>
            </a:r>
            <a:r>
              <a:rPr lang="en-US" sz="2800" b="1" dirty="0" smtClean="0"/>
              <a:t>Drivers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will autonomous vehicles affect mass transit decisions?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will autonomous vehicles affect local revenue streams? Traffic fines?  Less vehicles to collect tax on?  Infrastructure (road quality) cost?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7" y="103517"/>
            <a:ext cx="11947585" cy="6590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672" y="422694"/>
            <a:ext cx="115421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Points to consider …</a:t>
            </a:r>
          </a:p>
          <a:p>
            <a:endParaRPr lang="en-US" sz="3600" dirty="0"/>
          </a:p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Could states and counties lose authority over traffic law? 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</a:t>
            </a:r>
            <a:r>
              <a:rPr lang="en-US" sz="3200" dirty="0" smtClean="0"/>
              <a:t>No traffic signals scenario?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civil liberties be protected?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will be the impact on employment?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Does autonomous freight mean less traffic congestion, safer travel?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84520"/>
            <a:ext cx="11940209" cy="667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733" y="905933"/>
            <a:ext cx="483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Artificial intelligence</a:t>
            </a:r>
          </a:p>
          <a:p>
            <a:endParaRPr lang="en-US" sz="3600" dirty="0"/>
          </a:p>
          <a:p>
            <a:r>
              <a:rPr lang="en-US" sz="3600" dirty="0" smtClean="0"/>
              <a:t>“Deep learning” </a:t>
            </a:r>
            <a:endParaRPr lang="en-US" sz="3600" dirty="0"/>
          </a:p>
        </p:txBody>
      </p:sp>
      <p:pic>
        <p:nvPicPr>
          <p:cNvPr id="13314" name="Picture 2" descr="http://image.slidesharecdn.com/dominodatasciencepopupseattledeeplearningusecases-151013134409-lva1-app6892/95/deep-learning-use-cases-data-science-popup-seattle-7-638.jpg?cb=14462309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"/>
          <a:stretch/>
        </p:blipFill>
        <p:spPr bwMode="auto">
          <a:xfrm>
            <a:off x="3779308" y="1965615"/>
            <a:ext cx="59658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04800"/>
            <a:ext cx="874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Vehicles </a:t>
            </a:r>
            <a:r>
              <a:rPr lang="en-US" sz="4000" dirty="0" smtClean="0"/>
              <a:t>learning to drive 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7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84520"/>
            <a:ext cx="11940209" cy="667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874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9560" r="3892" b="6163"/>
          <a:stretch/>
        </p:blipFill>
        <p:spPr>
          <a:xfrm rot="10800000">
            <a:off x="424468" y="304800"/>
            <a:ext cx="11335111" cy="62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84520"/>
            <a:ext cx="11940209" cy="667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874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dirty="0"/>
          </a:p>
        </p:txBody>
      </p:sp>
      <p:pic>
        <p:nvPicPr>
          <p:cNvPr id="4098" name="Picture 2" descr="https://tctechcrunch2011.files.wordpress.com/2017/01/postmates_starship_technologies_in-dc.jpg?w=10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34371" r="33619"/>
          <a:stretch/>
        </p:blipFill>
        <p:spPr bwMode="auto">
          <a:xfrm>
            <a:off x="7735698" y="245666"/>
            <a:ext cx="4210769" cy="31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5698" y="3058887"/>
            <a:ext cx="319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Starship Technologies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660" y="102006"/>
            <a:ext cx="453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End User Delivery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4672" y="877653"/>
            <a:ext cx="44684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Self-driving </a:t>
            </a:r>
            <a:r>
              <a:rPr lang="en-US" sz="3200" dirty="0"/>
              <a:t>delivery </a:t>
            </a:r>
            <a:r>
              <a:rPr lang="en-US" sz="3200" dirty="0" smtClean="0"/>
              <a:t>robots (Virginia)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Drone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Van Drones (Daimler)</a:t>
            </a:r>
            <a:endParaRPr lang="en-US" sz="3200" dirty="0"/>
          </a:p>
        </p:txBody>
      </p:sp>
      <p:pic>
        <p:nvPicPr>
          <p:cNvPr id="4100" name="Picture 4" descr="ups dron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23656"/>
          <a:stretch/>
        </p:blipFill>
        <p:spPr bwMode="auto">
          <a:xfrm>
            <a:off x="5874588" y="3508125"/>
            <a:ext cx="5771072" cy="30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aimler van dro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12153" r="2631" b="2118"/>
          <a:stretch/>
        </p:blipFill>
        <p:spPr bwMode="auto">
          <a:xfrm>
            <a:off x="457775" y="3615849"/>
            <a:ext cx="5080958" cy="31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2313" y="6452782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Daimler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lhouette of UPS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86" y="4621899"/>
            <a:ext cx="3156968" cy="2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" y="4565887"/>
            <a:ext cx="3536531" cy="20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ilhouette of UPS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9" y="0"/>
            <a:ext cx="3156968" cy="2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ilhouette of UPS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12" y="415266"/>
            <a:ext cx="3156968" cy="2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ilhouette of UPS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63" y="2123297"/>
            <a:ext cx="3156968" cy="2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1828800" y="2346385"/>
            <a:ext cx="526211" cy="20703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365541">
            <a:off x="3402517" y="2323033"/>
            <a:ext cx="526211" cy="24054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4096642">
            <a:off x="5404435" y="1513450"/>
            <a:ext cx="526211" cy="47051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5400000">
            <a:off x="4776637" y="4690490"/>
            <a:ext cx="526211" cy="20626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653" y="4029641"/>
            <a:ext cx="43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626" y="1515193"/>
            <a:ext cx="69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098" y="1026543"/>
            <a:ext cx="54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7132" y="1276525"/>
            <a:ext cx="55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2574" y="4787660"/>
            <a:ext cx="55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5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53" y="6435306"/>
            <a:ext cx="584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packages delivered from one location…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84520"/>
            <a:ext cx="11940209" cy="667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874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5660" y="102006"/>
            <a:ext cx="453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End User Delivery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4672" y="877653"/>
            <a:ext cx="4468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4000" dirty="0" smtClean="0"/>
              <a:t>Amazon Airship Warehouses/Drones</a:t>
            </a:r>
            <a:endParaRPr lang="en-US" sz="4000" dirty="0"/>
          </a:p>
        </p:txBody>
      </p:sp>
      <p:pic>
        <p:nvPicPr>
          <p:cNvPr id="6146" name="Picture 2" descr="Image result for amazon airship ware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2" y="2609763"/>
            <a:ext cx="9280905" cy="40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23" y="112143"/>
            <a:ext cx="11938958" cy="6633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6180" y="457200"/>
            <a:ext cx="62023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Autonomous Freight</a:t>
            </a:r>
          </a:p>
          <a:p>
            <a:endParaRPr lang="en-US" sz="2000" dirty="0" smtClean="0"/>
          </a:p>
          <a:p>
            <a:r>
              <a:rPr lang="en-US" sz="3200" dirty="0" smtClean="0"/>
              <a:t>The low-hanging fruit of the industry with the greatest gain.</a:t>
            </a:r>
            <a:endParaRPr lang="en-US" sz="3200" dirty="0"/>
          </a:p>
        </p:txBody>
      </p:sp>
      <p:pic>
        <p:nvPicPr>
          <p:cNvPr id="7176" name="Picture 8" descr="Heavy Truck Silhouette Fro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1747" r="3484" b="1491"/>
          <a:stretch/>
        </p:blipFill>
        <p:spPr bwMode="auto">
          <a:xfrm>
            <a:off x="923026" y="112143"/>
            <a:ext cx="3381555" cy="35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815" y="4502989"/>
            <a:ext cx="11378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United States, </a:t>
            </a:r>
            <a:r>
              <a:rPr lang="en-US" sz="3200" b="1" u="sng" dirty="0" smtClean="0"/>
              <a:t>68.9%</a:t>
            </a:r>
            <a:r>
              <a:rPr lang="en-US" sz="3200" dirty="0" smtClean="0"/>
              <a:t> of all freight tonnage is moved on the nation’s highways.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390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Transportation Peer Exchanges on Freight and Connected and Automated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Peer Exchanges on Freight and Connected and Automated Vehicles</dc:title>
  <dc:creator>Steve Brown</dc:creator>
  <cp:lastModifiedBy>Steve Brown</cp:lastModifiedBy>
  <cp:revision>23</cp:revision>
  <dcterms:created xsi:type="dcterms:W3CDTF">2017-03-17T17:18:07Z</dcterms:created>
  <dcterms:modified xsi:type="dcterms:W3CDTF">2017-03-23T03:32:21Z</dcterms:modified>
</cp:coreProperties>
</file>