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9" r:id="rId2"/>
    <p:sldMasterId id="2147483753" r:id="rId3"/>
    <p:sldMasterId id="2147483765" r:id="rId4"/>
    <p:sldMasterId id="2147483777" r:id="rId5"/>
    <p:sldMasterId id="2147483789" r:id="rId6"/>
  </p:sldMasterIdLst>
  <p:notesMasterIdLst>
    <p:notesMasterId r:id="rId23"/>
  </p:notesMasterIdLst>
  <p:handoutMasterIdLst>
    <p:handoutMasterId r:id="rId24"/>
  </p:handoutMasterIdLst>
  <p:sldIdLst>
    <p:sldId id="545" r:id="rId7"/>
    <p:sldId id="587" r:id="rId8"/>
    <p:sldId id="551" r:id="rId9"/>
    <p:sldId id="557" r:id="rId10"/>
    <p:sldId id="581" r:id="rId11"/>
    <p:sldId id="554" r:id="rId12"/>
    <p:sldId id="584" r:id="rId13"/>
    <p:sldId id="578" r:id="rId14"/>
    <p:sldId id="582" r:id="rId15"/>
    <p:sldId id="585" r:id="rId16"/>
    <p:sldId id="589" r:id="rId17"/>
    <p:sldId id="575" r:id="rId18"/>
    <p:sldId id="547" r:id="rId19"/>
    <p:sldId id="590" r:id="rId20"/>
    <p:sldId id="576" r:id="rId21"/>
    <p:sldId id="577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70" userDrawn="1">
          <p15:clr>
            <a:srgbClr val="A4A3A4"/>
          </p15:clr>
        </p15:guide>
        <p15:guide id="2" pos="2250" userDrawn="1">
          <p15:clr>
            <a:srgbClr val="A4A3A4"/>
          </p15:clr>
        </p15:guide>
        <p15:guide id="3" orient="horz" pos="2949" userDrawn="1">
          <p15:clr>
            <a:srgbClr val="A4A3A4"/>
          </p15:clr>
        </p15:guide>
        <p15:guide id="4" pos="2229" userDrawn="1">
          <p15:clr>
            <a:srgbClr val="A4A3A4"/>
          </p15:clr>
        </p15:guide>
        <p15:guide id="5" orient="horz" pos="2928">
          <p15:clr>
            <a:srgbClr val="A4A3A4"/>
          </p15:clr>
        </p15:guide>
        <p15:guide id="6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ricia Hendren" initials="PH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99"/>
    <a:srgbClr val="9966FF"/>
    <a:srgbClr val="FFFFCC"/>
    <a:srgbClr val="66FF66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15" autoAdjust="0"/>
    <p:restoredTop sz="92869" autoAdjust="0"/>
  </p:normalViewPr>
  <p:slideViewPr>
    <p:cSldViewPr snapToGrid="0">
      <p:cViewPr>
        <p:scale>
          <a:sx n="78" d="100"/>
          <a:sy n="78" d="100"/>
        </p:scale>
        <p:origin x="1785" y="2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986"/>
    </p:cViewPr>
  </p:sorterViewPr>
  <p:notesViewPr>
    <p:cSldViewPr snapToGrid="0">
      <p:cViewPr varScale="1">
        <p:scale>
          <a:sx n="62" d="100"/>
          <a:sy n="62" d="100"/>
        </p:scale>
        <p:origin x="3381" y="45"/>
      </p:cViewPr>
      <p:guideLst>
        <p:guide orient="horz" pos="2970"/>
        <p:guide pos="2250"/>
        <p:guide orient="horz" pos="2949"/>
        <p:guide pos="2229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145" cy="465743"/>
          </a:xfrm>
          <a:prstGeom prst="rect">
            <a:avLst/>
          </a:prstGeom>
        </p:spPr>
        <p:txBody>
          <a:bodyPr vert="horz" lIns="88117" tIns="44060" rIns="88117" bIns="4406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6" y="2"/>
            <a:ext cx="3038145" cy="465743"/>
          </a:xfrm>
          <a:prstGeom prst="rect">
            <a:avLst/>
          </a:prstGeom>
        </p:spPr>
        <p:txBody>
          <a:bodyPr vert="horz" lIns="88117" tIns="44060" rIns="88117" bIns="44060" rtlCol="0"/>
          <a:lstStyle>
            <a:lvl1pPr algn="r">
              <a:defRPr sz="1200"/>
            </a:lvl1pPr>
          </a:lstStyle>
          <a:p>
            <a:fld id="{C4E799A3-9013-42AD-AD81-0DCCA455B58F}" type="datetimeFigureOut">
              <a:rPr lang="en-US" smtClean="0"/>
              <a:t>3/22/2017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58"/>
            <a:ext cx="3038145" cy="465742"/>
          </a:xfrm>
          <a:prstGeom prst="rect">
            <a:avLst/>
          </a:prstGeom>
        </p:spPr>
        <p:txBody>
          <a:bodyPr vert="horz" lIns="88117" tIns="44060" rIns="88117" bIns="4406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6" y="8830658"/>
            <a:ext cx="3038145" cy="465742"/>
          </a:xfrm>
          <a:prstGeom prst="rect">
            <a:avLst/>
          </a:prstGeom>
        </p:spPr>
        <p:txBody>
          <a:bodyPr vert="horz" lIns="88117" tIns="44060" rIns="88117" bIns="44060" rtlCol="0" anchor="b"/>
          <a:lstStyle>
            <a:lvl1pPr algn="r">
              <a:defRPr sz="1200"/>
            </a:lvl1pPr>
          </a:lstStyle>
          <a:p>
            <a:fld id="{499F5181-C13F-4355-B435-27BEE3899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429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7840" cy="466434"/>
          </a:xfrm>
          <a:prstGeom prst="rect">
            <a:avLst/>
          </a:prstGeom>
        </p:spPr>
        <p:txBody>
          <a:bodyPr vert="horz" lIns="93150" tIns="46575" rIns="93150" bIns="4657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6434"/>
          </a:xfrm>
          <a:prstGeom prst="rect">
            <a:avLst/>
          </a:prstGeom>
        </p:spPr>
        <p:txBody>
          <a:bodyPr vert="horz" lIns="93150" tIns="46575" rIns="93150" bIns="46575" rtlCol="0"/>
          <a:lstStyle>
            <a:lvl1pPr algn="r">
              <a:defRPr sz="1300"/>
            </a:lvl1pPr>
          </a:lstStyle>
          <a:p>
            <a:fld id="{655EE988-B86F-424B-914E-0B8E4940BCB7}" type="datetimeFigureOut">
              <a:rPr lang="en-US" smtClean="0"/>
              <a:t>3/22/2017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5" rIns="93150" bIns="4657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50" tIns="46575" rIns="93150" bIns="4657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0" cy="466433"/>
          </a:xfrm>
          <a:prstGeom prst="rect">
            <a:avLst/>
          </a:prstGeom>
        </p:spPr>
        <p:txBody>
          <a:bodyPr vert="horz" lIns="93150" tIns="46575" rIns="93150" bIns="4657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6433"/>
          </a:xfrm>
          <a:prstGeom prst="rect">
            <a:avLst/>
          </a:prstGeom>
        </p:spPr>
        <p:txBody>
          <a:bodyPr vert="horz" lIns="93150" tIns="46575" rIns="93150" bIns="46575" rtlCol="0" anchor="b"/>
          <a:lstStyle>
            <a:lvl1pPr algn="r">
              <a:defRPr sz="1300"/>
            </a:lvl1pPr>
          </a:lstStyle>
          <a:p>
            <a:fld id="{2F963F06-D009-475A-8BD0-7F7588B6ED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17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46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6048" indent="-275403" defTabSz="89046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01610" indent="-220322" defTabSz="89046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2255" indent="-220322" defTabSz="89046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82899" indent="-220322" defTabSz="890468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23544" indent="-220322" defTabSz="890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64188" indent="-220322" defTabSz="890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04833" indent="-220322" defTabSz="890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45477" indent="-220322" defTabSz="8904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C20F7CF-B643-4AD0-8D24-C29CD01E70AC}" type="slidenum">
              <a:rPr lang="en-US">
                <a:solidFill>
                  <a:prstClr val="black"/>
                </a:solidFill>
              </a:rPr>
              <a:pPr eaLnBrk="1" hangingPunct="1"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87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16 States, the District of Columbia</a:t>
            </a:r>
          </a:p>
          <a:p>
            <a:pPr lvl="1"/>
            <a:r>
              <a:rPr lang="en-US" dirty="0" smtClean="0"/>
              <a:t>$4.7 trillion economy (40% of US GDP)</a:t>
            </a:r>
          </a:p>
          <a:p>
            <a:pPr lvl="1"/>
            <a:r>
              <a:rPr lang="en-US" dirty="0" smtClean="0"/>
              <a:t>21% of nation’s road miles; 35% of nation’s VMT</a:t>
            </a:r>
          </a:p>
          <a:p>
            <a:pPr lvl="1">
              <a:spcAft>
                <a:spcPts val="1735"/>
              </a:spcAft>
            </a:pPr>
            <a:r>
              <a:rPr lang="en-US" dirty="0" smtClean="0"/>
              <a:t>5.3 billion tons of freight </a:t>
            </a:r>
            <a:br>
              <a:rPr lang="en-US" dirty="0" smtClean="0"/>
            </a:br>
            <a:r>
              <a:rPr lang="en-US" dirty="0" smtClean="0"/>
              <a:t>shipments annually</a:t>
            </a:r>
          </a:p>
          <a:p>
            <a:r>
              <a:rPr lang="en-US" dirty="0" smtClean="0"/>
              <a:t>2 Canadian Provinces (Quebec,   New Brunswick)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63F06-D009-475A-8BD0-7F7588B6ED1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900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*Portions of these form Mid-Atlantic Mega-Region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63F06-D009-475A-8BD0-7F7588B6ED1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08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63F06-D009-475A-8BD0-7F7588B6ED1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About 9% trailing truck and 4% on lead yielding 6.5% combined average.*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63F06-D009-475A-8BD0-7F7588B6ED1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971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 b="1" i="1">
                <a:solidFill>
                  <a:srgbClr val="0033CC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75650" y="643421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B31251-40B5-463E-8EA3-05D3B3BF48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158750" y="311150"/>
            <a:ext cx="8826500" cy="6235700"/>
          </a:xfrm>
          <a:prstGeom prst="rect">
            <a:avLst/>
          </a:prstGeom>
          <a:noFill/>
          <a:ln w="12700">
            <a:solidFill>
              <a:srgbClr val="3365F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9" name="Picture 9" descr="I-95_newlogo_coast_blue na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6334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39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02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472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-line title,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0" y="381000"/>
            <a:ext cx="8644334" cy="39754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ts val="3100"/>
              </a:lnSpc>
              <a:defRPr lang="en-US" sz="29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4650" y="1223936"/>
            <a:ext cx="8644334" cy="3206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194" y="6368690"/>
            <a:ext cx="536790" cy="38271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rgbClr val="FFCC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2900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,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0" y="381000"/>
            <a:ext cx="8644334" cy="39754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ts val="3100"/>
              </a:lnSpc>
              <a:defRPr sz="29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4650" y="835223"/>
            <a:ext cx="8644334" cy="3206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94910" y="2112824"/>
            <a:ext cx="8644334" cy="186204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274320" indent="-274320">
              <a:spcBef>
                <a:spcPts val="600"/>
              </a:spcBef>
              <a:spcAft>
                <a:spcPts val="600"/>
              </a:spcAft>
              <a:buClr>
                <a:srgbClr val="FFCC33"/>
              </a:buClr>
              <a:buSzPct val="100000"/>
              <a:buFont typeface="Webdings" panose="05030102010509060703" pitchFamily="18" charset="2"/>
              <a:buChar char="4"/>
              <a:defRPr sz="2200">
                <a:latin typeface="Arial" pitchFamily="34" charset="0"/>
                <a:cs typeface="Arial" pitchFamily="34" charset="0"/>
              </a:defRPr>
            </a:lvl1pPr>
            <a:lvl2pPr marL="457200" indent="-182880">
              <a:spcBef>
                <a:spcPts val="6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5000"/>
              <a:buFont typeface="Arial" pitchFamily="34" charset="0"/>
              <a:buChar char="–"/>
              <a:defRPr sz="2000">
                <a:latin typeface="Arial" pitchFamily="34" charset="0"/>
                <a:cs typeface="Arial" pitchFamily="34" charset="0"/>
              </a:defRPr>
            </a:lvl2pPr>
            <a:lvl3pPr marL="822960">
              <a:spcBef>
                <a:spcPts val="6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FontTx/>
              <a:buNone/>
              <a:defRPr sz="1600">
                <a:latin typeface="Arial" pitchFamily="34" charset="0"/>
                <a:cs typeface="Arial" pitchFamily="34" charset="0"/>
              </a:defRPr>
            </a:lvl3pPr>
            <a:lvl4pPr marL="1371600">
              <a:spcBef>
                <a:spcPts val="600"/>
              </a:spcBef>
              <a:spcAft>
                <a:spcPts val="60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spcAft>
                <a:spcPts val="1000"/>
              </a:spcAft>
              <a:buFontTx/>
              <a:buNone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rgbClr val="FFCC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194" y="6368690"/>
            <a:ext cx="536790" cy="38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4321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 b="1" i="1">
                <a:solidFill>
                  <a:srgbClr val="0033CC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75650" y="643421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B31251-40B5-463E-8EA3-05D3B3BF4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158750" y="311150"/>
            <a:ext cx="8826500" cy="6235700"/>
          </a:xfrm>
          <a:prstGeom prst="rect">
            <a:avLst/>
          </a:prstGeom>
          <a:noFill/>
          <a:ln w="12700">
            <a:solidFill>
              <a:srgbClr val="3365F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 dirty="0">
              <a:solidFill>
                <a:prstClr val="black"/>
              </a:solidFill>
            </a:endParaRPr>
          </a:p>
        </p:txBody>
      </p:sp>
      <p:pic>
        <p:nvPicPr>
          <p:cNvPr id="9" name="Picture 9" descr="I-95_newlogo_coast_blue na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6334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260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37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6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37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40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37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988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213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37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66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37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473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298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878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43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21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304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 b="1" i="1">
                <a:solidFill>
                  <a:srgbClr val="0033CC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75650" y="643421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B31251-40B5-463E-8EA3-05D3B3BF4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158750" y="311150"/>
            <a:ext cx="8826500" cy="6235700"/>
          </a:xfrm>
          <a:prstGeom prst="rect">
            <a:avLst/>
          </a:prstGeom>
          <a:noFill/>
          <a:ln w="12700">
            <a:solidFill>
              <a:srgbClr val="3365F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 dirty="0">
              <a:solidFill>
                <a:prstClr val="black"/>
              </a:solidFill>
            </a:endParaRPr>
          </a:p>
        </p:txBody>
      </p:sp>
      <p:pic>
        <p:nvPicPr>
          <p:cNvPr id="9" name="Picture 9" descr="I-95_newlogo_coast_blue na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6334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6314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37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952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37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951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37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20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37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656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37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940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9750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959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65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068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9472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 b="1" i="1">
                <a:solidFill>
                  <a:srgbClr val="0033CC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75650" y="643421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B31251-40B5-463E-8EA3-05D3B3BF4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158750" y="311150"/>
            <a:ext cx="8826500" cy="6235700"/>
          </a:xfrm>
          <a:prstGeom prst="rect">
            <a:avLst/>
          </a:prstGeom>
          <a:noFill/>
          <a:ln w="12700">
            <a:solidFill>
              <a:srgbClr val="3365F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 dirty="0">
              <a:solidFill>
                <a:prstClr val="black"/>
              </a:solidFill>
            </a:endParaRPr>
          </a:p>
        </p:txBody>
      </p:sp>
      <p:pic>
        <p:nvPicPr>
          <p:cNvPr id="9" name="Picture 9" descr="I-95_newlogo_coast_blue na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6334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5090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37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407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37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619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37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54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37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034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7424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37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08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0644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109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3629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098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151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 b="1" i="1">
                <a:solidFill>
                  <a:srgbClr val="0033CC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75650" y="643421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B31251-40B5-463E-8EA3-05D3B3BF4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158750" y="311150"/>
            <a:ext cx="8826500" cy="6235700"/>
          </a:xfrm>
          <a:prstGeom prst="rect">
            <a:avLst/>
          </a:prstGeom>
          <a:noFill/>
          <a:ln w="12700">
            <a:solidFill>
              <a:srgbClr val="3365F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 dirty="0">
              <a:solidFill>
                <a:prstClr val="black"/>
              </a:solidFill>
            </a:endParaRPr>
          </a:p>
        </p:txBody>
      </p:sp>
      <p:pic>
        <p:nvPicPr>
          <p:cNvPr id="9" name="Picture 9" descr="I-95_newlogo_coast_blue na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6334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1887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37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02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37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743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/>
              <a:t>3/22/2017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9547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37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189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999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37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06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6393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277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824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2307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37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/>
              <a:t>3/22/2017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845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/>
              <a:t>3/22/2017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24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63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90E0-2163-4843-97A4-B59CE3BA74BB}" type="datetimeFigureOut">
              <a:rPr lang="en-US" smtClean="0"/>
              <a:t>3/22/2017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4038-8C4D-4A2D-B985-F236842DB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99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090E0-2163-4843-97A4-B59CE3BA74BB}" type="datetimeFigureOut">
              <a:rPr lang="en-US" smtClean="0"/>
              <a:t>3/22/2017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24038-8C4D-4A2D-B985-F236842DB5F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75650" y="643421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B31251-40B5-463E-8EA3-05D3B3BF48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158750" y="311150"/>
            <a:ext cx="8826500" cy="6235700"/>
          </a:xfrm>
          <a:prstGeom prst="rect">
            <a:avLst/>
          </a:prstGeom>
          <a:noFill/>
          <a:ln w="12700">
            <a:solidFill>
              <a:srgbClr val="3365F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9" name="Picture 9" descr="I-95_newlogo_coast_blue nam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6334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2895600" y="6491288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b="1" i="1" dirty="0" smtClean="0">
                <a:solidFill>
                  <a:srgbClr val="0000FF"/>
                </a:solidFill>
                <a:latin typeface="+mn-lt"/>
              </a:rPr>
              <a:t>www.i95coalition.org</a:t>
            </a:r>
          </a:p>
        </p:txBody>
      </p:sp>
    </p:spTree>
    <p:extLst>
      <p:ext uri="{BB962C8B-B14F-4D97-AF65-F5344CB8AC3E}">
        <p14:creationId xmlns:p14="http://schemas.microsoft.com/office/powerpoint/2010/main" val="416787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buNone/>
        <a:defRPr sz="4400" b="1" i="1" kern="1200">
          <a:solidFill>
            <a:srgbClr val="0033CC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863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090E0-2163-4843-97A4-B59CE3BA7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24038-8C4D-4A2D-B985-F236842DB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75650" y="643421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B31251-40B5-463E-8EA3-05D3B3BF4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158750" y="311150"/>
            <a:ext cx="8826500" cy="6235700"/>
          </a:xfrm>
          <a:prstGeom prst="rect">
            <a:avLst/>
          </a:prstGeom>
          <a:noFill/>
          <a:ln w="12700">
            <a:solidFill>
              <a:srgbClr val="3365F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 dirty="0">
              <a:solidFill>
                <a:prstClr val="black"/>
              </a:solidFill>
            </a:endParaRPr>
          </a:p>
        </p:txBody>
      </p:sp>
      <p:pic>
        <p:nvPicPr>
          <p:cNvPr id="9" name="Picture 9" descr="I-95_newlogo_coast_blue nam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6334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2895600" y="6491288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b="1" i="1" dirty="0" smtClean="0">
                <a:solidFill>
                  <a:srgbClr val="0000FF"/>
                </a:solidFill>
                <a:latin typeface="Calibri" panose="020F0502020204030204"/>
              </a:rPr>
              <a:t>www.i95coalition.org</a:t>
            </a:r>
          </a:p>
        </p:txBody>
      </p:sp>
    </p:spTree>
    <p:extLst>
      <p:ext uri="{BB962C8B-B14F-4D97-AF65-F5344CB8AC3E}">
        <p14:creationId xmlns:p14="http://schemas.microsoft.com/office/powerpoint/2010/main" val="398349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buNone/>
        <a:defRPr sz="4400" b="1" i="1" kern="1200">
          <a:solidFill>
            <a:srgbClr val="0033CC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090E0-2163-4843-97A4-B59CE3BA7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24038-8C4D-4A2D-B985-F236842DB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75650" y="643421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B31251-40B5-463E-8EA3-05D3B3BF4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158750" y="311150"/>
            <a:ext cx="8826500" cy="6235700"/>
          </a:xfrm>
          <a:prstGeom prst="rect">
            <a:avLst/>
          </a:prstGeom>
          <a:noFill/>
          <a:ln w="12700">
            <a:solidFill>
              <a:srgbClr val="3365F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 dirty="0">
              <a:solidFill>
                <a:prstClr val="black"/>
              </a:solidFill>
            </a:endParaRPr>
          </a:p>
        </p:txBody>
      </p:sp>
      <p:pic>
        <p:nvPicPr>
          <p:cNvPr id="9" name="Picture 9" descr="I-95_newlogo_coast_blue nam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6334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2895600" y="6491288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b="1" i="1" dirty="0" smtClean="0">
                <a:solidFill>
                  <a:srgbClr val="0000FF"/>
                </a:solidFill>
                <a:latin typeface="Calibri" panose="020F0502020204030204"/>
              </a:rPr>
              <a:t>www.i95coalition.org</a:t>
            </a:r>
          </a:p>
        </p:txBody>
      </p:sp>
    </p:spTree>
    <p:extLst>
      <p:ext uri="{BB962C8B-B14F-4D97-AF65-F5344CB8AC3E}">
        <p14:creationId xmlns:p14="http://schemas.microsoft.com/office/powerpoint/2010/main" val="389769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buNone/>
        <a:defRPr sz="4400" b="1" i="1" kern="1200">
          <a:solidFill>
            <a:srgbClr val="0033CC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090E0-2163-4843-97A4-B59CE3BA7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24038-8C4D-4A2D-B985-F236842DB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75650" y="643421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B31251-40B5-463E-8EA3-05D3B3BF4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158750" y="311150"/>
            <a:ext cx="8826500" cy="6235700"/>
          </a:xfrm>
          <a:prstGeom prst="rect">
            <a:avLst/>
          </a:prstGeom>
          <a:noFill/>
          <a:ln w="12700">
            <a:solidFill>
              <a:srgbClr val="3365F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 dirty="0">
              <a:solidFill>
                <a:prstClr val="black"/>
              </a:solidFill>
            </a:endParaRPr>
          </a:p>
        </p:txBody>
      </p:sp>
      <p:pic>
        <p:nvPicPr>
          <p:cNvPr id="9" name="Picture 9" descr="I-95_newlogo_coast_blue nam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6334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2895600" y="6491288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b="1" i="1" dirty="0" smtClean="0">
                <a:solidFill>
                  <a:srgbClr val="0000FF"/>
                </a:solidFill>
                <a:latin typeface="Calibri" panose="020F0502020204030204"/>
              </a:rPr>
              <a:t>www.i95coalition.org</a:t>
            </a:r>
          </a:p>
        </p:txBody>
      </p:sp>
    </p:spTree>
    <p:extLst>
      <p:ext uri="{BB962C8B-B14F-4D97-AF65-F5344CB8AC3E}">
        <p14:creationId xmlns:p14="http://schemas.microsoft.com/office/powerpoint/2010/main" val="305535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buNone/>
        <a:defRPr sz="4400" b="1" i="1" kern="1200">
          <a:solidFill>
            <a:srgbClr val="0033CC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090E0-2163-4843-97A4-B59CE3BA74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24038-8C4D-4A2D-B985-F236842DB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75650" y="643421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B31251-40B5-463E-8EA3-05D3B3BF4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158750" y="311150"/>
            <a:ext cx="8826500" cy="6235700"/>
          </a:xfrm>
          <a:prstGeom prst="rect">
            <a:avLst/>
          </a:prstGeom>
          <a:noFill/>
          <a:ln w="12700">
            <a:solidFill>
              <a:srgbClr val="3365F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 dirty="0">
              <a:solidFill>
                <a:prstClr val="black"/>
              </a:solidFill>
            </a:endParaRPr>
          </a:p>
        </p:txBody>
      </p:sp>
      <p:pic>
        <p:nvPicPr>
          <p:cNvPr id="9" name="Picture 9" descr="I-95_newlogo_coast_blue nam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6334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2895600" y="6491288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b="1" i="1" dirty="0" smtClean="0">
                <a:solidFill>
                  <a:srgbClr val="0000FF"/>
                </a:solidFill>
                <a:latin typeface="Calibri" panose="020F0502020204030204"/>
              </a:rPr>
              <a:t>www.i95coalition.org</a:t>
            </a:r>
          </a:p>
        </p:txBody>
      </p:sp>
    </p:spTree>
    <p:extLst>
      <p:ext uri="{BB962C8B-B14F-4D97-AF65-F5344CB8AC3E}">
        <p14:creationId xmlns:p14="http://schemas.microsoft.com/office/powerpoint/2010/main" val="303846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buNone/>
        <a:defRPr sz="4400" b="1" i="1" kern="1200">
          <a:solidFill>
            <a:srgbClr val="0033CC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mgparker@i95coalition.org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0203" y="668922"/>
            <a:ext cx="5287124" cy="2777663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Considerations in Megaregional Freight</a:t>
            </a:r>
            <a:r>
              <a:rPr lang="en-US" sz="3600" dirty="0"/>
              <a:t> </a:t>
            </a:r>
            <a:r>
              <a:rPr lang="en-US" sz="3600" dirty="0" smtClean="0"/>
              <a:t>– </a:t>
            </a:r>
            <a:br>
              <a:rPr lang="en-US" sz="3600" dirty="0" smtClean="0"/>
            </a:br>
            <a:r>
              <a:rPr lang="en-US" sz="3600" dirty="0" smtClean="0"/>
              <a:t>I-95 Corridor Coalition Perspective</a:t>
            </a:r>
            <a:br>
              <a:rPr lang="en-US" sz="3600" dirty="0" smtClean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" y="5751630"/>
            <a:ext cx="9144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800" dirty="0" smtClean="0">
              <a:solidFill>
                <a:prstClr val="black"/>
              </a:solidFill>
            </a:endParaRPr>
          </a:p>
          <a:p>
            <a:pPr algn="ctr"/>
            <a:endParaRPr lang="en-US" sz="1200" dirty="0" smtClean="0">
              <a:solidFill>
                <a:prstClr val="black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097" y="995873"/>
            <a:ext cx="308927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7372" y="3532239"/>
            <a:ext cx="571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CHATHAM COUNTY TRANSPORTATION PEER EXCHANGE </a:t>
            </a:r>
            <a:r>
              <a:rPr lang="en-US" sz="2400" dirty="0" smtClean="0">
                <a:solidFill>
                  <a:prstClr val="black"/>
                </a:solidFill>
              </a:rPr>
              <a:t>– MARCH 24</a:t>
            </a:r>
            <a:r>
              <a:rPr lang="en-US" sz="2400" dirty="0">
                <a:solidFill>
                  <a:prstClr val="black"/>
                </a:solidFill>
              </a:rPr>
              <a:t>, 2017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Marygrace </a:t>
            </a:r>
            <a:r>
              <a:rPr lang="en-US" sz="2400" dirty="0" smtClean="0">
                <a:solidFill>
                  <a:prstClr val="black"/>
                </a:solidFill>
              </a:rPr>
              <a:t>Parker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Intermodal Freight Program Coordinator</a:t>
            </a:r>
            <a:endParaRPr lang="en-US" sz="2400" dirty="0">
              <a:solidFill>
                <a:prstClr val="black"/>
              </a:solidFill>
            </a:endParaRPr>
          </a:p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 I-95 </a:t>
            </a:r>
            <a:r>
              <a:rPr lang="en-US" sz="2400" dirty="0">
                <a:solidFill>
                  <a:prstClr val="black"/>
                </a:solidFill>
              </a:rPr>
              <a:t>Corridor </a:t>
            </a:r>
            <a:r>
              <a:rPr lang="en-US" sz="2400" dirty="0" smtClean="0">
                <a:solidFill>
                  <a:prstClr val="black"/>
                </a:solidFill>
              </a:rPr>
              <a:t>Coalition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7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938" y="581438"/>
            <a:ext cx="7362411" cy="13119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Many Freight Considerations Begin Locally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970" y="1595597"/>
            <a:ext cx="8337380" cy="4908316"/>
          </a:xfrm>
        </p:spPr>
        <p:txBody>
          <a:bodyPr>
            <a:normAutofit/>
          </a:bodyPr>
          <a:lstStyle/>
          <a:p>
            <a:r>
              <a:rPr lang="en-US" dirty="0" smtClean="0"/>
              <a:t>Land use and siting</a:t>
            </a:r>
          </a:p>
          <a:p>
            <a:pPr lvl="1"/>
            <a:r>
              <a:rPr lang="en-US" dirty="0" smtClean="0"/>
              <a:t>Consider and provide opportunities for development and/or redevelopment</a:t>
            </a:r>
          </a:p>
          <a:p>
            <a:pPr lvl="2"/>
            <a:r>
              <a:rPr lang="en-US" dirty="0" smtClean="0"/>
              <a:t>i.e. brownfield or underutilized sectors</a:t>
            </a:r>
          </a:p>
          <a:p>
            <a:pPr lvl="1"/>
            <a:r>
              <a:rPr lang="en-US" dirty="0" smtClean="0"/>
              <a:t>In planning process, address issues that may cause local concern </a:t>
            </a:r>
          </a:p>
          <a:p>
            <a:pPr lvl="2"/>
            <a:r>
              <a:rPr lang="en-US" dirty="0" smtClean="0"/>
              <a:t>Congestion – work to avoid creating or to mitigate impacts/ bottlenecks</a:t>
            </a:r>
          </a:p>
          <a:p>
            <a:pPr lvl="2"/>
            <a:r>
              <a:rPr lang="en-US" dirty="0" smtClean="0"/>
              <a:t> Safety and related issues</a:t>
            </a:r>
          </a:p>
          <a:p>
            <a:pPr lvl="3"/>
            <a:r>
              <a:rPr lang="en-US" dirty="0" smtClean="0"/>
              <a:t>Increased activity for rail at grade crossings</a:t>
            </a:r>
          </a:p>
          <a:p>
            <a:pPr marL="1371600" lvl="3" indent="0">
              <a:buNone/>
            </a:pPr>
            <a:r>
              <a:rPr lang="en-US" dirty="0"/>
              <a:t>	</a:t>
            </a:r>
            <a:r>
              <a:rPr lang="en-US" dirty="0" smtClean="0"/>
              <a:t>Truck parking /staging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806" y="4289702"/>
            <a:ext cx="2993950" cy="221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3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948" y="365126"/>
            <a:ext cx="7576402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Many Freight </a:t>
            </a:r>
            <a:r>
              <a:rPr lang="en-US" dirty="0"/>
              <a:t>Considerations </a:t>
            </a:r>
            <a:r>
              <a:rPr lang="en-US" dirty="0" smtClean="0"/>
              <a:t>Begin Locally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894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Connectivity </a:t>
            </a:r>
            <a:r>
              <a:rPr lang="en-US" dirty="0"/>
              <a:t>issues</a:t>
            </a:r>
          </a:p>
          <a:p>
            <a:pPr lvl="1"/>
            <a:r>
              <a:rPr lang="en-US" dirty="0"/>
              <a:t>Encourage locations strategic or in proximity to transportation networks</a:t>
            </a:r>
          </a:p>
          <a:p>
            <a:pPr lvl="1"/>
            <a:r>
              <a:rPr lang="en-US" dirty="0" smtClean="0"/>
              <a:t>First mile/last mile</a:t>
            </a:r>
          </a:p>
          <a:p>
            <a:pPr lvl="2"/>
            <a:r>
              <a:rPr lang="en-US" sz="2200" dirty="0" smtClean="0"/>
              <a:t>Don’t </a:t>
            </a:r>
            <a:r>
              <a:rPr lang="en-US" sz="2200" dirty="0"/>
              <a:t>overlook local </a:t>
            </a:r>
            <a:r>
              <a:rPr lang="en-US" sz="2200" dirty="0" smtClean="0"/>
              <a:t>connectors and mix </a:t>
            </a:r>
            <a:r>
              <a:rPr lang="en-US" sz="2200" dirty="0"/>
              <a:t>modes as </a:t>
            </a:r>
            <a:r>
              <a:rPr lang="en-US" sz="2200" dirty="0" smtClean="0"/>
              <a:t>practical</a:t>
            </a:r>
          </a:p>
          <a:p>
            <a:pPr lvl="3"/>
            <a:r>
              <a:rPr lang="en-US" sz="2200" dirty="0" smtClean="0"/>
              <a:t>Rail </a:t>
            </a:r>
            <a:r>
              <a:rPr lang="en-US" sz="2200" dirty="0"/>
              <a:t>linkage (i.e. short line rail to connect to Class I rail</a:t>
            </a:r>
            <a:r>
              <a:rPr lang="en-US" sz="2200" dirty="0" smtClean="0"/>
              <a:t>?)</a:t>
            </a:r>
          </a:p>
          <a:p>
            <a:pPr lvl="3"/>
            <a:r>
              <a:rPr lang="en-US" sz="2200" dirty="0" smtClean="0"/>
              <a:t>Utilize Inland </a:t>
            </a:r>
            <a:r>
              <a:rPr lang="en-US" sz="2200" dirty="0"/>
              <a:t>waterways (i.e. barge </a:t>
            </a:r>
            <a:r>
              <a:rPr lang="en-US" sz="2200" dirty="0" smtClean="0"/>
              <a:t>services)</a:t>
            </a:r>
            <a:endParaRPr lang="en-US" sz="2200" dirty="0"/>
          </a:p>
          <a:p>
            <a:r>
              <a:rPr lang="en-US" dirty="0" smtClean="0"/>
              <a:t>Workforce Development</a:t>
            </a:r>
          </a:p>
          <a:p>
            <a:pPr lvl="1"/>
            <a:r>
              <a:rPr lang="en-US" dirty="0" smtClean="0"/>
              <a:t>Training critical - but also:</a:t>
            </a:r>
          </a:p>
          <a:p>
            <a:pPr lvl="1"/>
            <a:r>
              <a:rPr lang="en-US" dirty="0" smtClean="0"/>
              <a:t>Transportation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they get to </a:t>
            </a:r>
            <a:r>
              <a:rPr lang="en-US" dirty="0" smtClean="0"/>
              <a:t>work economically and reliably?</a:t>
            </a:r>
          </a:p>
          <a:p>
            <a:pPr lvl="2"/>
            <a:r>
              <a:rPr lang="en-US" dirty="0"/>
              <a:t>H</a:t>
            </a:r>
            <a:r>
              <a:rPr lang="en-US" dirty="0" smtClean="0"/>
              <a:t>ousing, access to resources</a:t>
            </a:r>
          </a:p>
          <a:p>
            <a:r>
              <a:rPr lang="en-US" dirty="0" smtClean="0"/>
              <a:t>Level of Engagement</a:t>
            </a:r>
          </a:p>
          <a:p>
            <a:pPr lvl="1"/>
            <a:r>
              <a:rPr lang="en-US" dirty="0" smtClean="0"/>
              <a:t>Freight “success” at local level can be enhanced by engaging beyond boundaries/regionally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06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415" y="341678"/>
            <a:ext cx="7747488" cy="1287829"/>
          </a:xfrm>
        </p:spPr>
        <p:txBody>
          <a:bodyPr>
            <a:noAutofit/>
          </a:bodyPr>
          <a:lstStyle/>
          <a:p>
            <a:r>
              <a:rPr lang="en-US" sz="3200" dirty="0" smtClean="0"/>
              <a:t>Coalition Perspectives on Advancing Megaregional </a:t>
            </a:r>
            <a:r>
              <a:rPr lang="en-US" sz="3200" dirty="0"/>
              <a:t>Freight </a:t>
            </a:r>
            <a:r>
              <a:rPr lang="en-US" sz="3200" dirty="0" smtClean="0"/>
              <a:t>Mobility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8690"/>
            <a:ext cx="7886700" cy="493244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Engage and Build </a:t>
            </a:r>
            <a:r>
              <a:rPr lang="en-US" sz="2400" dirty="0"/>
              <a:t>relationships and capabilities of staff at</a:t>
            </a:r>
            <a:r>
              <a:rPr lang="en-US" sz="2400" u="sng" dirty="0"/>
              <a:t> all levels </a:t>
            </a:r>
            <a:r>
              <a:rPr lang="en-US" sz="2400" dirty="0"/>
              <a:t>and disciplines </a:t>
            </a:r>
            <a:r>
              <a:rPr lang="en-US" sz="2400" u="sng" dirty="0"/>
              <a:t>across </a:t>
            </a:r>
            <a:r>
              <a:rPr lang="en-US" sz="2400" u="sng" dirty="0" smtClean="0"/>
              <a:t>jurisdictions</a:t>
            </a:r>
          </a:p>
          <a:p>
            <a:pPr lvl="1"/>
            <a:r>
              <a:rPr lang="en-US" sz="2000" dirty="0" smtClean="0"/>
              <a:t>Information exchanges; best practice sharing; collaborative endeavors; educating decision-makers</a:t>
            </a:r>
          </a:p>
          <a:p>
            <a:r>
              <a:rPr lang="en-US" sz="2400" dirty="0" smtClean="0"/>
              <a:t>Be </a:t>
            </a:r>
            <a:r>
              <a:rPr lang="en-US" sz="2400" dirty="0"/>
              <a:t>on the leading edge of new topics </a:t>
            </a:r>
            <a:r>
              <a:rPr lang="en-US" sz="2400" dirty="0" smtClean="0"/>
              <a:t>(or ones that others won’t touch)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dvance </a:t>
            </a:r>
            <a:r>
              <a:rPr lang="en-US" sz="2400" dirty="0"/>
              <a:t>operational, </a:t>
            </a:r>
            <a:r>
              <a:rPr lang="en-US" sz="2400" dirty="0" smtClean="0"/>
              <a:t>institutional and capital projects across freight corridors/mega-region</a:t>
            </a:r>
          </a:p>
          <a:p>
            <a:r>
              <a:rPr lang="en-US" sz="2400" dirty="0" smtClean="0"/>
              <a:t>Use TSM&amp;O strategies to enhance Freight Mobility</a:t>
            </a:r>
          </a:p>
          <a:p>
            <a:pPr lvl="1"/>
            <a:r>
              <a:rPr lang="en-US" sz="2000" dirty="0" smtClean="0"/>
              <a:t> Integrated Corridor Management, </a:t>
            </a:r>
          </a:p>
          <a:p>
            <a:pPr lvl="1"/>
            <a:r>
              <a:rPr lang="en-US" sz="2000" dirty="0" smtClean="0"/>
              <a:t> ITS Technologies</a:t>
            </a:r>
          </a:p>
          <a:p>
            <a:pPr lvl="1"/>
            <a:r>
              <a:rPr lang="en-US" sz="2000" dirty="0" smtClean="0"/>
              <a:t> Incident Management</a:t>
            </a:r>
          </a:p>
          <a:p>
            <a:pPr lvl="1"/>
            <a:r>
              <a:rPr lang="en-US" sz="2000" dirty="0" smtClean="0"/>
              <a:t> Significant Event Planning</a:t>
            </a:r>
          </a:p>
          <a:p>
            <a:pPr lvl="1"/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009" y="5075227"/>
            <a:ext cx="3311158" cy="148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9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589" y="294787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Corridor Level Activities to Enhance Megaregional Freight Mobility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112" y="1568067"/>
            <a:ext cx="8811533" cy="4946574"/>
          </a:xfrm>
        </p:spPr>
        <p:txBody>
          <a:bodyPr>
            <a:normAutofit fontScale="62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Support efforts to identify and insure connected freight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Designation programs 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i.e., Priority Freight Network,  Marine Highways  (“M-95 Corridor”), Alternative Fuel Corridors…	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/>
              <a:t>Advance activities to address freight mobility and performance: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A</a:t>
            </a:r>
            <a:r>
              <a:rPr lang="en-US" dirty="0" smtClean="0"/>
              <a:t>bility for agencies to utilize data economically and efficiently 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Share best practices,  </a:t>
            </a:r>
            <a:r>
              <a:rPr lang="en-US" dirty="0"/>
              <a:t>identify/enhance </a:t>
            </a:r>
            <a:r>
              <a:rPr lang="en-US" dirty="0" smtClean="0"/>
              <a:t>tools </a:t>
            </a:r>
            <a:r>
              <a:rPr lang="en-US" dirty="0"/>
              <a:t>for data analysis, </a:t>
            </a:r>
            <a:endParaRPr lang="en-US" dirty="0" smtClean="0"/>
          </a:p>
          <a:p>
            <a:pPr lvl="1">
              <a:spcAft>
                <a:spcPts val="1200"/>
              </a:spcAft>
            </a:pPr>
            <a:r>
              <a:rPr lang="en-US" dirty="0" smtClean="0"/>
              <a:t>Support best practices/information exchange on regional basis for agencies advancing freight plans and addressing key issue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Reliability, Redundancy, Safety (i.e. Truck Parking)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Enhance agency access to and use of data for freight planning and performance measures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Support and advance use of real time/archived probe data and other analytics/tools 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Identify/Develop application of consistent freight performance measures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Freight Fluidity/Multi-State Freight Performance Measures for Supply Chains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Support continued freight professional capacity building in public sector staff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Freight Academy</a:t>
            </a:r>
          </a:p>
          <a:p>
            <a:pPr marL="914400" lvl="2" indent="0">
              <a:spcAft>
                <a:spcPts val="1200"/>
              </a:spcAft>
              <a:buNone/>
            </a:pPr>
            <a:endParaRPr lang="en-US" dirty="0"/>
          </a:p>
          <a:p>
            <a:pPr lvl="2">
              <a:spcAft>
                <a:spcPts val="1200"/>
              </a:spcAft>
            </a:pP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595" y="1458817"/>
            <a:ext cx="615462" cy="112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619" y="4814190"/>
            <a:ext cx="1844026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7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0954" y="365126"/>
            <a:ext cx="7624396" cy="141678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Planning for the Future (or not so distant future) is important for mega-regions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61199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</a:t>
            </a:r>
            <a:r>
              <a:rPr lang="en-US" dirty="0" smtClean="0"/>
              <a:t>merging connected and automated vehicle technologies</a:t>
            </a:r>
          </a:p>
          <a:p>
            <a:endParaRPr lang="en-US" dirty="0"/>
          </a:p>
          <a:p>
            <a:r>
              <a:rPr lang="en-US" dirty="0" smtClean="0"/>
              <a:t>Automated Trucks &amp; Truck </a:t>
            </a:r>
            <a:r>
              <a:rPr lang="en-US" dirty="0"/>
              <a:t>Platooning</a:t>
            </a:r>
          </a:p>
          <a:p>
            <a:pPr lvl="1"/>
            <a:r>
              <a:rPr lang="en-US" dirty="0" smtClean="0"/>
              <a:t>Can provide benefits: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afety</a:t>
            </a:r>
          </a:p>
          <a:p>
            <a:pPr lvl="2"/>
            <a:r>
              <a:rPr lang="en-US" dirty="0" smtClean="0"/>
              <a:t>Environmental</a:t>
            </a:r>
          </a:p>
          <a:p>
            <a:pPr lvl="2"/>
            <a:r>
              <a:rPr lang="en-US" dirty="0" smtClean="0"/>
              <a:t>Driver shortages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Mega-Region considerations:</a:t>
            </a:r>
          </a:p>
          <a:p>
            <a:pPr lvl="1"/>
            <a:r>
              <a:rPr lang="en-US" dirty="0" smtClean="0"/>
              <a:t>Where is this technology applicable/ effective</a:t>
            </a:r>
          </a:p>
          <a:p>
            <a:pPr lvl="1"/>
            <a:r>
              <a:rPr lang="en-US" dirty="0" smtClean="0"/>
              <a:t>Policy issues</a:t>
            </a:r>
          </a:p>
          <a:p>
            <a:pPr lvl="2"/>
            <a:r>
              <a:rPr lang="en-US" dirty="0" smtClean="0"/>
              <a:t>Legislation</a:t>
            </a:r>
          </a:p>
          <a:p>
            <a:pPr lvl="2"/>
            <a:r>
              <a:rPr lang="en-US" dirty="0" smtClean="0"/>
              <a:t>Standard application of requirements</a:t>
            </a:r>
          </a:p>
          <a:p>
            <a:endParaRPr lang="en-US" dirty="0" smtClean="0"/>
          </a:p>
          <a:p>
            <a:pPr lvl="3"/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198444"/>
            <a:ext cx="3886200" cy="360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78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Closing…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789" y="1402815"/>
            <a:ext cx="7886700" cy="5103492"/>
          </a:xfrm>
        </p:spPr>
        <p:txBody>
          <a:bodyPr>
            <a:normAutofit/>
          </a:bodyPr>
          <a:lstStyle/>
          <a:p>
            <a:r>
              <a:rPr lang="en-US" sz="2400" dirty="0"/>
              <a:t>We need to understand and address freight on a corridor/megaregion basis  </a:t>
            </a:r>
            <a:r>
              <a:rPr lang="en-US" sz="2400" dirty="0" smtClean="0"/>
              <a:t>- that is how supply </a:t>
            </a:r>
            <a:r>
              <a:rPr lang="en-US" sz="2400" dirty="0"/>
              <a:t>chains function </a:t>
            </a:r>
          </a:p>
          <a:p>
            <a:r>
              <a:rPr lang="en-US" sz="2400" dirty="0"/>
              <a:t>Investment decisions that do not look at the compendium of improvement projects across </a:t>
            </a:r>
            <a:r>
              <a:rPr lang="en-US" sz="2400" dirty="0" smtClean="0"/>
              <a:t>the megaregion </a:t>
            </a:r>
            <a:r>
              <a:rPr lang="en-US" sz="2400" dirty="0"/>
              <a:t>may </a:t>
            </a:r>
            <a:r>
              <a:rPr lang="en-US" sz="2400" dirty="0" smtClean="0"/>
              <a:t>weaken performance of a freight corridor </a:t>
            </a:r>
          </a:p>
          <a:p>
            <a:r>
              <a:rPr lang="en-US" sz="2400" dirty="0" smtClean="0"/>
              <a:t>There is a need to develop institutional models that can move beyond planning to take projects with multi-state significance/benefit </a:t>
            </a:r>
            <a:r>
              <a:rPr lang="en-US" sz="2400" i="1" dirty="0" smtClean="0"/>
              <a:t>from local level to “across the finish line”</a:t>
            </a:r>
          </a:p>
          <a:p>
            <a:r>
              <a:rPr lang="en-US" sz="2400" dirty="0" smtClean="0"/>
              <a:t>Multiple agencies have a key role to play</a:t>
            </a:r>
            <a:endParaRPr lang="en-US" sz="1200" i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293" y="4707837"/>
            <a:ext cx="2371550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6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Marygrace Parker</a:t>
            </a:r>
          </a:p>
          <a:p>
            <a:pPr marL="0" indent="0" algn="ctr">
              <a:buNone/>
            </a:pPr>
            <a:r>
              <a:rPr lang="en-US" dirty="0"/>
              <a:t>Program Coordinator, </a:t>
            </a:r>
            <a:r>
              <a:rPr lang="en-US" dirty="0" smtClean="0"/>
              <a:t>Freight</a:t>
            </a:r>
          </a:p>
          <a:p>
            <a:pPr marL="0" indent="0" algn="ctr">
              <a:buNone/>
            </a:pPr>
            <a:r>
              <a:rPr lang="en-US" dirty="0" smtClean="0"/>
              <a:t>I-95 </a:t>
            </a:r>
            <a:r>
              <a:rPr lang="en-US" dirty="0"/>
              <a:t>Corridor Coalition</a:t>
            </a:r>
          </a:p>
          <a:p>
            <a:pPr marL="0" indent="0" algn="ctr">
              <a:buNone/>
            </a:pPr>
            <a:r>
              <a:rPr lang="en-US" dirty="0"/>
              <a:t>518-852-4083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mgparker@i95coalition.org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92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Comments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I-95 Corridor Coalition Overview</a:t>
            </a:r>
          </a:p>
          <a:p>
            <a:r>
              <a:rPr lang="en-US" dirty="0" smtClean="0"/>
              <a:t>Mega-Regions and Freight Transportation</a:t>
            </a:r>
          </a:p>
          <a:p>
            <a:r>
              <a:rPr lang="en-US" dirty="0" smtClean="0"/>
              <a:t>Supply Chains and Relationship to Mega-Regions</a:t>
            </a:r>
          </a:p>
          <a:p>
            <a:r>
              <a:rPr lang="en-US" dirty="0" smtClean="0"/>
              <a:t>Key Industry Freight Considerations</a:t>
            </a:r>
          </a:p>
          <a:p>
            <a:r>
              <a:rPr lang="en-US" dirty="0" smtClean="0"/>
              <a:t>Key Freight Considerations - Relating Locally</a:t>
            </a:r>
          </a:p>
          <a:p>
            <a:r>
              <a:rPr lang="en-US" dirty="0" smtClean="0"/>
              <a:t>Corridor Coalition Perspectives and Activities to Advance Mega-regional freight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1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The I-95 Corridor Coalition is….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smtClean="0"/>
              <a:t>“mega-regional” partnership </a:t>
            </a:r>
            <a:r>
              <a:rPr lang="en-US" dirty="0"/>
              <a:t>of multi-state, multi-modal public agencies working together to create a seamless and efficient transportation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State DOTs, MPOs, Port and Transportation Authorities, some County agencies</a:t>
            </a:r>
          </a:p>
          <a:p>
            <a:pPr lvl="1"/>
            <a:r>
              <a:rPr lang="en-US" dirty="0" smtClean="0"/>
              <a:t>Key collaborators:</a:t>
            </a:r>
          </a:p>
          <a:p>
            <a:pPr lvl="2"/>
            <a:r>
              <a:rPr lang="en-US" dirty="0" smtClean="0"/>
              <a:t>Federal partners (USDOT agencies – FHWA, MARAD, FRA, BTS…)</a:t>
            </a:r>
          </a:p>
          <a:p>
            <a:pPr lvl="2"/>
            <a:r>
              <a:rPr lang="en-US" dirty="0" smtClean="0"/>
              <a:t>Industry (i.e., American Trucking Association)</a:t>
            </a:r>
            <a:endParaRPr lang="en-US" dirty="0"/>
          </a:p>
          <a:p>
            <a:endParaRPr lang="en-US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679566" y="5672809"/>
            <a:ext cx="702461" cy="68060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912842" y="2111584"/>
            <a:ext cx="4508958" cy="27185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…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95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	I-95 Corridor – “A Corridor of Mega-Regions”</a:t>
            </a:r>
            <a:br>
              <a:rPr lang="pt-BR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4201258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</a:t>
            </a:r>
            <a:r>
              <a:rPr lang="en-US" dirty="0" smtClean="0"/>
              <a:t>“Mega-Region+” </a:t>
            </a:r>
            <a:r>
              <a:rPr lang="en-US" dirty="0"/>
              <a:t>Freight Corridor</a:t>
            </a:r>
          </a:p>
          <a:p>
            <a:r>
              <a:rPr lang="en-US" dirty="0"/>
              <a:t>5.3 billion tons of freight shipments annually into/through corridor</a:t>
            </a:r>
          </a:p>
          <a:p>
            <a:r>
              <a:rPr lang="en-US" dirty="0" smtClean="0"/>
              <a:t>Multi-Modal Freight Mega-Region</a:t>
            </a:r>
          </a:p>
          <a:p>
            <a:pPr lvl="1"/>
            <a:r>
              <a:rPr lang="en-US" dirty="0" smtClean="0"/>
              <a:t>Truck, rail, water, aviation </a:t>
            </a:r>
          </a:p>
          <a:p>
            <a:r>
              <a:rPr lang="en-US" dirty="0" smtClean="0"/>
              <a:t>“Mega-Region+”:</a:t>
            </a:r>
            <a:endParaRPr lang="en-US" dirty="0"/>
          </a:p>
          <a:p>
            <a:pPr lvl="1"/>
            <a:r>
              <a:rPr lang="en-US" dirty="0"/>
              <a:t>Northeast*</a:t>
            </a:r>
          </a:p>
          <a:p>
            <a:pPr lvl="1"/>
            <a:r>
              <a:rPr lang="en-US" dirty="0"/>
              <a:t>DC-Virginia*</a:t>
            </a:r>
          </a:p>
          <a:p>
            <a:pPr lvl="1"/>
            <a:r>
              <a:rPr lang="en-US" dirty="0"/>
              <a:t>Piedmont</a:t>
            </a:r>
          </a:p>
          <a:p>
            <a:pPr lvl="1"/>
            <a:r>
              <a:rPr lang="en-US" dirty="0" smtClean="0"/>
              <a:t>Florida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986" y="1825625"/>
            <a:ext cx="3046527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21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Megaregions and Distribution Hubs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61659"/>
            <a:ext cx="7619048" cy="5079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560" y="5941514"/>
            <a:ext cx="694887" cy="390112"/>
          </a:xfrm>
          <a:prstGeom prst="rect">
            <a:avLst/>
          </a:prstGeom>
        </p:spPr>
      </p:pic>
      <p:sp>
        <p:nvSpPr>
          <p:cNvPr id="17" name="Donut 16"/>
          <p:cNvSpPr/>
          <p:nvPr/>
        </p:nvSpPr>
        <p:spPr>
          <a:xfrm>
            <a:off x="1047743" y="1690453"/>
            <a:ext cx="911086" cy="911086"/>
          </a:xfrm>
          <a:prstGeom prst="donut">
            <a:avLst>
              <a:gd name="adj" fmla="val 1454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Donut 17"/>
          <p:cNvSpPr/>
          <p:nvPr/>
        </p:nvSpPr>
        <p:spPr>
          <a:xfrm>
            <a:off x="1192704" y="3649129"/>
            <a:ext cx="911086" cy="911086"/>
          </a:xfrm>
          <a:prstGeom prst="donut">
            <a:avLst>
              <a:gd name="adj" fmla="val 1454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Donut 18"/>
          <p:cNvSpPr/>
          <p:nvPr/>
        </p:nvSpPr>
        <p:spPr>
          <a:xfrm>
            <a:off x="2810843" y="3518746"/>
            <a:ext cx="911086" cy="911086"/>
          </a:xfrm>
          <a:prstGeom prst="donut">
            <a:avLst>
              <a:gd name="adj" fmla="val 1454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Donut 19"/>
          <p:cNvSpPr/>
          <p:nvPr/>
        </p:nvSpPr>
        <p:spPr>
          <a:xfrm>
            <a:off x="3409835" y="4772958"/>
            <a:ext cx="911086" cy="911086"/>
          </a:xfrm>
          <a:prstGeom prst="donut">
            <a:avLst>
              <a:gd name="adj" fmla="val 1454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Donut 20"/>
          <p:cNvSpPr/>
          <p:nvPr/>
        </p:nvSpPr>
        <p:spPr>
          <a:xfrm>
            <a:off x="5298761" y="4585605"/>
            <a:ext cx="911086" cy="911086"/>
          </a:xfrm>
          <a:prstGeom prst="donut">
            <a:avLst>
              <a:gd name="adj" fmla="val 1454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Donut 21"/>
          <p:cNvSpPr/>
          <p:nvPr/>
        </p:nvSpPr>
        <p:spPr>
          <a:xfrm>
            <a:off x="4971437" y="3268652"/>
            <a:ext cx="911086" cy="911086"/>
          </a:xfrm>
          <a:prstGeom prst="donut">
            <a:avLst>
              <a:gd name="adj" fmla="val 145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Donut 22"/>
          <p:cNvSpPr/>
          <p:nvPr/>
        </p:nvSpPr>
        <p:spPr>
          <a:xfrm>
            <a:off x="6561066" y="3544295"/>
            <a:ext cx="911086" cy="911086"/>
          </a:xfrm>
          <a:prstGeom prst="donut">
            <a:avLst>
              <a:gd name="adj" fmla="val 14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93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9312" y="324095"/>
            <a:ext cx="8028842" cy="1325563"/>
          </a:xfrm>
        </p:spPr>
        <p:txBody>
          <a:bodyPr>
            <a:noAutofit/>
          </a:bodyPr>
          <a:lstStyle/>
          <a:p>
            <a:r>
              <a:rPr lang="en-US" sz="3200" dirty="0" smtClean="0"/>
              <a:t>Megaregions/Freight Corridors and  Freight  – Basic Principles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75542" y="1649657"/>
            <a:ext cx="3886200" cy="4855469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 smtClean="0"/>
              <a:t>Freight is multi-modal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(but trucking dominates)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Mega-regions and freight transcend “traditional” jurisdictional boundaries</a:t>
            </a:r>
          </a:p>
          <a:p>
            <a:pPr lvl="1"/>
            <a:r>
              <a:rPr lang="en-US" sz="3200" dirty="0"/>
              <a:t>(avg. truck trip is 100+miles per trip</a:t>
            </a:r>
            <a:r>
              <a:rPr lang="en-US" sz="3200" dirty="0" smtClean="0"/>
              <a:t>)</a:t>
            </a:r>
          </a:p>
          <a:p>
            <a:pPr marL="457200" lvl="1" indent="0">
              <a:buNone/>
            </a:pPr>
            <a:endParaRPr lang="en-US" sz="3200" dirty="0" smtClean="0"/>
          </a:p>
          <a:p>
            <a:r>
              <a:rPr lang="en-US" sz="3200" dirty="0" smtClean="0"/>
              <a:t>Benefits of freight and solutions to address freight issues, often occur/accrue beyond or other than at point of investment </a:t>
            </a:r>
          </a:p>
          <a:p>
            <a:pPr lvl="1"/>
            <a:r>
              <a:rPr lang="en-US" sz="3200" dirty="0" smtClean="0"/>
              <a:t>(i.e. bottlenecks)</a:t>
            </a:r>
          </a:p>
          <a:p>
            <a:pPr marL="457200" lvl="1" indent="0">
              <a:buNone/>
            </a:pPr>
            <a:endParaRPr lang="en-US" sz="3200" dirty="0" smtClean="0"/>
          </a:p>
          <a:p>
            <a:r>
              <a:rPr lang="en-US" sz="3200" dirty="0" smtClean="0"/>
              <a:t>Critical to understand supply chains and role you play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58" y="1649657"/>
            <a:ext cx="3170195" cy="478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6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Why Supply Chains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9499" y="1323132"/>
            <a:ext cx="3886200" cy="2587417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It’s how our freight users do </a:t>
            </a:r>
            <a:r>
              <a:rPr lang="en-US" sz="2400" dirty="0" smtClean="0"/>
              <a:t>business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Supply chain performance feeds economic </a:t>
            </a:r>
            <a:r>
              <a:rPr lang="en-US" sz="2400" dirty="0" smtClean="0"/>
              <a:t>competitiveness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Performance is end-to-end: sum of </a:t>
            </a:r>
            <a:r>
              <a:rPr lang="en-US" sz="2400" dirty="0" smtClean="0"/>
              <a:t>stages</a:t>
            </a:r>
          </a:p>
          <a:p>
            <a:pPr lvl="1"/>
            <a:r>
              <a:rPr lang="en-US" sz="2000" dirty="0" smtClean="0"/>
              <a:t>Travel time, travel time reliability, cost (and resiliency)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Stages put local dynamics in larger perspective: user view, market view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7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62140" y="365126"/>
            <a:ext cx="7553210" cy="1412262"/>
          </a:xfrm>
        </p:spPr>
        <p:txBody>
          <a:bodyPr>
            <a:noAutofit/>
          </a:bodyPr>
          <a:lstStyle/>
          <a:p>
            <a:r>
              <a:rPr lang="en-US" sz="3600" dirty="0" smtClean="0"/>
              <a:t>Why It is Critical for to Understand Public Role in Supply Chain Performance</a:t>
            </a:r>
            <a:endParaRPr lang="en-US" sz="3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2762" y="2399533"/>
            <a:ext cx="4122088" cy="289550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68563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Supply chain performance is </a:t>
            </a:r>
            <a:r>
              <a:rPr lang="en-US" dirty="0" smtClean="0"/>
              <a:t>public-private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Public contributes networks and policies to total </a:t>
            </a:r>
            <a:r>
              <a:rPr lang="en-US" dirty="0" smtClean="0"/>
              <a:t>outcome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Contribution is at many stages from </a:t>
            </a:r>
            <a:r>
              <a:rPr lang="en-US" u="sng" dirty="0"/>
              <a:t>many</a:t>
            </a:r>
            <a:r>
              <a:rPr lang="en-US" dirty="0"/>
              <a:t> </a:t>
            </a:r>
            <a:r>
              <a:rPr lang="en-US" dirty="0" smtClean="0"/>
              <a:t>jurisdictions (counties included!)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Pain is shared, so are </a:t>
            </a:r>
            <a:r>
              <a:rPr lang="en-US" dirty="0" smtClean="0"/>
              <a:t>solutions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Fundamentally a cooperative venture: between sectors, between </a:t>
            </a:r>
            <a:r>
              <a:rPr lang="en-US" dirty="0" smtClean="0"/>
              <a:t>agencies (</a:t>
            </a:r>
            <a:r>
              <a:rPr lang="en-US" u="sng" dirty="0" smtClean="0"/>
              <a:t>at all levels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What’s our role…?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1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5248" y="365126"/>
            <a:ext cx="7700102" cy="1460499"/>
          </a:xfrm>
        </p:spPr>
        <p:txBody>
          <a:bodyPr>
            <a:noAutofit/>
          </a:bodyPr>
          <a:lstStyle/>
          <a:p>
            <a:r>
              <a:rPr lang="en-US" sz="3600" dirty="0" smtClean="0"/>
              <a:t>Key considerations for Manufacturing, Distribution, Warehouse Supply Chain segments 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030775"/>
            <a:ext cx="7886700" cy="4443471"/>
          </a:xfrm>
        </p:spPr>
        <p:txBody>
          <a:bodyPr>
            <a:normAutofit/>
          </a:bodyPr>
          <a:lstStyle/>
          <a:p>
            <a:r>
              <a:rPr lang="en-US" dirty="0" smtClean="0"/>
              <a:t>Proximity </a:t>
            </a:r>
            <a:r>
              <a:rPr lang="en-US" dirty="0"/>
              <a:t>to Major Markets</a:t>
            </a:r>
          </a:p>
          <a:p>
            <a:r>
              <a:rPr lang="en-US" dirty="0"/>
              <a:t>Transportation </a:t>
            </a:r>
            <a:r>
              <a:rPr lang="en-US" dirty="0" smtClean="0"/>
              <a:t>infrastructure</a:t>
            </a:r>
          </a:p>
          <a:p>
            <a:r>
              <a:rPr lang="en-US" dirty="0" smtClean="0"/>
              <a:t>Inventory </a:t>
            </a:r>
            <a:r>
              <a:rPr lang="en-US" dirty="0"/>
              <a:t>of available commercial properties</a:t>
            </a:r>
          </a:p>
          <a:p>
            <a:r>
              <a:rPr lang="en-US" dirty="0"/>
              <a:t>Reliable utility infrastructure </a:t>
            </a:r>
          </a:p>
          <a:p>
            <a:r>
              <a:rPr lang="en-US" dirty="0" smtClean="0"/>
              <a:t>Favorable </a:t>
            </a:r>
            <a:r>
              <a:rPr lang="en-US" dirty="0"/>
              <a:t>tax structure for </a:t>
            </a:r>
            <a:r>
              <a:rPr lang="en-US" dirty="0" smtClean="0"/>
              <a:t>businesses</a:t>
            </a:r>
            <a:endParaRPr lang="en-US" dirty="0"/>
          </a:p>
          <a:p>
            <a:r>
              <a:rPr lang="en-US" dirty="0" smtClean="0"/>
              <a:t>Financial incentives/assistance</a:t>
            </a:r>
          </a:p>
          <a:p>
            <a:r>
              <a:rPr lang="en-US" dirty="0" smtClean="0"/>
              <a:t>Skilled workforce</a:t>
            </a:r>
          </a:p>
          <a:p>
            <a:r>
              <a:rPr lang="en-US" dirty="0" smtClean="0"/>
              <a:t>Performance measures – cost, travel time, travel time reliability</a:t>
            </a:r>
          </a:p>
          <a:p>
            <a:pPr lvl="1"/>
            <a:r>
              <a:rPr lang="en-US" dirty="0" smtClean="0"/>
              <a:t>Measured end to end (origin to destination)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93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IHS/HLDI presentations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tx1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PPT template" id="{C85C6B52-92D9-4A7F-AD29-1DC42F7F57FD}" vid="{9C94059A-BDB0-4B1F-947F-42BF73A32068}"/>
    </a:ext>
  </a:extLst>
</a:theme>
</file>

<file path=ppt/theme/theme3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12429</TotalTime>
  <Words>858</Words>
  <Application>Microsoft Office PowerPoint</Application>
  <PresentationFormat>On-screen Show (4:3)</PresentationFormat>
  <Paragraphs>159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Times New Roman</vt:lpstr>
      <vt:lpstr>Webdings</vt:lpstr>
      <vt:lpstr>Office Theme</vt:lpstr>
      <vt:lpstr>1_IIHS/HLDI presentations</vt:lpstr>
      <vt:lpstr>1_Office Theme</vt:lpstr>
      <vt:lpstr>2_Office Theme</vt:lpstr>
      <vt:lpstr>3_Office Theme</vt:lpstr>
      <vt:lpstr>4_Office Theme</vt:lpstr>
      <vt:lpstr> Considerations in Megaregional Freight –  I-95 Corridor Coalition Perspective  </vt:lpstr>
      <vt:lpstr>Today’s Comments</vt:lpstr>
      <vt:lpstr>The I-95 Corridor Coalition is….</vt:lpstr>
      <vt:lpstr>  I-95 Corridor – “A Corridor of Mega-Regions” </vt:lpstr>
      <vt:lpstr>Megaregions and Distribution Hubs</vt:lpstr>
      <vt:lpstr>Megaregions/Freight Corridors and  Freight  – Basic Principles</vt:lpstr>
      <vt:lpstr>  Why Supply Chains</vt:lpstr>
      <vt:lpstr>Why It is Critical for to Understand Public Role in Supply Chain Performance</vt:lpstr>
      <vt:lpstr>Key considerations for Manufacturing, Distribution, Warehouse Supply Chain segments </vt:lpstr>
      <vt:lpstr>Many Freight Considerations Begin Locally  </vt:lpstr>
      <vt:lpstr>Many Freight Considerations Begin Locally </vt:lpstr>
      <vt:lpstr>Coalition Perspectives on Advancing Megaregional Freight Mobility </vt:lpstr>
      <vt:lpstr>Corridor Level Activities to Enhance Megaregional Freight Mobility</vt:lpstr>
      <vt:lpstr>Planning for the Future (or not so distant future) is important for mega-regions</vt:lpstr>
      <vt:lpstr>In Closing…</vt:lpstr>
      <vt:lpstr>Questions? Thank You!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Patty Reich</dc:creator>
  <cp:lastModifiedBy>Mary</cp:lastModifiedBy>
  <cp:revision>712</cp:revision>
  <cp:lastPrinted>2016-09-22T03:44:16Z</cp:lastPrinted>
  <dcterms:created xsi:type="dcterms:W3CDTF">2013-11-13T16:11:11Z</dcterms:created>
  <dcterms:modified xsi:type="dcterms:W3CDTF">2017-03-23T02:15:53Z</dcterms:modified>
</cp:coreProperties>
</file>