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1"/>
  </p:notesMasterIdLst>
  <p:handoutMasterIdLst>
    <p:handoutMasterId r:id="rId32"/>
  </p:handoutMasterIdLst>
  <p:sldIdLst>
    <p:sldId id="256" r:id="rId3"/>
    <p:sldId id="373" r:id="rId4"/>
    <p:sldId id="261" r:id="rId5"/>
    <p:sldId id="338" r:id="rId6"/>
    <p:sldId id="263" r:id="rId7"/>
    <p:sldId id="313" r:id="rId8"/>
    <p:sldId id="356" r:id="rId9"/>
    <p:sldId id="282" r:id="rId10"/>
    <p:sldId id="269" r:id="rId11"/>
    <p:sldId id="273" r:id="rId12"/>
    <p:sldId id="270" r:id="rId13"/>
    <p:sldId id="274" r:id="rId14"/>
    <p:sldId id="271" r:id="rId15"/>
    <p:sldId id="275" r:id="rId16"/>
    <p:sldId id="272" r:id="rId17"/>
    <p:sldId id="276" r:id="rId18"/>
    <p:sldId id="277" r:id="rId19"/>
    <p:sldId id="278" r:id="rId20"/>
    <p:sldId id="279" r:id="rId21"/>
    <p:sldId id="280" r:id="rId22"/>
    <p:sldId id="359" r:id="rId23"/>
    <p:sldId id="324" r:id="rId24"/>
    <p:sldId id="325" r:id="rId25"/>
    <p:sldId id="332" r:id="rId26"/>
    <p:sldId id="362" r:id="rId27"/>
    <p:sldId id="334" r:id="rId28"/>
    <p:sldId id="304" r:id="rId29"/>
    <p:sldId id="37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2" autoAdjust="0"/>
    <p:restoredTop sz="94690" autoAdjust="0"/>
  </p:normalViewPr>
  <p:slideViewPr>
    <p:cSldViewPr>
      <p:cViewPr varScale="1">
        <p:scale>
          <a:sx n="68" d="100"/>
          <a:sy n="68" d="100"/>
        </p:scale>
        <p:origin x="15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38ACD-3E48-42F5-9717-DD5ABF4FA07F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52580-0F8E-4FF2-9E84-0DACA0E4C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5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2892-F547-4BCB-8212-F1566D2ED5E3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2CB14-0D21-47FA-A433-408870AA7F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8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2B4E-1DE4-441D-84B6-13631D8D18BE}" type="datetime1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FC8E-817B-4B64-AD7F-A38B64974667}" type="datetime1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2EF5-A2EB-4E06-87F2-E75D4448F2F0}" type="datetime1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0ABE-33C5-4190-B25C-E538A9FE3347}" type="datetime1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584-AF88-4FCB-86CC-61EC75F1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1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DB28-59D0-4BDC-8188-470372EC7784}" type="datetime1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584-AF88-4FCB-86CC-61EC75F1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01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B804-1FEC-4FCA-9447-1B2604C39403}" type="datetime1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584-AF88-4FCB-86CC-61EC75F1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0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01FB-6F6A-4B10-A844-33E754BAC549}" type="datetime1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584-AF88-4FCB-86CC-61EC75F1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09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F15F-87B0-4E22-AA27-AA27B196515F}" type="datetime1">
              <a:rPr lang="en-US" smtClean="0"/>
              <a:pPr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584-AF88-4FCB-86CC-61EC75F1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96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DE85-87F3-4955-9470-BDA4EF15FE00}" type="datetime1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584-AF88-4FCB-86CC-61EC75F1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31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F347-4F8E-4115-8B9D-3A3A3D84B95D}" type="datetime1">
              <a:rPr lang="en-US" smtClean="0"/>
              <a:pPr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584-AF88-4FCB-86CC-61EC75F1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9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F8AB-D61C-497D-B151-F7AC5B4C95BA}" type="datetime1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584-AF88-4FCB-86CC-61EC75F1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5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9600"/>
            <a:ext cx="8334000" cy="4376563"/>
          </a:xfrm>
        </p:spPr>
        <p:txBody>
          <a:bodyPr/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defRPr>
            </a:lvl3pPr>
            <a:lvl4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AD3A-74D0-4BB5-A783-732E233E3DD1}" type="datetime1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1" cy="887105"/>
          </a:xfrm>
          <a:prstGeom prst="rect">
            <a:avLst/>
          </a:prstGeom>
          <a:gradFill>
            <a:gsLst>
              <a:gs pos="25000">
                <a:srgbClr val="0C9656"/>
              </a:gs>
              <a:gs pos="75000">
                <a:srgbClr val="60F2B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prg_knocked-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52" y="340822"/>
            <a:ext cx="1000719" cy="1035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77" y="80332"/>
            <a:ext cx="8110800" cy="72643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E82D-A5CE-4C52-AA9B-7033DC495C36}" type="datetime1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584-AF88-4FCB-86CC-61EC75F1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95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CAA5-BF1D-4CE9-BD2F-3011BAEDC7DC}" type="datetime1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584-AF88-4FCB-86CC-61EC75F1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8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27C0-C6C4-4051-A510-D4A1E5954B66}" type="datetime1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B584-AF88-4FCB-86CC-61EC75F1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8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322D-5208-43FE-9211-788809C178E6}" type="datetime1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Book Antiqua" pitchFamily="18" charset="0"/>
              </a:defRPr>
            </a:lvl2pPr>
            <a:lvl3pPr>
              <a:defRPr sz="2200">
                <a:latin typeface="Book Antiqua" pitchFamily="18" charset="0"/>
              </a:defRPr>
            </a:lvl3pPr>
            <a:lvl4pPr>
              <a:defRPr sz="2000">
                <a:latin typeface="Book Antiqua" pitchFamily="18" charset="0"/>
              </a:defRPr>
            </a:lvl4pPr>
            <a:lvl5pPr>
              <a:defRPr sz="1800">
                <a:latin typeface="Book Antiqu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Book Antiqua" pitchFamily="18" charset="0"/>
              </a:defRPr>
            </a:lvl2pPr>
            <a:lvl3pPr>
              <a:defRPr sz="2200">
                <a:latin typeface="Book Antiqua" pitchFamily="18" charset="0"/>
              </a:defRPr>
            </a:lvl3pPr>
            <a:lvl4pPr>
              <a:defRPr sz="2000">
                <a:latin typeface="Book Antiqua" pitchFamily="18" charset="0"/>
              </a:defRPr>
            </a:lvl4pPr>
            <a:lvl5pPr>
              <a:defRPr sz="1800">
                <a:latin typeface="Book Antiqu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7994-71DD-474C-A77F-6868B3F62050}" type="datetime1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219C-895B-4304-9596-714827DC27CA}" type="datetime1">
              <a:rPr lang="en-US" smtClean="0"/>
              <a:pPr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A6D-799B-4BCD-9D47-883878BFEBD9}" type="datetime1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761F-2D39-4B91-9B6A-EC83A050B790}" type="datetime1">
              <a:rPr lang="en-US" smtClean="0"/>
              <a:pPr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D82D-D89E-4735-8980-AB455AFFD9E8}" type="datetime1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DF98-D20B-4CCD-B5D5-8CA467458929}" type="datetime1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D1FCC-8B4D-4ED3-9A4C-ABAD74759614}" type="datetime1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7001B-49B8-411C-ADBC-25B6FD983A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1" cy="887105"/>
          </a:xfrm>
          <a:prstGeom prst="rect">
            <a:avLst/>
          </a:prstGeom>
          <a:gradFill>
            <a:gsLst>
              <a:gs pos="25000">
                <a:srgbClr val="0C9656"/>
              </a:gs>
              <a:gs pos="75000">
                <a:srgbClr val="60F2B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prg_knocked-ou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052" y="340822"/>
            <a:ext cx="1000719" cy="10358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D1171-38E4-4B30-BDDD-72E9FFA7E80A}" type="datetime1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6B584-AF88-4FCB-86CC-61EC75F161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1" cy="555172"/>
          </a:xfrm>
          <a:prstGeom prst="rect">
            <a:avLst/>
          </a:prstGeom>
          <a:gradFill>
            <a:gsLst>
              <a:gs pos="25000">
                <a:srgbClr val="315492"/>
              </a:gs>
              <a:gs pos="75000">
                <a:srgbClr val="00A6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_ncsg.png"/>
          <p:cNvPicPr>
            <a:picLocks noChangeAspect="1"/>
          </p:cNvPicPr>
          <p:nvPr/>
        </p:nvPicPr>
        <p:blipFill>
          <a:blip r:embed="rId13" cstate="print"/>
          <a:srcRect t="51900"/>
          <a:stretch>
            <a:fillRect/>
          </a:stretch>
        </p:blipFill>
        <p:spPr>
          <a:xfrm>
            <a:off x="68240" y="1078174"/>
            <a:ext cx="1009933" cy="421863"/>
          </a:xfrm>
          <a:prstGeom prst="rect">
            <a:avLst/>
          </a:prstGeom>
        </p:spPr>
      </p:pic>
      <p:pic>
        <p:nvPicPr>
          <p:cNvPr id="9" name="Picture 8" descr="ncsg_knocked-out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240" y="5372"/>
            <a:ext cx="1042295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3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fducca@umd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+mj-lt"/>
              </a:rPr>
              <a:t>Freight Analysis of </a:t>
            </a:r>
            <a:br>
              <a:rPr lang="en-US" sz="3600" b="1" dirty="0">
                <a:latin typeface="+mj-lt"/>
              </a:rPr>
            </a:br>
            <a:r>
              <a:rPr lang="en-US" sz="3600" b="1" dirty="0">
                <a:latin typeface="+mj-lt"/>
              </a:rPr>
              <a:t>the Chesapeake Megaregion</a:t>
            </a:r>
            <a:endParaRPr lang="en-US" sz="2800" dirty="0">
              <a:latin typeface="+mj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90600" y="3581400"/>
            <a:ext cx="7239000" cy="10668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800" i="1" dirty="0">
                <a:latin typeface="+mj-lt"/>
              </a:rPr>
              <a:t>The National Center for Smart Growth Research and Education </a:t>
            </a:r>
          </a:p>
          <a:p>
            <a:r>
              <a:rPr lang="en-US" sz="1800" i="1" dirty="0">
                <a:latin typeface="+mj-lt"/>
              </a:rPr>
              <a:t>at the University of Maryland</a:t>
            </a:r>
          </a:p>
          <a:p>
            <a:r>
              <a:rPr lang="en-US" sz="1800" dirty="0">
                <a:latin typeface="+mj-lt"/>
              </a:rPr>
              <a:t>Frederick W. Ducca</a:t>
            </a: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Funding – FHWA Exploratory Advanced Research Program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58"/>
          <a:stretch/>
        </p:blipFill>
        <p:spPr bwMode="auto">
          <a:xfrm>
            <a:off x="487187" y="3600450"/>
            <a:ext cx="702027" cy="52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816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Highway Freight Flows in Dollars to Baltimore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7391400" cy="57115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77000" y="6477000"/>
            <a:ext cx="1911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Source: 2009 IMPLAN data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830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Highway Freight Flows in Dollars from Baltimore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7315200" cy="5652655"/>
          </a:xfrm>
        </p:spPr>
      </p:pic>
      <p:sp>
        <p:nvSpPr>
          <p:cNvPr id="9" name="Rectangle 8"/>
          <p:cNvSpPr/>
          <p:nvPr/>
        </p:nvSpPr>
        <p:spPr>
          <a:xfrm>
            <a:off x="6477000" y="6477000"/>
            <a:ext cx="1911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Source: 2009 IMPLAN data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54413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Highway Freight Flows in Dollars to Washington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7395881" cy="5715000"/>
          </a:xfrm>
        </p:spPr>
      </p:pic>
      <p:sp>
        <p:nvSpPr>
          <p:cNvPr id="7" name="Rectangle 6"/>
          <p:cNvSpPr/>
          <p:nvPr/>
        </p:nvSpPr>
        <p:spPr>
          <a:xfrm>
            <a:off x="6477000" y="6477000"/>
            <a:ext cx="1911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Source: 2009 IMPLAN data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70737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Highway Freight Flows in Dollars from Washington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7297269" cy="5638800"/>
          </a:xfrm>
        </p:spPr>
      </p:pic>
      <p:sp>
        <p:nvSpPr>
          <p:cNvPr id="7" name="Rectangle 6"/>
          <p:cNvSpPr/>
          <p:nvPr/>
        </p:nvSpPr>
        <p:spPr>
          <a:xfrm>
            <a:off x="6477000" y="6477000"/>
            <a:ext cx="1911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Source: 2009 IMPLAN data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34720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Highway Freight Flows in Dollars to Richmond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7395881" cy="5715000"/>
          </a:xfrm>
        </p:spPr>
      </p:pic>
      <p:sp>
        <p:nvSpPr>
          <p:cNvPr id="7" name="Rectangle 6"/>
          <p:cNvSpPr/>
          <p:nvPr/>
        </p:nvSpPr>
        <p:spPr>
          <a:xfrm>
            <a:off x="6477000" y="6477000"/>
            <a:ext cx="1911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Source: 2009 IMPLAN data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09894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Highway Freight Flows in Dollars from Richmond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7297269" cy="5638800"/>
          </a:xfrm>
        </p:spPr>
      </p:pic>
      <p:sp>
        <p:nvSpPr>
          <p:cNvPr id="7" name="Rectangle 6"/>
          <p:cNvSpPr/>
          <p:nvPr/>
        </p:nvSpPr>
        <p:spPr>
          <a:xfrm>
            <a:off x="6477000" y="6477000"/>
            <a:ext cx="1911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Source: 2009 IMPLAN data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6309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Supply chain Analysis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The Chesapeake Megaregion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61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1" t="4004"/>
          <a:stretch/>
        </p:blipFill>
        <p:spPr>
          <a:xfrm>
            <a:off x="1143000" y="914400"/>
            <a:ext cx="7557374" cy="5791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Highway Shipments into Richmond</a:t>
            </a:r>
          </a:p>
        </p:txBody>
      </p:sp>
    </p:spTree>
    <p:extLst>
      <p:ext uri="{BB962C8B-B14F-4D97-AF65-F5344CB8AC3E}">
        <p14:creationId xmlns:p14="http://schemas.microsoft.com/office/powerpoint/2010/main" val="2566720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2" t="3134"/>
          <a:stretch/>
        </p:blipFill>
        <p:spPr>
          <a:xfrm>
            <a:off x="1085614" y="899160"/>
            <a:ext cx="7586566" cy="58826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Richmond to Baltimore Highway Shipments</a:t>
            </a:r>
          </a:p>
        </p:txBody>
      </p:sp>
    </p:spTree>
    <p:extLst>
      <p:ext uri="{BB962C8B-B14F-4D97-AF65-F5344CB8AC3E}">
        <p14:creationId xmlns:p14="http://schemas.microsoft.com/office/powerpoint/2010/main" val="2129202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3830"/>
          <a:stretch/>
        </p:blipFill>
        <p:spPr>
          <a:xfrm>
            <a:off x="1158240" y="929640"/>
            <a:ext cx="7580722" cy="58521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Highway Shipments into Baltimore</a:t>
            </a:r>
          </a:p>
        </p:txBody>
      </p:sp>
    </p:spTree>
    <p:extLst>
      <p:ext uri="{BB962C8B-B14F-4D97-AF65-F5344CB8AC3E}">
        <p14:creationId xmlns:p14="http://schemas.microsoft.com/office/powerpoint/2010/main" val="240902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Chesapeake </a:t>
            </a:r>
            <a:r>
              <a:rPr lang="en-US" dirty="0" err="1"/>
              <a:t>Megaregion</a:t>
            </a:r>
            <a:endParaRPr lang="en-US" dirty="0"/>
          </a:p>
          <a:p>
            <a:r>
              <a:rPr lang="en-US" dirty="0"/>
              <a:t>Statistics</a:t>
            </a:r>
          </a:p>
          <a:p>
            <a:r>
              <a:rPr lang="en-US" dirty="0"/>
              <a:t>Linkages</a:t>
            </a:r>
          </a:p>
          <a:p>
            <a:pPr lvl="1"/>
            <a:r>
              <a:rPr lang="en-US" dirty="0"/>
              <a:t>Freight Movements</a:t>
            </a:r>
          </a:p>
          <a:p>
            <a:pPr lvl="1"/>
            <a:r>
              <a:rPr lang="en-US" dirty="0"/>
              <a:t>Supply chain</a:t>
            </a:r>
          </a:p>
          <a:p>
            <a:pPr lvl="1"/>
            <a:r>
              <a:rPr lang="en-US" dirty="0"/>
              <a:t>Economic Flows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430760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2" t="3134"/>
          <a:stretch/>
        </p:blipFill>
        <p:spPr>
          <a:xfrm>
            <a:off x="1143000" y="899160"/>
            <a:ext cx="7620000" cy="59085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Baltimore to Richmond Highway Shipments</a:t>
            </a:r>
          </a:p>
        </p:txBody>
      </p:sp>
    </p:spTree>
    <p:extLst>
      <p:ext uri="{BB962C8B-B14F-4D97-AF65-F5344CB8AC3E}">
        <p14:creationId xmlns:p14="http://schemas.microsoft.com/office/powerpoint/2010/main" val="1051155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Impact of 1% Change in Richmond Production on Selected Counties – Magnitude (in dollars)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7297269" cy="5638800"/>
          </a:xfrm>
        </p:spPr>
      </p:pic>
      <p:sp>
        <p:nvSpPr>
          <p:cNvPr id="7" name="Rectangle 6"/>
          <p:cNvSpPr/>
          <p:nvPr/>
        </p:nvSpPr>
        <p:spPr>
          <a:xfrm>
            <a:off x="6477000" y="6477000"/>
            <a:ext cx="1911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Source: 2009 IMPLAN data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8990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Impact of 1% Change in Richmond Production on Selected Counties – Industry Share (in dollars)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399"/>
            <a:ext cx="7315200" cy="5652655"/>
          </a:xfrm>
        </p:spPr>
      </p:pic>
      <p:sp>
        <p:nvSpPr>
          <p:cNvPr id="5" name="Rectangle 4"/>
          <p:cNvSpPr/>
          <p:nvPr/>
        </p:nvSpPr>
        <p:spPr>
          <a:xfrm>
            <a:off x="6477000" y="6477000"/>
            <a:ext cx="1911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Source: 2009 IMPLAN data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3295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The Trend to 2030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The Chesapeake Megaregion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65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Growth of Auto Traffic on I 95 &amp; I 64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2007-2030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066800"/>
            <a:ext cx="7183054" cy="5486400"/>
          </a:xfr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101030" y="6565761"/>
            <a:ext cx="13427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Source: CM model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2618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90600"/>
            <a:ext cx="5867400" cy="5758424"/>
          </a:xfrm>
          <a:ln>
            <a:solidFill>
              <a:schemeClr val="accent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Volume/Capacity Ratio 2030</a:t>
            </a:r>
          </a:p>
        </p:txBody>
      </p:sp>
      <p:sp>
        <p:nvSpPr>
          <p:cNvPr id="7" name="Rectangle 6"/>
          <p:cNvSpPr/>
          <p:nvPr/>
        </p:nvSpPr>
        <p:spPr>
          <a:xfrm>
            <a:off x="7101030" y="6565761"/>
            <a:ext cx="13427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Source: CM model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09292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Conclusions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43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Megaregions are </a:t>
            </a:r>
            <a:r>
              <a:rPr lang="en-US" b="1" i="1" dirty="0">
                <a:latin typeface="+mj-lt"/>
              </a:rPr>
              <a:t>tied together </a:t>
            </a:r>
            <a:r>
              <a:rPr lang="en-US" dirty="0">
                <a:latin typeface="+mj-lt"/>
              </a:rPr>
              <a:t>by</a:t>
            </a:r>
          </a:p>
          <a:p>
            <a:pPr lvl="1"/>
            <a:r>
              <a:rPr lang="en-US" dirty="0">
                <a:latin typeface="+mj-lt"/>
              </a:rPr>
              <a:t>Economic interactions</a:t>
            </a:r>
          </a:p>
          <a:p>
            <a:pPr lvl="1"/>
            <a:r>
              <a:rPr lang="en-US" dirty="0">
                <a:latin typeface="+mj-lt"/>
              </a:rPr>
              <a:t>Commodity flows</a:t>
            </a:r>
          </a:p>
          <a:p>
            <a:pPr lvl="1"/>
            <a:r>
              <a:rPr lang="en-US" dirty="0">
                <a:latin typeface="+mj-lt"/>
              </a:rPr>
              <a:t>Traffic flows, particularly commute trips</a:t>
            </a:r>
          </a:p>
          <a:p>
            <a:pPr lvl="1"/>
            <a:r>
              <a:rPr lang="en-US" dirty="0">
                <a:latin typeface="+mj-lt"/>
              </a:rPr>
              <a:t>Identity</a:t>
            </a:r>
          </a:p>
          <a:p>
            <a:pPr lvl="1"/>
            <a:r>
              <a:rPr lang="en-US" dirty="0">
                <a:latin typeface="+mj-lt"/>
              </a:rPr>
              <a:t>Environment</a:t>
            </a:r>
          </a:p>
          <a:p>
            <a:r>
              <a:rPr lang="en-US" dirty="0">
                <a:latin typeface="+mj-lt"/>
              </a:rPr>
              <a:t>Megaregions are </a:t>
            </a:r>
            <a:r>
              <a:rPr lang="en-US" b="1" i="1" dirty="0">
                <a:latin typeface="+mj-lt"/>
              </a:rPr>
              <a:t>not</a:t>
            </a:r>
            <a:r>
              <a:rPr lang="en-US" dirty="0">
                <a:latin typeface="+mj-lt"/>
              </a:rPr>
              <a:t> defined by </a:t>
            </a:r>
          </a:p>
          <a:p>
            <a:pPr lvl="1"/>
            <a:r>
              <a:rPr lang="en-US" dirty="0">
                <a:latin typeface="+mj-lt"/>
              </a:rPr>
              <a:t>State boundaries</a:t>
            </a:r>
          </a:p>
          <a:p>
            <a:pPr lvl="1"/>
            <a:r>
              <a:rPr lang="en-US" dirty="0">
                <a:latin typeface="+mj-lt"/>
              </a:rPr>
              <a:t>Administrative regions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090108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Frederick W. Ducca, Ph.D.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National Center for Smart Growth</a:t>
            </a:r>
          </a:p>
          <a:p>
            <a:pPr marL="0" indent="0">
              <a:buNone/>
            </a:pPr>
            <a:r>
              <a:rPr lang="en-US" sz="3200" dirty="0"/>
              <a:t>University of Maryland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fducca@umd.edu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301-405-1945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</a:t>
            </a:r>
          </a:p>
        </p:txBody>
      </p:sp>
    </p:spTree>
    <p:extLst>
      <p:ext uri="{BB962C8B-B14F-4D97-AF65-F5344CB8AC3E}">
        <p14:creationId xmlns:p14="http://schemas.microsoft.com/office/powerpoint/2010/main" val="25652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r="1086"/>
          <a:stretch/>
        </p:blipFill>
        <p:spPr>
          <a:xfrm>
            <a:off x="1170774" y="990600"/>
            <a:ext cx="6981914" cy="5477071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Chesapeake Megaregion</a:t>
            </a:r>
          </a:p>
        </p:txBody>
      </p:sp>
    </p:spTree>
    <p:extLst>
      <p:ext uri="{BB962C8B-B14F-4D97-AF65-F5344CB8AC3E}">
        <p14:creationId xmlns:p14="http://schemas.microsoft.com/office/powerpoint/2010/main" val="182082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Data Source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334000" cy="3840163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Freight Analysis Framework 3.3</a:t>
            </a:r>
          </a:p>
          <a:p>
            <a:r>
              <a:rPr lang="en-US" dirty="0">
                <a:latin typeface="+mj-lt"/>
              </a:rPr>
              <a:t>American Community Survey 2006-2008 three-year estimate</a:t>
            </a:r>
          </a:p>
          <a:p>
            <a:r>
              <a:rPr lang="en-US" dirty="0"/>
              <a:t>2009 IMPLAN data</a:t>
            </a:r>
          </a:p>
          <a:p>
            <a:pPr lvl="1"/>
            <a:r>
              <a:rPr lang="en-US" dirty="0"/>
              <a:t>440 economic sectors</a:t>
            </a:r>
          </a:p>
          <a:p>
            <a:pPr lvl="1"/>
            <a:r>
              <a:rPr lang="en-US" dirty="0"/>
              <a:t>Input and output to and from each county by sector by dollar value</a:t>
            </a:r>
          </a:p>
          <a:p>
            <a:pPr lvl="1"/>
            <a:r>
              <a:rPr lang="en-US" dirty="0"/>
              <a:t>For each county pair 440x440 interactions</a:t>
            </a:r>
          </a:p>
          <a:p>
            <a:endParaRPr lang="en-US" dirty="0"/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250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877166"/>
              </p:ext>
            </p:extLst>
          </p:nvPr>
        </p:nvGraphicFramePr>
        <p:xfrm>
          <a:off x="457200" y="1749425"/>
          <a:ext cx="8334374" cy="3683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67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7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effectLst/>
                          <a:latin typeface="+mj-lt"/>
                        </a:rPr>
                        <a:t>Population (2010)</a:t>
                      </a:r>
                      <a:endParaRPr lang="en-US" b="0" dirty="0">
                        <a:latin typeface="+mj-lt"/>
                      </a:endParaRPr>
                    </a:p>
                  </a:txBody>
                  <a:tcPr marL="92604" marR="92604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effectLst/>
                          <a:latin typeface="+mj-lt"/>
                        </a:rPr>
                        <a:t>15 million </a:t>
                      </a:r>
                      <a:endParaRPr lang="en-US" b="0" dirty="0">
                        <a:latin typeface="+mj-lt"/>
                      </a:endParaRPr>
                    </a:p>
                  </a:txBody>
                  <a:tcPr marL="92604" marR="926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  <a:latin typeface="+mj-lt"/>
                        </a:rPr>
                        <a:t>Employment (2010)</a:t>
                      </a:r>
                      <a:endParaRPr lang="en-US" dirty="0">
                        <a:latin typeface="+mj-lt"/>
                      </a:endParaRPr>
                    </a:p>
                  </a:txBody>
                  <a:tcPr marL="92604" marR="92604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  <a:latin typeface="+mj-lt"/>
                        </a:rPr>
                        <a:t>9 million</a:t>
                      </a:r>
                      <a:endParaRPr lang="en-US" dirty="0">
                        <a:latin typeface="+mj-lt"/>
                      </a:endParaRPr>
                    </a:p>
                  </a:txBody>
                  <a:tcPr marL="92604" marR="926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Counties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604" marR="92604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124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604" marR="926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  <a:latin typeface="+mj-lt"/>
                        </a:rPr>
                        <a:t>Gross Domestic Product (2010)</a:t>
                      </a:r>
                      <a:endParaRPr lang="en-US" dirty="0">
                        <a:latin typeface="+mj-lt"/>
                      </a:endParaRPr>
                    </a:p>
                  </a:txBody>
                  <a:tcPr marL="92604" marR="92604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  <a:latin typeface="+mj-lt"/>
                        </a:rPr>
                        <a:t>$880 billion, 6% of U.S. GDP</a:t>
                      </a:r>
                      <a:endParaRPr lang="en-US" dirty="0">
                        <a:latin typeface="+mj-lt"/>
                      </a:endParaRPr>
                    </a:p>
                  </a:txBody>
                  <a:tcPr marL="92604" marR="926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  <a:latin typeface="+mj-lt"/>
                        </a:rPr>
                        <a:t>Interstate Highways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604" marR="92604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  <a:latin typeface="+mj-lt"/>
                        </a:rPr>
                        <a:t>13,000 lane miles </a:t>
                      </a:r>
                      <a:endParaRPr lang="en-US" dirty="0">
                        <a:latin typeface="+mj-lt"/>
                      </a:endParaRPr>
                    </a:p>
                  </a:txBody>
                  <a:tcPr marL="92604" marR="926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Major</a:t>
                      </a:r>
                      <a:r>
                        <a:rPr lang="en-US" baseline="0" dirty="0">
                          <a:latin typeface="+mj-lt"/>
                        </a:rPr>
                        <a:t> Airports (Passengers 2011)</a:t>
                      </a:r>
                      <a:endParaRPr lang="en-US" dirty="0">
                        <a:latin typeface="+mj-lt"/>
                      </a:endParaRPr>
                    </a:p>
                  </a:txBody>
                  <a:tcPr marL="92604" marR="92604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Baltimore (U.S. Rank 22)</a:t>
                      </a:r>
                    </a:p>
                    <a:p>
                      <a:r>
                        <a:rPr lang="en-US" dirty="0">
                          <a:latin typeface="+mj-lt"/>
                        </a:rPr>
                        <a:t>Washington Dulles (U.S.</a:t>
                      </a:r>
                      <a:r>
                        <a:rPr lang="en-US" baseline="0" dirty="0">
                          <a:latin typeface="+mj-lt"/>
                        </a:rPr>
                        <a:t> Rank 23)</a:t>
                      </a:r>
                    </a:p>
                    <a:p>
                      <a:r>
                        <a:rPr lang="en-US" baseline="0" dirty="0">
                          <a:latin typeface="+mj-lt"/>
                        </a:rPr>
                        <a:t>Washington National (U.S. Rank 26)</a:t>
                      </a:r>
                      <a:endParaRPr lang="en-US" dirty="0">
                        <a:latin typeface="+mj-lt"/>
                      </a:endParaRPr>
                    </a:p>
                  </a:txBody>
                  <a:tcPr marL="92604" marR="926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Major Ports (Cargo Volume </a:t>
                      </a:r>
                      <a:r>
                        <a:rPr lang="en-US" baseline="0" dirty="0">
                          <a:latin typeface="+mj-lt"/>
                        </a:rPr>
                        <a:t>2010)</a:t>
                      </a:r>
                      <a:endParaRPr lang="en-US" dirty="0">
                        <a:latin typeface="+mj-lt"/>
                      </a:endParaRPr>
                    </a:p>
                  </a:txBody>
                  <a:tcPr marL="92604" marR="92604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Norfolk, VA (U.S. Rank 8)</a:t>
                      </a:r>
                    </a:p>
                    <a:p>
                      <a:r>
                        <a:rPr lang="en-US" dirty="0">
                          <a:latin typeface="+mj-lt"/>
                        </a:rPr>
                        <a:t>Baltimore, MD (U.S. Rank 16)</a:t>
                      </a:r>
                    </a:p>
                    <a:p>
                      <a:r>
                        <a:rPr lang="en-US" dirty="0">
                          <a:latin typeface="+mj-lt"/>
                        </a:rPr>
                        <a:t>Wilmington, NE (U.S.</a:t>
                      </a:r>
                      <a:r>
                        <a:rPr lang="en-US" baseline="0" dirty="0">
                          <a:latin typeface="+mj-lt"/>
                        </a:rPr>
                        <a:t> Rank 72)</a:t>
                      </a:r>
                      <a:endParaRPr lang="en-US" dirty="0">
                        <a:latin typeface="+mj-lt"/>
                      </a:endParaRPr>
                    </a:p>
                  </a:txBody>
                  <a:tcPr marL="92604" marR="9260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Chesapeake </a:t>
            </a:r>
            <a:r>
              <a:rPr lang="en-US" dirty="0" err="1">
                <a:latin typeface="+mj-lt"/>
              </a:rPr>
              <a:t>Megaregion</a:t>
            </a:r>
            <a:r>
              <a:rPr lang="en-US" dirty="0">
                <a:latin typeface="+mj-lt"/>
              </a:rPr>
              <a:t> - Statistics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096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Population and employment: Census 2010; GDP: BEA 2010; Airport: American Aviation Administration, 2011; </a:t>
            </a:r>
          </a:p>
          <a:p>
            <a:r>
              <a:rPr lang="en-US" sz="1200" i="1" dirty="0"/>
              <a:t>Port: American Association of Port Authorities, 2010.</a:t>
            </a:r>
          </a:p>
        </p:txBody>
      </p:sp>
    </p:spTree>
    <p:extLst>
      <p:ext uri="{BB962C8B-B14F-4D97-AF65-F5344CB8AC3E}">
        <p14:creationId xmlns:p14="http://schemas.microsoft.com/office/powerpoint/2010/main" val="146685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Infrastructure</a:t>
            </a:r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914400"/>
            <a:ext cx="7315200" cy="5652654"/>
          </a:xfrm>
        </p:spPr>
      </p:pic>
    </p:spTree>
    <p:extLst>
      <p:ext uri="{BB962C8B-B14F-4D97-AF65-F5344CB8AC3E}">
        <p14:creationId xmlns:p14="http://schemas.microsoft.com/office/powerpoint/2010/main" val="151580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INTRA-MEGAREGION LINKAGES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The Chesapeake Megaregion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6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t="4023" r="3137" b="3902"/>
          <a:stretch/>
        </p:blipFill>
        <p:spPr>
          <a:xfrm>
            <a:off x="2057400" y="963614"/>
            <a:ext cx="4572000" cy="58943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Commuter Flows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6504801"/>
            <a:ext cx="1833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ACS 2006/2008</a:t>
            </a:r>
          </a:p>
        </p:txBody>
      </p:sp>
    </p:spTree>
    <p:extLst>
      <p:ext uri="{BB962C8B-B14F-4D97-AF65-F5344CB8AC3E}">
        <p14:creationId xmlns:p14="http://schemas.microsoft.com/office/powerpoint/2010/main" val="1048439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22020"/>
            <a:ext cx="7197263" cy="5562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1B-49B8-411C-ADBC-25B6FD983A2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Dollar Value of Freight Flows by Truck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6508" y="6477000"/>
            <a:ext cx="6505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2009 IMPLAN data, </a:t>
            </a:r>
            <a:r>
              <a:rPr lang="en-US" sz="1200" i="1" dirty="0" err="1"/>
              <a:t>EcoNorthwest</a:t>
            </a:r>
            <a:r>
              <a:rPr lang="en-US" sz="1200" i="1" dirty="0"/>
              <a:t> Haul-Choice Model of truck-dependent industries</a:t>
            </a:r>
          </a:p>
        </p:txBody>
      </p:sp>
    </p:spTree>
    <p:extLst>
      <p:ext uri="{BB962C8B-B14F-4D97-AF65-F5344CB8AC3E}">
        <p14:creationId xmlns:p14="http://schemas.microsoft.com/office/powerpoint/2010/main" val="2689723237"/>
      </p:ext>
    </p:extLst>
  </p:cSld>
  <p:clrMapOvr>
    <a:masterClrMapping/>
  </p:clrMapOvr>
</p:sld>
</file>

<file path=ppt/theme/theme1.xml><?xml version="1.0" encoding="utf-8"?>
<a:theme xmlns:a="http://schemas.openxmlformats.org/drawingml/2006/main" name="TPR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TPRG</Template>
  <TotalTime>1325</TotalTime>
  <Words>488</Words>
  <Application>Microsoft Office PowerPoint</Application>
  <PresentationFormat>On-screen Show (4:3)</PresentationFormat>
  <Paragraphs>129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Book Antiqua</vt:lpstr>
      <vt:lpstr>Calibri</vt:lpstr>
      <vt:lpstr>Century Gothic</vt:lpstr>
      <vt:lpstr>Palatino Linotype</vt:lpstr>
      <vt:lpstr>Times New Roman</vt:lpstr>
      <vt:lpstr>TPRG</vt:lpstr>
      <vt:lpstr>Custom Design</vt:lpstr>
      <vt:lpstr>Freight Analysis of  the Chesapeake Megaregion</vt:lpstr>
      <vt:lpstr>AGENDA</vt:lpstr>
      <vt:lpstr>Chesapeake Megaregion</vt:lpstr>
      <vt:lpstr>Data Source</vt:lpstr>
      <vt:lpstr>Chesapeake Megaregion - Statistics</vt:lpstr>
      <vt:lpstr>Infrastructure</vt:lpstr>
      <vt:lpstr>INTRA-MEGAREGION LINKAGES</vt:lpstr>
      <vt:lpstr>Commuter Flows</vt:lpstr>
      <vt:lpstr>Dollar Value of Freight Flows by Truck </vt:lpstr>
      <vt:lpstr>Highway Freight Flows in Dollars to Baltimore</vt:lpstr>
      <vt:lpstr>Highway Freight Flows in Dollars from Baltimore</vt:lpstr>
      <vt:lpstr>Highway Freight Flows in Dollars to Washington</vt:lpstr>
      <vt:lpstr>Highway Freight Flows in Dollars from Washington</vt:lpstr>
      <vt:lpstr>Highway Freight Flows in Dollars to Richmond</vt:lpstr>
      <vt:lpstr>Highway Freight Flows in Dollars from Richmond</vt:lpstr>
      <vt:lpstr>Supply chain Analysis</vt:lpstr>
      <vt:lpstr>Highway Shipments into Richmond</vt:lpstr>
      <vt:lpstr>Richmond to Baltimore Highway Shipments</vt:lpstr>
      <vt:lpstr>Highway Shipments into Baltimore</vt:lpstr>
      <vt:lpstr>Baltimore to Richmond Highway Shipments</vt:lpstr>
      <vt:lpstr>Impact of 1% Change in Richmond Production on Selected Counties – Magnitude (in dollars)</vt:lpstr>
      <vt:lpstr>Impact of 1% Change in Richmond Production on Selected Counties – Industry Share (in dollars)</vt:lpstr>
      <vt:lpstr>The Trend to 2030</vt:lpstr>
      <vt:lpstr>Growth of Auto Traffic on I 95 &amp; I 64 2007-2030</vt:lpstr>
      <vt:lpstr>Volume/Capacity Ratio 2030</vt:lpstr>
      <vt:lpstr>Conclusions</vt:lpstr>
      <vt:lpstr>Conclusions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Characterizing  the Chesapeake Megaregion</dc:title>
  <dc:creator>Rolf</dc:creator>
  <cp:lastModifiedBy>Sanah  Baig</cp:lastModifiedBy>
  <cp:revision>98</cp:revision>
  <cp:lastPrinted>2017-03-16T18:06:02Z</cp:lastPrinted>
  <dcterms:created xsi:type="dcterms:W3CDTF">2012-10-26T13:58:16Z</dcterms:created>
  <dcterms:modified xsi:type="dcterms:W3CDTF">2017-03-23T14:30:54Z</dcterms:modified>
</cp:coreProperties>
</file>