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8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410" r:id="rId12"/>
    <p:sldId id="395" r:id="rId13"/>
    <p:sldId id="411" r:id="rId14"/>
    <p:sldId id="396" r:id="rId15"/>
    <p:sldId id="397" r:id="rId16"/>
    <p:sldId id="398" r:id="rId17"/>
    <p:sldId id="399" r:id="rId18"/>
    <p:sldId id="400" r:id="rId19"/>
    <p:sldId id="409" r:id="rId20"/>
    <p:sldId id="404" r:id="rId21"/>
    <p:sldId id="405" r:id="rId22"/>
    <p:sldId id="412" r:id="rId23"/>
    <p:sldId id="413" r:id="rId24"/>
    <p:sldId id="417" r:id="rId25"/>
    <p:sldId id="421" r:id="rId26"/>
    <p:sldId id="425" r:id="rId27"/>
    <p:sldId id="403" r:id="rId28"/>
    <p:sldId id="402" r:id="rId29"/>
    <p:sldId id="408" r:id="rId3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M" initials="C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7" autoAdjust="0"/>
    <p:restoredTop sz="82880" autoAdjust="0"/>
  </p:normalViewPr>
  <p:slideViewPr>
    <p:cSldViewPr>
      <p:cViewPr varScale="1">
        <p:scale>
          <a:sx n="103" d="100"/>
          <a:sy n="103" d="100"/>
        </p:scale>
        <p:origin x="-96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4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706E-AF04-49BE-B634-399154D01ECE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4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AAF98-B589-457B-B834-5786FDEC5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069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275A88EA-1725-4EC2-8407-DC0B4EC0F2F0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3" tIns="46217" rIns="92433" bIns="462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794CFB97-ACCF-4EAA-B8C6-227896EA60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60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548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31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02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More FAF data disaggregated.</a:t>
            </a:r>
            <a:r>
              <a:rPr lang="en-US" sz="1800" baseline="0" dirty="0"/>
              <a:t>  The map on the left shows origin truck tonnage, the map on the left, destinations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And forecast mode</a:t>
            </a:r>
            <a:r>
              <a:rPr lang="en-US" sz="1800" baseline="0" dirty="0"/>
              <a:t> share and commodities.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6448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0661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654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plans and interaction at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65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for plans and interaction at this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697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FB97-ACCF-4EAA-B8C6-227896EA60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5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58A3-960D-46D1-9E00-2EA390B06976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74AC-ADA9-49D7-AE4E-964CC0E20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450D-2A41-44ED-91F6-BE1F31A15862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7DB4-C997-4EB7-A1BE-66D090B15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030A-704B-41B8-A0B4-DD5D94AD14B4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03FE-0A82-4DE8-B325-35E6E5E29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0D75-6710-477D-90B6-18A878B2D8DC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84F0-AC41-465F-B394-14D45CE10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C44D-9B59-4AA9-9970-74F4C767C159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8226-DC1A-4854-AA24-6AED83738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CCEB6-83EF-4430-BA99-24C3B11867A7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DCA9-1822-415A-A030-816C16D4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220E-6290-4CB2-9F8E-D4EDC0DCDE17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21F6-2ACB-45DE-86AB-C964E56F1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8AA3-3773-4C06-927D-C5FA6C1D5B6D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EC15-848C-43C6-989B-6439E5BD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B1FF-A4F0-4964-B6AA-215396939DCE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5390-CCAB-4991-BB8B-A4FC9042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394E-5824-44D1-8E94-714D8D295A3E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1912-F04E-4914-A3F1-D214B1B61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7CAE-5ACF-4B60-9FD6-F10C0F42E3F8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0553-F28C-40B2-9F9F-B03F0CA0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F292DE-58F1-4AB9-843F-1B9846C40890}" type="datetimeFigureOut">
              <a:rPr lang="en-US"/>
              <a:pPr>
                <a:defRPr/>
              </a:pPr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647F64-9847-4B58-9436-4A7B38CE4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hempc.org/Dept/Freight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jpeg"/><Relationship Id="rId9" Type="http://schemas.openxmlformats.org/officeDocument/2006/relationships/hyperlink" Target="http://www.corempo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2209800"/>
            <a:ext cx="61722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Freight Transportation Plan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Savannah, 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70104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>
                <a:solidFill>
                  <a:schemeClr val="tx2"/>
                </a:solidFill>
              </a:rPr>
              <a:t>NACo</a:t>
            </a:r>
            <a:r>
              <a:rPr lang="en-US" b="1" dirty="0">
                <a:solidFill>
                  <a:schemeClr val="tx2"/>
                </a:solidFill>
              </a:rPr>
              <a:t> Transportation Peer Exchange March 23, 2017</a:t>
            </a:r>
          </a:p>
        </p:txBody>
      </p:sp>
      <p:pic>
        <p:nvPicPr>
          <p:cNvPr id="2052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1643" y="96043"/>
            <a:ext cx="39497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9342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Freight Analysis Framework (FAF)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County Business Patterns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BEA Input-Output Accounts Data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Longitudinal Employment Household Dynamics (LEHD)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USDA Agriculture Data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Coal Generated </a:t>
            </a:r>
            <a:r>
              <a:rPr lang="en-US" sz="2400" dirty="0" err="1"/>
              <a:t>MWh</a:t>
            </a:r>
            <a:r>
              <a:rPr lang="en-US" sz="2400" dirty="0"/>
              <a:t> from EIA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114800"/>
            <a:ext cx="2137918" cy="2467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426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9342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7162800" cy="46481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89439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32004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b="1" dirty="0"/>
              <a:t>Methodology </a:t>
            </a:r>
            <a:r>
              <a:rPr lang="en-US" sz="2400" dirty="0"/>
              <a:t>- Build a relationship between commodity production and consumption and industry and population by freight district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752600"/>
            <a:ext cx="4371975" cy="5063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765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32004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b="1" dirty="0"/>
              <a:t>Methodology </a:t>
            </a:r>
            <a:r>
              <a:rPr lang="en-US" sz="2400" dirty="0"/>
              <a:t>- Build a relationship between commodity production and consumption and industry and population by freight district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376083"/>
            <a:ext cx="4145972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4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20574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</a:p>
          <a:p>
            <a:pPr lvl="1">
              <a:buClr>
                <a:srgbClr val="006600"/>
              </a:buClr>
            </a:pPr>
            <a:r>
              <a:rPr lang="en-US" sz="2400" b="1" dirty="0"/>
              <a:t>Results – </a:t>
            </a:r>
            <a:r>
              <a:rPr lang="en-US" sz="2400" dirty="0"/>
              <a:t>Information on key modes, freight corridors, commodities, tonnage, value, as well as freight origins and destinations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b="8436"/>
          <a:stretch/>
        </p:blipFill>
        <p:spPr bwMode="auto">
          <a:xfrm>
            <a:off x="1676400" y="3505200"/>
            <a:ext cx="28194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2428191"/>
              </p:ext>
            </p:extLst>
          </p:nvPr>
        </p:nvGraphicFramePr>
        <p:xfrm>
          <a:off x="4495800" y="3505200"/>
          <a:ext cx="4247147" cy="3276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2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3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Destination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KTons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211.1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183.1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Atlanta, GA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124.7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Houston, TX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80.3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Minneapolis, MN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80.1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Minneapolis, MN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74.2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State of Georgia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54.7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54.1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315" algn="dec"/>
                        </a:tabLst>
                      </a:pPr>
                      <a:r>
                        <a:rPr lang="en-US" sz="1600" dirty="0">
                          <a:effectLst/>
                        </a:rPr>
                        <a:t>51.3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064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r="1528" b="8437"/>
          <a:stretch/>
        </p:blipFill>
        <p:spPr bwMode="auto">
          <a:xfrm>
            <a:off x="1905000" y="2240280"/>
            <a:ext cx="3581400" cy="431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8" t="7923" r="1733" b="10024"/>
          <a:stretch/>
        </p:blipFill>
        <p:spPr bwMode="auto">
          <a:xfrm>
            <a:off x="5486400" y="2240280"/>
            <a:ext cx="3505200" cy="4312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43112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1121798"/>
              </p:ext>
            </p:extLst>
          </p:nvPr>
        </p:nvGraphicFramePr>
        <p:xfrm>
          <a:off x="5181600" y="2286000"/>
          <a:ext cx="3760850" cy="3657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16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Destination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KTons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1,557.2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1,467.3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Newark, NJ (New York)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1,169.7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Liberty County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937.5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Newark, NJ (New York)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22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>
                          <a:effectLst/>
                        </a:rPr>
                        <a:t>866.8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Newark, NJ (New York)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6080" algn="dec"/>
                        </a:tabLst>
                      </a:pPr>
                      <a:r>
                        <a:rPr lang="en-US" sz="1600" dirty="0">
                          <a:effectLst/>
                        </a:rPr>
                        <a:t>864.8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035024"/>
              </p:ext>
            </p:extLst>
          </p:nvPr>
        </p:nvGraphicFramePr>
        <p:xfrm>
          <a:off x="1752600" y="2286000"/>
          <a:ext cx="3352800" cy="3694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9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5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Origin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Destination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KTons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08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 dirty="0">
                          <a:effectLst/>
                        </a:rPr>
                        <a:t>2,413.2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942.6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801.8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Freight District 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Houston, TX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746.2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 of Georgia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>
                          <a:effectLst/>
                        </a:rPr>
                        <a:t>695.0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0285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Freight District 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Atlanta, GA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dec"/>
                        </a:tabLst>
                      </a:pPr>
                      <a:r>
                        <a:rPr lang="en-US" sz="1600" dirty="0">
                          <a:effectLst/>
                        </a:rPr>
                        <a:t>687.7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792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7010400" cy="615949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FAF Disaggregation</a:t>
            </a:r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6029325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38700" y="2057400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2040 Mode Values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495800"/>
            <a:ext cx="5153025" cy="221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987337" y="4191000"/>
            <a:ext cx="462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2040 Top Ten Commodity  by Tonnage by Truck </a:t>
            </a:r>
          </a:p>
        </p:txBody>
      </p:sp>
    </p:spTree>
    <p:extLst>
      <p:ext uri="{BB962C8B-B14F-4D97-AF65-F5344CB8AC3E}">
        <p14:creationId xmlns:p14="http://schemas.microsoft.com/office/powerpoint/2010/main" xmlns="" val="294647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  <a:endParaRPr lang="en-US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Other Data sources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State DOT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Rail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Statewide Freight and Logistics Plan 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Crash Data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Traffic Data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Bottlenecks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Regional/Local Level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MPO Travel Demand Model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Local Reports (airport, port, SEDA, other)</a:t>
            </a:r>
          </a:p>
          <a:p>
            <a:pPr lvl="2">
              <a:buClr>
                <a:srgbClr val="006600"/>
              </a:buClr>
            </a:pPr>
            <a:r>
              <a:rPr lang="en-US" dirty="0"/>
              <a:t>Comprehensive Plans (DCA website)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89372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Data</a:t>
            </a:r>
            <a:endParaRPr lang="en-US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1"/>
            <a:ext cx="6477000" cy="615950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Regional/Local Data sources</a:t>
            </a:r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362200"/>
            <a:ext cx="3200400" cy="41416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362200"/>
            <a:ext cx="306185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84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Presentation 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Why MPO Freight Planning</a:t>
            </a:r>
          </a:p>
          <a:p>
            <a:pPr lvl="0">
              <a:buClr>
                <a:srgbClr val="006600"/>
              </a:buClr>
            </a:pPr>
            <a:r>
              <a:rPr lang="en-US" dirty="0"/>
              <a:t>CORE MPO Freight Plan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Overview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Study Area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Data Considerations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Freight Advisory Committee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Land Use Component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Lessons Learned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389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altLang="en-US" sz="3600" b="1" dirty="0"/>
              <a:t>CORE MPO Freight Plan </a:t>
            </a:r>
            <a:br>
              <a:rPr lang="en-US" altLang="en-US" sz="3600" b="1" dirty="0"/>
            </a:br>
            <a:r>
              <a:rPr lang="en-US" altLang="en-US" sz="3600" dirty="0"/>
              <a:t>Freight Advisory Committee</a:t>
            </a:r>
            <a:endParaRPr lang="en-US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Who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Airport, rail, and seaport representatives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Carriers, shippers, and freight industry workforce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Economic development agencies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Local governments</a:t>
            </a:r>
          </a:p>
          <a:p>
            <a:pPr lvl="1"/>
            <a:endParaRPr lang="en-US" sz="1900" dirty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4667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altLang="en-US" sz="3600" b="1" dirty="0"/>
              <a:t>CORE MPO Freight Plan </a:t>
            </a:r>
            <a:br>
              <a:rPr lang="en-US" altLang="en-US" sz="3600" b="1" dirty="0"/>
            </a:br>
            <a:r>
              <a:rPr lang="en-US" altLang="en-US" sz="3600" dirty="0"/>
              <a:t>Freight Advisory Committee</a:t>
            </a:r>
            <a:endParaRPr lang="en-US" alt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Critical Roles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Review MPO’s freight-centric goals and objectives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freight data and input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Help validate study output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liaison between MPO and freight community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Help more people understand MPO process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Provide regional perspective and collaboration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Possible opportunity for private investment in select projects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Establish an advisory committee to MPO Board</a:t>
            </a:r>
          </a:p>
          <a:p>
            <a:pPr lvl="1"/>
            <a:endParaRPr lang="en-US" sz="1900" dirty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585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7543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Freight Related Land Use Analysis</a:t>
            </a:r>
            <a:endParaRPr lang="en-US" altLang="en-US" sz="4000" dirty="0"/>
          </a:p>
        </p:txBody>
      </p:sp>
      <p:pic>
        <p:nvPicPr>
          <p:cNvPr id="10243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728788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5963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JIUnlimited-colorful train"/>
          <p:cNvPicPr>
            <a:picLocks noChangeAspect="1" noChangeArrowheads="1"/>
          </p:cNvPicPr>
          <p:nvPr/>
        </p:nvPicPr>
        <p:blipFill>
          <a:blip r:embed="rId5" cstate="print"/>
          <a:srcRect t="13934" b="9451"/>
          <a:stretch>
            <a:fillRect/>
          </a:stretch>
        </p:blipFill>
        <p:spPr bwMode="auto">
          <a:xfrm>
            <a:off x="0" y="-635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0238"/>
            <a:ext cx="1600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74845" y="1829039"/>
            <a:ext cx="6934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Existing Zoning – Where are the current Freight-Related Zoning areas in the study area?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Existing Land Use – Where are the current Freight-Related Land Use areas in the study area?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Freight Possibilities – Where could Freight-Related Land Use occur in the study area?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Existing &amp; Possibilities – How do the existing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Freight-Related areas and  Freight Possibilities match up with one another in the study area?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619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728788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5963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JIUnlimited-colorful train"/>
          <p:cNvPicPr>
            <a:picLocks noChangeAspect="1" noChangeArrowheads="1"/>
          </p:cNvPicPr>
          <p:nvPr/>
        </p:nvPicPr>
        <p:blipFill>
          <a:blip r:embed="rId5" cstate="print"/>
          <a:srcRect t="13934" b="9451"/>
          <a:stretch>
            <a:fillRect/>
          </a:stretch>
        </p:blipFill>
        <p:spPr bwMode="auto">
          <a:xfrm>
            <a:off x="0" y="-635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0238"/>
            <a:ext cx="1600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676401" y="3048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Existing Zoning – Study 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609" y="1019470"/>
            <a:ext cx="4511591" cy="58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13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676401" y="304800"/>
            <a:ext cx="7315200" cy="838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Existing Land Use – Study Area</a:t>
            </a:r>
          </a:p>
        </p:txBody>
      </p:sp>
      <p:pic>
        <p:nvPicPr>
          <p:cNvPr id="8195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728788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5963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JIUnlimited-colorful train"/>
          <p:cNvPicPr>
            <a:picLocks noChangeAspect="1" noChangeArrowheads="1"/>
          </p:cNvPicPr>
          <p:nvPr/>
        </p:nvPicPr>
        <p:blipFill>
          <a:blip r:embed="rId5" cstate="print"/>
          <a:srcRect t="13934" b="9451"/>
          <a:stretch>
            <a:fillRect/>
          </a:stretch>
        </p:blipFill>
        <p:spPr bwMode="auto">
          <a:xfrm>
            <a:off x="0" y="-635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0238"/>
            <a:ext cx="1600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143000"/>
            <a:ext cx="441613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305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728788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5963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JIUnlimited-colorful train"/>
          <p:cNvPicPr>
            <a:picLocks noChangeAspect="1" noChangeArrowheads="1"/>
          </p:cNvPicPr>
          <p:nvPr/>
        </p:nvPicPr>
        <p:blipFill>
          <a:blip r:embed="rId5" cstate="print"/>
          <a:srcRect t="13934" b="9451"/>
          <a:stretch>
            <a:fillRect/>
          </a:stretch>
        </p:blipFill>
        <p:spPr bwMode="auto">
          <a:xfrm>
            <a:off x="0" y="-635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0238"/>
            <a:ext cx="1600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301334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Freight Possibilities – Study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2300" y="990600"/>
            <a:ext cx="4533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32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728788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5963"/>
            <a:ext cx="1600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JIUnlimited-colorful train"/>
          <p:cNvPicPr>
            <a:picLocks noChangeAspect="1" noChangeArrowheads="1"/>
          </p:cNvPicPr>
          <p:nvPr/>
        </p:nvPicPr>
        <p:blipFill>
          <a:blip r:embed="rId5" cstate="print"/>
          <a:srcRect t="13934" b="9451"/>
          <a:stretch>
            <a:fillRect/>
          </a:stretch>
        </p:blipFill>
        <p:spPr bwMode="auto">
          <a:xfrm>
            <a:off x="0" y="-635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70238"/>
            <a:ext cx="16002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0"/>
            <a:ext cx="1828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600200" y="301334"/>
            <a:ext cx="754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Existing &amp; Possibilities – Study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039906"/>
            <a:ext cx="4495800" cy="58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223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6858000" cy="452596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n-US" dirty="0"/>
              <a:t>Lessons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Make the most of existing and free data sources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Supplement information by local reports/plans and industry survey results  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Validate output by freight advisory committee process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Have the right stakeholders at the table and structure the process to keep them engaged</a:t>
            </a:r>
          </a:p>
          <a:p>
            <a:pPr lvl="1"/>
            <a:endParaRPr lang="en-US" sz="1900" dirty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1043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1371601"/>
            <a:ext cx="6172200" cy="615950"/>
          </a:xfrm>
        </p:spPr>
        <p:txBody>
          <a:bodyPr/>
          <a:lstStyle/>
          <a:p>
            <a:pPr marL="0" indent="0" algn="ctr">
              <a:buClr>
                <a:srgbClr val="006600"/>
              </a:buClr>
              <a:buNone/>
            </a:pPr>
            <a:r>
              <a:rPr lang="en-US" dirty="0"/>
              <a:t>Project Website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http://www.thempc.org/Dept/Freight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4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6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7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438400" y="3651250"/>
            <a:ext cx="6172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6600"/>
              </a:buClr>
              <a:buFont typeface="Arial" charset="0"/>
              <a:buNone/>
            </a:pPr>
            <a:r>
              <a:rPr lang="en-US" dirty="0"/>
              <a:t>MPO Website</a:t>
            </a:r>
          </a:p>
          <a:p>
            <a:pPr marL="0" indent="0" algn="ctr">
              <a:buClr>
                <a:srgbClr val="006600"/>
              </a:buClr>
              <a:buFont typeface="Arial" charset="0"/>
              <a:buNone/>
            </a:pPr>
            <a:endParaRPr lang="en-US" dirty="0"/>
          </a:p>
          <a:p>
            <a:pPr marL="0" indent="0" algn="ctr">
              <a:buClr>
                <a:srgbClr val="006600"/>
              </a:buClr>
              <a:buFont typeface="Arial" charset="0"/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hlinkClick r:id="rId9"/>
              </a:rPr>
              <a:t>http://www.corempo.org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2308649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2508250"/>
            <a:ext cx="6858000" cy="615950"/>
          </a:xfrm>
        </p:spPr>
        <p:txBody>
          <a:bodyPr/>
          <a:lstStyle/>
          <a:p>
            <a:pPr marL="0" indent="0" algn="ctr">
              <a:buClr>
                <a:srgbClr val="006600"/>
              </a:buClr>
              <a:buNone/>
            </a:pPr>
            <a:r>
              <a:rPr lang="en-US" b="1" dirty="0"/>
              <a:t>		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b="1" dirty="0"/>
              <a:t>Contact Information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000" b="1" dirty="0"/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dirty="0"/>
              <a:t>Mark Wilkes, P.E., AICP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dirty="0"/>
              <a:t>Interim Executive Director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i="1" dirty="0"/>
              <a:t>wilkesm@thempc.org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sz="2000" b="1" dirty="0"/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dirty="0" err="1"/>
              <a:t>Zhongze</a:t>
            </a:r>
            <a:r>
              <a:rPr lang="en-US" sz="2000" dirty="0"/>
              <a:t> (</a:t>
            </a:r>
            <a:r>
              <a:rPr lang="en-US" sz="2000" dirty="0" err="1"/>
              <a:t>Wykoda</a:t>
            </a:r>
            <a:r>
              <a:rPr lang="en-US" sz="2000" dirty="0"/>
              <a:t>) Wang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dirty="0"/>
              <a:t>Project Manager</a:t>
            </a:r>
          </a:p>
          <a:p>
            <a:pPr marL="0" indent="0" algn="ctr">
              <a:buClr>
                <a:srgbClr val="006600"/>
              </a:buClr>
              <a:buNone/>
            </a:pPr>
            <a:r>
              <a:rPr lang="en-US" sz="2000" i="1" dirty="0"/>
              <a:t>wangw@thempc.org</a:t>
            </a:r>
          </a:p>
          <a:p>
            <a:pPr marL="0" indent="0" algn="ctr">
              <a:buClr>
                <a:srgbClr val="006600"/>
              </a:buClr>
              <a:buNone/>
            </a:pPr>
            <a:endParaRPr lang="en-US" dirty="0"/>
          </a:p>
          <a:p>
            <a:pPr lvl="1"/>
            <a:endParaRPr lang="en-US" sz="1900" dirty="0"/>
          </a:p>
          <a:p>
            <a:pPr lvl="0"/>
            <a:endParaRPr lang="en-US" sz="19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23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51816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MAP-21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Federal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National freight strategic plan 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State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Freight advisory committee 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Comprehensive plan for immediate and long-range freight-related planning and investment.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MPO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Freight shippers and freight transportation services providers participate in MPO process 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MPO planning processes consider projects and strategies to</a:t>
            </a:r>
          </a:p>
          <a:p>
            <a:pPr lvl="3">
              <a:buClr>
                <a:srgbClr val="006600"/>
              </a:buClr>
            </a:pPr>
            <a:r>
              <a:rPr lang="en-US" sz="1700" dirty="0"/>
              <a:t>Increase accessibility and mobility of people and for freight</a:t>
            </a:r>
          </a:p>
          <a:p>
            <a:pPr lvl="3">
              <a:buClr>
                <a:srgbClr val="006600"/>
              </a:buClr>
            </a:pPr>
            <a:r>
              <a:rPr lang="en-US" sz="1700" dirty="0"/>
              <a:t>Enhance integration and connectivity of the transportation system, across and between modes, for people and freight.</a:t>
            </a:r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110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2438400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kern="1100" spc="-50" dirty="0"/>
              <a:t>GDOT Freight &amp; Logistics Plan: </a:t>
            </a:r>
            <a:r>
              <a:rPr lang="en-US" sz="2700" i="1" dirty="0"/>
              <a:t>Macro-scale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Emphasis on connectivity, efficiency and safety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All modes analyzed:  road, rail, air, and marine ports</a:t>
            </a:r>
          </a:p>
          <a:p>
            <a:pPr lvl="2">
              <a:buClr>
                <a:srgbClr val="006600"/>
              </a:buClr>
            </a:pPr>
            <a:r>
              <a:rPr lang="en-US" sz="1900" dirty="0"/>
              <a:t>Goods movement within, to/from, and through Georgia</a:t>
            </a:r>
          </a:p>
          <a:p>
            <a:pPr lvl="1">
              <a:buClr>
                <a:srgbClr val="006600"/>
              </a:buClr>
            </a:pPr>
            <a:r>
              <a:rPr lang="en-US" sz="2400" spc="-50" dirty="0"/>
              <a:t>Focus on key corridors and major “last mile” routes</a:t>
            </a:r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49780" y="3774988"/>
            <a:ext cx="6597161" cy="2549612"/>
            <a:chOff x="1905000" y="4093737"/>
            <a:chExt cx="6978161" cy="2696857"/>
          </a:xfrm>
        </p:grpSpPr>
        <p:pic>
          <p:nvPicPr>
            <p:cNvPr id="10" name="Picture 9" descr="County Tons All modes.jpg"/>
            <p:cNvPicPr>
              <a:picLocks noChangeAspect="1"/>
            </p:cNvPicPr>
            <p:nvPr/>
          </p:nvPicPr>
          <p:blipFill>
            <a:blip r:embed="rId8" cstate="print"/>
            <a:srcRect l="10939" t="16850" r="9423" b="18095"/>
            <a:stretch>
              <a:fillRect/>
            </a:stretch>
          </p:blipFill>
          <p:spPr>
            <a:xfrm>
              <a:off x="1905000" y="4093737"/>
              <a:ext cx="2110275" cy="22308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Picture 59"/>
            <p:cNvPicPr>
              <a:picLocks noChangeAspect="1" noChangeArrowheads="1"/>
            </p:cNvPicPr>
            <p:nvPr/>
          </p:nvPicPr>
          <p:blipFill>
            <a:blip r:embed="rId9" cstate="screen"/>
            <a:srcRect r="624"/>
            <a:stretch>
              <a:fillRect/>
            </a:stretch>
          </p:blipFill>
          <p:spPr bwMode="auto">
            <a:xfrm>
              <a:off x="6157660" y="4093737"/>
              <a:ext cx="2681540" cy="22351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2" descr="D:\Projects\GDOT State Freight and Logistics Plan 2010-2050\Task 1 - Plan Development Advisory Committee and Outreach\Private Sector Stakeholder Involvement\PSAC Mtg No. 3\TruckTonDesirelines_sep20.jpg"/>
            <p:cNvPicPr>
              <a:picLocks noChangeAspect="1" noChangeArrowheads="1"/>
            </p:cNvPicPr>
            <p:nvPr/>
          </p:nvPicPr>
          <p:blipFill>
            <a:blip r:embed="rId10" cstate="screen"/>
            <a:srcRect l="5113" t="8834" r="3316" b="7621"/>
            <a:stretch>
              <a:fillRect/>
            </a:stretch>
          </p:blipFill>
          <p:spPr bwMode="auto">
            <a:xfrm>
              <a:off x="4040676" y="4093737"/>
              <a:ext cx="2116984" cy="2230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905000" y="6328929"/>
              <a:ext cx="2135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Freight Tonnage in/out of Ga. counties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5275" y="6328929"/>
              <a:ext cx="2142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Truck Flows in/out metro Atlanta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3698" y="6328929"/>
              <a:ext cx="27694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Truck destinations from Port of Savannah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539826" y="6519446"/>
            <a:ext cx="2604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1600" b="1" dirty="0">
                <a:solidFill>
                  <a:srgbClr val="006600"/>
                </a:solidFill>
              </a:rPr>
              <a:t>www.dot.state.ga.us/freight</a:t>
            </a:r>
          </a:p>
        </p:txBody>
      </p:sp>
    </p:spTree>
    <p:extLst>
      <p:ext uri="{BB962C8B-B14F-4D97-AF65-F5344CB8AC3E}">
        <p14:creationId xmlns:p14="http://schemas.microsoft.com/office/powerpoint/2010/main" xmlns="" val="16252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Why MPO Freight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MPO Freight Plan: Regional/Local Scale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Emphasis on regional/local freight impacts and needs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Integration with statewide freight planning efforts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Help performance-based planning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975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Provide a blueprint for the Savannah region regarding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Freight-related infrastructure improvements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Freight-related land use planning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Freight linkage to economic development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164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71628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Task 1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Project Management and Freight Advisory Committee Establishment</a:t>
            </a:r>
          </a:p>
          <a:p>
            <a:pPr lvl="0">
              <a:buClr>
                <a:srgbClr val="006600"/>
              </a:buClr>
            </a:pPr>
            <a:r>
              <a:rPr lang="en-US" dirty="0"/>
              <a:t>Task 2 – Task 7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Assessment of freight needs, land use, and economic development</a:t>
            </a:r>
          </a:p>
          <a:p>
            <a:pPr lvl="0">
              <a:buClr>
                <a:srgbClr val="006600"/>
              </a:buClr>
            </a:pPr>
            <a:r>
              <a:rPr lang="en-US" dirty="0"/>
              <a:t>Task 8</a:t>
            </a:r>
          </a:p>
          <a:p>
            <a:pPr lvl="1">
              <a:buClr>
                <a:srgbClr val="006600"/>
              </a:buClr>
            </a:pPr>
            <a:r>
              <a:rPr lang="en-US" dirty="0"/>
              <a:t>Final Report and Documentation – Freight, Goods and Services Plan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490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Study Area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28194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Savannah Metropolitan Statistical Area (MSA)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Chatham County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Bryan County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Effingham County 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 l="726" t="7407" b="832"/>
          <a:stretch>
            <a:fillRect/>
          </a:stretch>
        </p:blipFill>
        <p:spPr bwMode="auto">
          <a:xfrm>
            <a:off x="4724400" y="1447800"/>
            <a:ext cx="4158343" cy="505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986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543800" cy="141763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CORE MPO Freight Plan </a:t>
            </a:r>
            <a:r>
              <a:rPr lang="en-US" altLang="en-US" sz="3600" dirty="0"/>
              <a:t>Study Area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371600"/>
            <a:ext cx="3124200" cy="4525963"/>
          </a:xfrm>
        </p:spPr>
        <p:txBody>
          <a:bodyPr/>
          <a:lstStyle/>
          <a:p>
            <a:pPr lvl="0">
              <a:buClr>
                <a:srgbClr val="006600"/>
              </a:buClr>
            </a:pPr>
            <a:r>
              <a:rPr lang="en-US" dirty="0"/>
              <a:t>Savannah MSA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Consistent with MPO Travel Demand Model area 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Census data available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A part of the FHWA FAF metro region</a:t>
            </a:r>
          </a:p>
          <a:p>
            <a:pPr lvl="1">
              <a:buClr>
                <a:srgbClr val="006600"/>
              </a:buClr>
            </a:pPr>
            <a:r>
              <a:rPr lang="en-US" sz="2400" dirty="0"/>
              <a:t>Employment and economy integration</a:t>
            </a:r>
          </a:p>
          <a:p>
            <a:pPr lvl="1"/>
            <a:endParaRPr lang="en-US" sz="2400" dirty="0"/>
          </a:p>
          <a:p>
            <a:pPr lvl="0"/>
            <a:endParaRPr lang="en-US" sz="2200" dirty="0"/>
          </a:p>
        </p:txBody>
      </p:sp>
      <p:pic>
        <p:nvPicPr>
          <p:cNvPr id="11" name="Picture 19" descr="RobertEdgePkwy1.jpg"/>
          <p:cNvPicPr>
            <a:picLocks noChangeAspect="1" noChangeArrowheads="1"/>
          </p:cNvPicPr>
          <p:nvPr/>
        </p:nvPicPr>
        <p:blipFill>
          <a:blip r:embed="rId3" cstate="print"/>
          <a:srcRect l="22784" t="22066" r="23805" b="15497"/>
          <a:stretch>
            <a:fillRect/>
          </a:stretch>
        </p:blipFill>
        <p:spPr bwMode="auto">
          <a:xfrm>
            <a:off x="0" y="1987550"/>
            <a:ext cx="16002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91200"/>
            <a:ext cx="1600200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JIUnlimited-colorful train"/>
          <p:cNvPicPr>
            <a:picLocks noChangeAspect="1" noChangeArrowheads="1"/>
          </p:cNvPicPr>
          <p:nvPr/>
        </p:nvPicPr>
        <p:blipFill rotWithShape="1">
          <a:blip r:embed="rId5" cstate="print"/>
          <a:srcRect t="24309" b="13206"/>
          <a:stretch/>
        </p:blipFill>
        <p:spPr bwMode="auto">
          <a:xfrm>
            <a:off x="0" y="572407"/>
            <a:ext cx="1600200" cy="14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6" cstate="print"/>
          <a:srcRect t="9855"/>
          <a:stretch/>
        </p:blipFill>
        <p:spPr bwMode="auto">
          <a:xfrm>
            <a:off x="0" y="3429000"/>
            <a:ext cx="16002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1600200" cy="572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4569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588" y="1455420"/>
            <a:ext cx="3527021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79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</TotalTime>
  <Words>950</Words>
  <Application>Microsoft Office PowerPoint</Application>
  <PresentationFormat>On-screen Show (4:3)</PresentationFormat>
  <Paragraphs>262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Freight Transportation Plan Savannah, GA</vt:lpstr>
      <vt:lpstr>Presentation Outline</vt:lpstr>
      <vt:lpstr>Why MPO Freight Planning</vt:lpstr>
      <vt:lpstr>Why MPO Freight Planning</vt:lpstr>
      <vt:lpstr>Why MPO Freight Planning</vt:lpstr>
      <vt:lpstr>CORE MPO Freight Plan Objectives</vt:lpstr>
      <vt:lpstr>CORE MPO Freight Plan Overview</vt:lpstr>
      <vt:lpstr>CORE MPO Freight Plan Study Area</vt:lpstr>
      <vt:lpstr>CORE MPO Freight Plan Study Area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Data</vt:lpstr>
      <vt:lpstr>CORE MPO Freight Plan  Freight Advisory Committee</vt:lpstr>
      <vt:lpstr>CORE MPO Freight Plan  Freight Advisory Committee</vt:lpstr>
      <vt:lpstr>Freight Related Land Use Analysis</vt:lpstr>
      <vt:lpstr>Slide 23</vt:lpstr>
      <vt:lpstr>Existing Land Use – Study Area</vt:lpstr>
      <vt:lpstr>Slide 25</vt:lpstr>
      <vt:lpstr>Slide 26</vt:lpstr>
      <vt:lpstr>CORE MPO Freight Plan</vt:lpstr>
      <vt:lpstr>CORE MPO Freight Plan</vt:lpstr>
      <vt:lpstr>Slide 29</vt:lpstr>
    </vt:vector>
  </TitlesOfParts>
  <Company>CDM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waysonre</dc:creator>
  <cp:lastModifiedBy>wilkesm</cp:lastModifiedBy>
  <cp:revision>493</cp:revision>
  <cp:lastPrinted>2017-03-23T02:35:26Z</cp:lastPrinted>
  <dcterms:created xsi:type="dcterms:W3CDTF">2014-04-21T16:02:36Z</dcterms:created>
  <dcterms:modified xsi:type="dcterms:W3CDTF">2017-03-23T13:25:21Z</dcterms:modified>
</cp:coreProperties>
</file>