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7"/>
  </p:notesMasterIdLst>
  <p:handoutMasterIdLst>
    <p:handoutMasterId r:id="rId18"/>
  </p:handoutMasterIdLst>
  <p:sldIdLst>
    <p:sldId id="256" r:id="rId2"/>
    <p:sldId id="264" r:id="rId3"/>
    <p:sldId id="257" r:id="rId4"/>
    <p:sldId id="260" r:id="rId5"/>
    <p:sldId id="263" r:id="rId6"/>
    <p:sldId id="262" r:id="rId7"/>
    <p:sldId id="258" r:id="rId8"/>
    <p:sldId id="266" r:id="rId9"/>
    <p:sldId id="268" r:id="rId10"/>
    <p:sldId id="269" r:id="rId11"/>
    <p:sldId id="275" r:id="rId12"/>
    <p:sldId id="273" r:id="rId13"/>
    <p:sldId id="271" r:id="rId14"/>
    <p:sldId id="267"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75461" autoAdjust="0"/>
  </p:normalViewPr>
  <p:slideViewPr>
    <p:cSldViewPr snapToGrid="0">
      <p:cViewPr varScale="1">
        <p:scale>
          <a:sx n="54" d="100"/>
          <a:sy n="54" d="100"/>
        </p:scale>
        <p:origin x="13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2F7C14-C074-4EA7-A2C9-56977D1CC676}" type="doc">
      <dgm:prSet loTypeId="urn:microsoft.com/office/officeart/2005/8/layout/cycle8" loCatId="cycle" qsTypeId="urn:microsoft.com/office/officeart/2005/8/quickstyle/3d4" qsCatId="3D" csTypeId="urn:microsoft.com/office/officeart/2005/8/colors/accent4_2" csCatId="accent4" phldr="1"/>
      <dgm:spPr/>
    </dgm:pt>
    <dgm:pt modelId="{36EB83FC-626E-4A13-8632-B25E88386DFD}">
      <dgm:prSet phldrT="[Text]"/>
      <dgm:spPr/>
      <dgm:t>
        <a:bodyPr/>
        <a:lstStyle/>
        <a:p>
          <a:r>
            <a:rPr lang="en-US" b="1" u="none" dirty="0"/>
            <a:t>Land Use</a:t>
          </a:r>
        </a:p>
        <a:p>
          <a:r>
            <a:rPr lang="en-US" b="1" u="none" dirty="0"/>
            <a:t>Planning</a:t>
          </a:r>
          <a:endParaRPr lang="en-US" u="none" dirty="0"/>
        </a:p>
      </dgm:t>
    </dgm:pt>
    <dgm:pt modelId="{E342374D-225E-401E-A21E-0DBBA2ECE469}" type="parTrans" cxnId="{7F6725A2-A94E-4DEC-A647-782BA4D57BEE}">
      <dgm:prSet/>
      <dgm:spPr/>
      <dgm:t>
        <a:bodyPr/>
        <a:lstStyle/>
        <a:p>
          <a:endParaRPr lang="en-US"/>
        </a:p>
      </dgm:t>
    </dgm:pt>
    <dgm:pt modelId="{643B43B5-FB2E-4407-8796-1F08C1C9723A}" type="sibTrans" cxnId="{7F6725A2-A94E-4DEC-A647-782BA4D57BEE}">
      <dgm:prSet/>
      <dgm:spPr/>
      <dgm:t>
        <a:bodyPr/>
        <a:lstStyle/>
        <a:p>
          <a:endParaRPr lang="en-US"/>
        </a:p>
      </dgm:t>
    </dgm:pt>
    <dgm:pt modelId="{AAC719EC-4A13-4609-8A04-B99D93960BF3}">
      <dgm:prSet phldrT="[Text]"/>
      <dgm:spPr/>
      <dgm:t>
        <a:bodyPr/>
        <a:lstStyle/>
        <a:p>
          <a:r>
            <a:rPr lang="en-US" b="1" u="none" dirty="0"/>
            <a:t>Economic Development </a:t>
          </a:r>
        </a:p>
      </dgm:t>
    </dgm:pt>
    <dgm:pt modelId="{4AE30D38-C320-498B-ADF6-D2F2314D2F47}" type="parTrans" cxnId="{CD214F76-0432-4520-8623-A859CBB58060}">
      <dgm:prSet/>
      <dgm:spPr/>
      <dgm:t>
        <a:bodyPr/>
        <a:lstStyle/>
        <a:p>
          <a:endParaRPr lang="en-US"/>
        </a:p>
      </dgm:t>
    </dgm:pt>
    <dgm:pt modelId="{2C742CA0-73F8-4BD5-9702-77D4A3032C7C}" type="sibTrans" cxnId="{CD214F76-0432-4520-8623-A859CBB58060}">
      <dgm:prSet/>
      <dgm:spPr/>
      <dgm:t>
        <a:bodyPr/>
        <a:lstStyle/>
        <a:p>
          <a:endParaRPr lang="en-US"/>
        </a:p>
      </dgm:t>
    </dgm:pt>
    <dgm:pt modelId="{6C5334F2-8438-4AE9-97C0-78F0D8372F54}">
      <dgm:prSet phldrT="[Text]"/>
      <dgm:spPr/>
      <dgm:t>
        <a:bodyPr/>
        <a:lstStyle/>
        <a:p>
          <a:r>
            <a:rPr lang="en-US" b="1" dirty="0"/>
            <a:t>Transportation </a:t>
          </a:r>
          <a:r>
            <a:rPr lang="en-US" b="1" u="none" dirty="0"/>
            <a:t>Planning</a:t>
          </a:r>
          <a:endParaRPr lang="en-US" u="none" dirty="0"/>
        </a:p>
      </dgm:t>
    </dgm:pt>
    <dgm:pt modelId="{8D301632-0C18-4C9E-B86E-C0B8E8CD24F0}" type="parTrans" cxnId="{D9F9D80A-B6A0-4E68-9443-3D4B396FA24B}">
      <dgm:prSet/>
      <dgm:spPr/>
      <dgm:t>
        <a:bodyPr/>
        <a:lstStyle/>
        <a:p>
          <a:endParaRPr lang="en-US"/>
        </a:p>
      </dgm:t>
    </dgm:pt>
    <dgm:pt modelId="{FCEED99B-9893-4A3A-9073-A3A01786DCE9}" type="sibTrans" cxnId="{D9F9D80A-B6A0-4E68-9443-3D4B396FA24B}">
      <dgm:prSet/>
      <dgm:spPr/>
      <dgm:t>
        <a:bodyPr/>
        <a:lstStyle/>
        <a:p>
          <a:endParaRPr lang="en-US"/>
        </a:p>
      </dgm:t>
    </dgm:pt>
    <dgm:pt modelId="{090BA4EA-7160-44D1-B6B8-345D246EEC7E}" type="pres">
      <dgm:prSet presAssocID="{322F7C14-C074-4EA7-A2C9-56977D1CC676}" presName="compositeShape" presStyleCnt="0">
        <dgm:presLayoutVars>
          <dgm:chMax val="7"/>
          <dgm:dir/>
          <dgm:resizeHandles val="exact"/>
        </dgm:presLayoutVars>
      </dgm:prSet>
      <dgm:spPr/>
    </dgm:pt>
    <dgm:pt modelId="{D6A38002-F489-4478-AB7E-A3DF4D2B262A}" type="pres">
      <dgm:prSet presAssocID="{322F7C14-C074-4EA7-A2C9-56977D1CC676}" presName="wedge1" presStyleLbl="node1" presStyleIdx="0" presStyleCnt="3"/>
      <dgm:spPr/>
    </dgm:pt>
    <dgm:pt modelId="{CC339A0F-F6D1-4D0C-BD78-9396D49AC9D1}" type="pres">
      <dgm:prSet presAssocID="{322F7C14-C074-4EA7-A2C9-56977D1CC676}" presName="dummy1a" presStyleCnt="0"/>
      <dgm:spPr/>
    </dgm:pt>
    <dgm:pt modelId="{31E64C7A-04CF-4CCA-A15C-8D28E0E4C353}" type="pres">
      <dgm:prSet presAssocID="{322F7C14-C074-4EA7-A2C9-56977D1CC676}" presName="dummy1b" presStyleCnt="0"/>
      <dgm:spPr/>
    </dgm:pt>
    <dgm:pt modelId="{87D05CB7-FCB7-4D02-A331-1128E92CDE8F}" type="pres">
      <dgm:prSet presAssocID="{322F7C14-C074-4EA7-A2C9-56977D1CC676}" presName="wedge1Tx" presStyleLbl="node1" presStyleIdx="0" presStyleCnt="3">
        <dgm:presLayoutVars>
          <dgm:chMax val="0"/>
          <dgm:chPref val="0"/>
          <dgm:bulletEnabled val="1"/>
        </dgm:presLayoutVars>
      </dgm:prSet>
      <dgm:spPr/>
    </dgm:pt>
    <dgm:pt modelId="{9903BD9B-6F9E-454F-AC9C-F3F145FC4BA4}" type="pres">
      <dgm:prSet presAssocID="{322F7C14-C074-4EA7-A2C9-56977D1CC676}" presName="wedge2" presStyleLbl="node1" presStyleIdx="1" presStyleCnt="3"/>
      <dgm:spPr/>
    </dgm:pt>
    <dgm:pt modelId="{43C8586E-76F6-4958-9ABB-9A6E0F59420C}" type="pres">
      <dgm:prSet presAssocID="{322F7C14-C074-4EA7-A2C9-56977D1CC676}" presName="dummy2a" presStyleCnt="0"/>
      <dgm:spPr/>
    </dgm:pt>
    <dgm:pt modelId="{ABEC4BCB-4C3F-4F6D-BBF7-AEFFBC96EEF8}" type="pres">
      <dgm:prSet presAssocID="{322F7C14-C074-4EA7-A2C9-56977D1CC676}" presName="dummy2b" presStyleCnt="0"/>
      <dgm:spPr/>
    </dgm:pt>
    <dgm:pt modelId="{A7F42F01-FB29-4FB4-86A6-DBE97DAF4320}" type="pres">
      <dgm:prSet presAssocID="{322F7C14-C074-4EA7-A2C9-56977D1CC676}" presName="wedge2Tx" presStyleLbl="node1" presStyleIdx="1" presStyleCnt="3">
        <dgm:presLayoutVars>
          <dgm:chMax val="0"/>
          <dgm:chPref val="0"/>
          <dgm:bulletEnabled val="1"/>
        </dgm:presLayoutVars>
      </dgm:prSet>
      <dgm:spPr/>
    </dgm:pt>
    <dgm:pt modelId="{DA069265-52E1-462F-8303-DD2B0B82CFE5}" type="pres">
      <dgm:prSet presAssocID="{322F7C14-C074-4EA7-A2C9-56977D1CC676}" presName="wedge3" presStyleLbl="node1" presStyleIdx="2" presStyleCnt="3"/>
      <dgm:spPr/>
    </dgm:pt>
    <dgm:pt modelId="{C0420B0A-0694-415D-B025-C11F98938F46}" type="pres">
      <dgm:prSet presAssocID="{322F7C14-C074-4EA7-A2C9-56977D1CC676}" presName="dummy3a" presStyleCnt="0"/>
      <dgm:spPr/>
    </dgm:pt>
    <dgm:pt modelId="{035C49CF-9E80-4493-B760-3E10E05E80E2}" type="pres">
      <dgm:prSet presAssocID="{322F7C14-C074-4EA7-A2C9-56977D1CC676}" presName="dummy3b" presStyleCnt="0"/>
      <dgm:spPr/>
    </dgm:pt>
    <dgm:pt modelId="{151ED1A1-5332-4F74-AAD8-CCDEA3B76AFE}" type="pres">
      <dgm:prSet presAssocID="{322F7C14-C074-4EA7-A2C9-56977D1CC676}" presName="wedge3Tx" presStyleLbl="node1" presStyleIdx="2" presStyleCnt="3">
        <dgm:presLayoutVars>
          <dgm:chMax val="0"/>
          <dgm:chPref val="0"/>
          <dgm:bulletEnabled val="1"/>
        </dgm:presLayoutVars>
      </dgm:prSet>
      <dgm:spPr/>
    </dgm:pt>
    <dgm:pt modelId="{F0C97F09-0727-48BF-919E-8D0E42B994D8}" type="pres">
      <dgm:prSet presAssocID="{643B43B5-FB2E-4407-8796-1F08C1C9723A}" presName="arrowWedge1" presStyleLbl="fgSibTrans2D1" presStyleIdx="0" presStyleCnt="3" custLinFactNeighborY="205"/>
      <dgm:spPr/>
    </dgm:pt>
    <dgm:pt modelId="{1CEFFCE0-C559-40DD-833D-A6D7A8B94464}" type="pres">
      <dgm:prSet presAssocID="{2C742CA0-73F8-4BD5-9702-77D4A3032C7C}" presName="arrowWedge2" presStyleLbl="fgSibTrans2D1" presStyleIdx="1" presStyleCnt="3"/>
      <dgm:spPr/>
    </dgm:pt>
    <dgm:pt modelId="{F39B4613-4173-4980-9214-7CDD45E4B887}" type="pres">
      <dgm:prSet presAssocID="{FCEED99B-9893-4A3A-9073-A3A01786DCE9}" presName="arrowWedge3" presStyleLbl="fgSibTrans2D1" presStyleIdx="2" presStyleCnt="3"/>
      <dgm:spPr/>
    </dgm:pt>
  </dgm:ptLst>
  <dgm:cxnLst>
    <dgm:cxn modelId="{D9F9D80A-B6A0-4E68-9443-3D4B396FA24B}" srcId="{322F7C14-C074-4EA7-A2C9-56977D1CC676}" destId="{6C5334F2-8438-4AE9-97C0-78F0D8372F54}" srcOrd="2" destOrd="0" parTransId="{8D301632-0C18-4C9E-B86E-C0B8E8CD24F0}" sibTransId="{FCEED99B-9893-4A3A-9073-A3A01786DCE9}"/>
    <dgm:cxn modelId="{4FD47931-C240-4C2A-91D5-D16C01615CB9}" type="presOf" srcId="{6C5334F2-8438-4AE9-97C0-78F0D8372F54}" destId="{DA069265-52E1-462F-8303-DD2B0B82CFE5}" srcOrd="0" destOrd="0" presId="urn:microsoft.com/office/officeart/2005/8/layout/cycle8"/>
    <dgm:cxn modelId="{C222C747-002F-4A0B-A76F-DCAE01B19495}" type="presOf" srcId="{36EB83FC-626E-4A13-8632-B25E88386DFD}" destId="{D6A38002-F489-4478-AB7E-A3DF4D2B262A}" srcOrd="0" destOrd="0" presId="urn:microsoft.com/office/officeart/2005/8/layout/cycle8"/>
    <dgm:cxn modelId="{ACBCF453-A55E-4E63-B846-4696CF816FD8}" type="presOf" srcId="{6C5334F2-8438-4AE9-97C0-78F0D8372F54}" destId="{151ED1A1-5332-4F74-AAD8-CCDEA3B76AFE}" srcOrd="1" destOrd="0" presId="urn:microsoft.com/office/officeart/2005/8/layout/cycle8"/>
    <dgm:cxn modelId="{CD214F76-0432-4520-8623-A859CBB58060}" srcId="{322F7C14-C074-4EA7-A2C9-56977D1CC676}" destId="{AAC719EC-4A13-4609-8A04-B99D93960BF3}" srcOrd="1" destOrd="0" parTransId="{4AE30D38-C320-498B-ADF6-D2F2314D2F47}" sibTransId="{2C742CA0-73F8-4BD5-9702-77D4A3032C7C}"/>
    <dgm:cxn modelId="{03D3DA80-2B8C-4BD4-A4FD-8B47EC8A89EE}" type="presOf" srcId="{36EB83FC-626E-4A13-8632-B25E88386DFD}" destId="{87D05CB7-FCB7-4D02-A331-1128E92CDE8F}" srcOrd="1" destOrd="0" presId="urn:microsoft.com/office/officeart/2005/8/layout/cycle8"/>
    <dgm:cxn modelId="{7F6725A2-A94E-4DEC-A647-782BA4D57BEE}" srcId="{322F7C14-C074-4EA7-A2C9-56977D1CC676}" destId="{36EB83FC-626E-4A13-8632-B25E88386DFD}" srcOrd="0" destOrd="0" parTransId="{E342374D-225E-401E-A21E-0DBBA2ECE469}" sibTransId="{643B43B5-FB2E-4407-8796-1F08C1C9723A}"/>
    <dgm:cxn modelId="{AD6E59B7-EBAB-424D-841D-782ED4E19D57}" type="presOf" srcId="{AAC719EC-4A13-4609-8A04-B99D93960BF3}" destId="{A7F42F01-FB29-4FB4-86A6-DBE97DAF4320}" srcOrd="1" destOrd="0" presId="urn:microsoft.com/office/officeart/2005/8/layout/cycle8"/>
    <dgm:cxn modelId="{9FB30AD7-6726-4237-9956-0B32DAB197C0}" type="presOf" srcId="{322F7C14-C074-4EA7-A2C9-56977D1CC676}" destId="{090BA4EA-7160-44D1-B6B8-345D246EEC7E}" srcOrd="0" destOrd="0" presId="urn:microsoft.com/office/officeart/2005/8/layout/cycle8"/>
    <dgm:cxn modelId="{57658ADF-EDFA-4029-B9EF-483559FFB5FC}" type="presOf" srcId="{AAC719EC-4A13-4609-8A04-B99D93960BF3}" destId="{9903BD9B-6F9E-454F-AC9C-F3F145FC4BA4}" srcOrd="0" destOrd="0" presId="urn:microsoft.com/office/officeart/2005/8/layout/cycle8"/>
    <dgm:cxn modelId="{5664A341-4B0B-401C-A282-DF98371AC588}" type="presParOf" srcId="{090BA4EA-7160-44D1-B6B8-345D246EEC7E}" destId="{D6A38002-F489-4478-AB7E-A3DF4D2B262A}" srcOrd="0" destOrd="0" presId="urn:microsoft.com/office/officeart/2005/8/layout/cycle8"/>
    <dgm:cxn modelId="{3FEBC950-3CB8-4DDE-BD17-A9D3232A1EEF}" type="presParOf" srcId="{090BA4EA-7160-44D1-B6B8-345D246EEC7E}" destId="{CC339A0F-F6D1-4D0C-BD78-9396D49AC9D1}" srcOrd="1" destOrd="0" presId="urn:microsoft.com/office/officeart/2005/8/layout/cycle8"/>
    <dgm:cxn modelId="{8EF3910A-7F66-4532-A377-DAC6C7A5FE0C}" type="presParOf" srcId="{090BA4EA-7160-44D1-B6B8-345D246EEC7E}" destId="{31E64C7A-04CF-4CCA-A15C-8D28E0E4C353}" srcOrd="2" destOrd="0" presId="urn:microsoft.com/office/officeart/2005/8/layout/cycle8"/>
    <dgm:cxn modelId="{80678AAF-A4DA-43C4-A88E-1DFFC7E3CDFD}" type="presParOf" srcId="{090BA4EA-7160-44D1-B6B8-345D246EEC7E}" destId="{87D05CB7-FCB7-4D02-A331-1128E92CDE8F}" srcOrd="3" destOrd="0" presId="urn:microsoft.com/office/officeart/2005/8/layout/cycle8"/>
    <dgm:cxn modelId="{5129CDC0-FAA8-4420-8A76-CF8BD03CA681}" type="presParOf" srcId="{090BA4EA-7160-44D1-B6B8-345D246EEC7E}" destId="{9903BD9B-6F9E-454F-AC9C-F3F145FC4BA4}" srcOrd="4" destOrd="0" presId="urn:microsoft.com/office/officeart/2005/8/layout/cycle8"/>
    <dgm:cxn modelId="{A21A6003-5D2B-45AA-8D6E-1C0341483384}" type="presParOf" srcId="{090BA4EA-7160-44D1-B6B8-345D246EEC7E}" destId="{43C8586E-76F6-4958-9ABB-9A6E0F59420C}" srcOrd="5" destOrd="0" presId="urn:microsoft.com/office/officeart/2005/8/layout/cycle8"/>
    <dgm:cxn modelId="{C220402B-345D-461B-8A25-9606200DE769}" type="presParOf" srcId="{090BA4EA-7160-44D1-B6B8-345D246EEC7E}" destId="{ABEC4BCB-4C3F-4F6D-BBF7-AEFFBC96EEF8}" srcOrd="6" destOrd="0" presId="urn:microsoft.com/office/officeart/2005/8/layout/cycle8"/>
    <dgm:cxn modelId="{822CD39B-423F-4477-AF21-BD04CC30B764}" type="presParOf" srcId="{090BA4EA-7160-44D1-B6B8-345D246EEC7E}" destId="{A7F42F01-FB29-4FB4-86A6-DBE97DAF4320}" srcOrd="7" destOrd="0" presId="urn:microsoft.com/office/officeart/2005/8/layout/cycle8"/>
    <dgm:cxn modelId="{8672F6FC-0DAC-4989-AD9E-7C0C496D1D24}" type="presParOf" srcId="{090BA4EA-7160-44D1-B6B8-345D246EEC7E}" destId="{DA069265-52E1-462F-8303-DD2B0B82CFE5}" srcOrd="8" destOrd="0" presId="urn:microsoft.com/office/officeart/2005/8/layout/cycle8"/>
    <dgm:cxn modelId="{739053F2-E592-407B-AF18-5271005B42DA}" type="presParOf" srcId="{090BA4EA-7160-44D1-B6B8-345D246EEC7E}" destId="{C0420B0A-0694-415D-B025-C11F98938F46}" srcOrd="9" destOrd="0" presId="urn:microsoft.com/office/officeart/2005/8/layout/cycle8"/>
    <dgm:cxn modelId="{E8177607-4F8B-40A0-9926-9DB15892396C}" type="presParOf" srcId="{090BA4EA-7160-44D1-B6B8-345D246EEC7E}" destId="{035C49CF-9E80-4493-B760-3E10E05E80E2}" srcOrd="10" destOrd="0" presId="urn:microsoft.com/office/officeart/2005/8/layout/cycle8"/>
    <dgm:cxn modelId="{89439B34-BEB6-4989-993C-8058E5A87BB3}" type="presParOf" srcId="{090BA4EA-7160-44D1-B6B8-345D246EEC7E}" destId="{151ED1A1-5332-4F74-AAD8-CCDEA3B76AFE}" srcOrd="11" destOrd="0" presId="urn:microsoft.com/office/officeart/2005/8/layout/cycle8"/>
    <dgm:cxn modelId="{CE3302CC-4230-4877-90A6-3D59A15964C5}" type="presParOf" srcId="{090BA4EA-7160-44D1-B6B8-345D246EEC7E}" destId="{F0C97F09-0727-48BF-919E-8D0E42B994D8}" srcOrd="12" destOrd="0" presId="urn:microsoft.com/office/officeart/2005/8/layout/cycle8"/>
    <dgm:cxn modelId="{61D4E26D-D9B6-4BA6-AC0C-A5A3C454374C}" type="presParOf" srcId="{090BA4EA-7160-44D1-B6B8-345D246EEC7E}" destId="{1CEFFCE0-C559-40DD-833D-A6D7A8B94464}" srcOrd="13" destOrd="0" presId="urn:microsoft.com/office/officeart/2005/8/layout/cycle8"/>
    <dgm:cxn modelId="{4E830343-CA6D-48C1-A0EC-20905790AE7A}" type="presParOf" srcId="{090BA4EA-7160-44D1-B6B8-345D246EEC7E}" destId="{F39B4613-4173-4980-9214-7CDD45E4B88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4DF993-A8BC-45E8-AC9A-19CCE9481D8A}"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1FA4F340-FB12-479B-B778-8A5D947CB4E7}">
      <dgm:prSet phldrT="[Text]"/>
      <dgm:spPr/>
      <dgm:t>
        <a:bodyPr/>
        <a:lstStyle/>
        <a:p>
          <a:r>
            <a:rPr lang="en-US" dirty="0"/>
            <a:t>Freight Mobility</a:t>
          </a:r>
        </a:p>
      </dgm:t>
    </dgm:pt>
    <dgm:pt modelId="{7D60BF32-741A-46A0-8B67-1CC97FE42F3F}" type="parTrans" cxnId="{29EDE015-A008-4D2B-B25E-4B8B307E5581}">
      <dgm:prSet/>
      <dgm:spPr/>
      <dgm:t>
        <a:bodyPr/>
        <a:lstStyle/>
        <a:p>
          <a:endParaRPr lang="en-US"/>
        </a:p>
      </dgm:t>
    </dgm:pt>
    <dgm:pt modelId="{92904779-C390-4EF2-B5EF-C52294E19783}" type="sibTrans" cxnId="{29EDE015-A008-4D2B-B25E-4B8B307E5581}">
      <dgm:prSet/>
      <dgm:spPr/>
      <dgm:t>
        <a:bodyPr/>
        <a:lstStyle/>
        <a:p>
          <a:endParaRPr lang="en-US"/>
        </a:p>
      </dgm:t>
    </dgm:pt>
    <dgm:pt modelId="{0D9F3E4D-16EC-4062-AE05-50A7D0552CA2}">
      <dgm:prSet phldrT="[Text]"/>
      <dgm:spPr/>
      <dgm:t>
        <a:bodyPr/>
        <a:lstStyle/>
        <a:p>
          <a:r>
            <a:rPr lang="en-US" dirty="0"/>
            <a:t>Quality of Life </a:t>
          </a:r>
        </a:p>
      </dgm:t>
    </dgm:pt>
    <dgm:pt modelId="{04102A79-FD71-4867-8525-55D7A24586B3}" type="parTrans" cxnId="{66E278C1-3D3E-4812-A465-9F4B100A3AAD}">
      <dgm:prSet/>
      <dgm:spPr/>
      <dgm:t>
        <a:bodyPr/>
        <a:lstStyle/>
        <a:p>
          <a:endParaRPr lang="en-US"/>
        </a:p>
      </dgm:t>
    </dgm:pt>
    <dgm:pt modelId="{404AD6D6-5563-40B5-8E9D-881939AC10D7}" type="sibTrans" cxnId="{66E278C1-3D3E-4812-A465-9F4B100A3AAD}">
      <dgm:prSet/>
      <dgm:spPr/>
      <dgm:t>
        <a:bodyPr/>
        <a:lstStyle/>
        <a:p>
          <a:endParaRPr lang="en-US"/>
        </a:p>
      </dgm:t>
    </dgm:pt>
    <dgm:pt modelId="{06E31524-7D78-4A6F-A9EE-4056082A1C2F}">
      <dgm:prSet phldrT="[Text]"/>
      <dgm:spPr/>
      <dgm:t>
        <a:bodyPr/>
        <a:lstStyle/>
        <a:p>
          <a:r>
            <a:rPr lang="en-US" dirty="0"/>
            <a:t>Economy Growth</a:t>
          </a:r>
        </a:p>
      </dgm:t>
    </dgm:pt>
    <dgm:pt modelId="{30A2A972-A72A-4E01-8FCB-F5983200357F}" type="parTrans" cxnId="{CA413D43-B3DE-4BBC-892C-6BD2396D473B}">
      <dgm:prSet/>
      <dgm:spPr/>
      <dgm:t>
        <a:bodyPr/>
        <a:lstStyle/>
        <a:p>
          <a:endParaRPr lang="en-US"/>
        </a:p>
      </dgm:t>
    </dgm:pt>
    <dgm:pt modelId="{8A5BF3CD-5CBD-4CF4-82F4-FBC32BB7B7D4}" type="sibTrans" cxnId="{CA413D43-B3DE-4BBC-892C-6BD2396D473B}">
      <dgm:prSet/>
      <dgm:spPr/>
      <dgm:t>
        <a:bodyPr/>
        <a:lstStyle/>
        <a:p>
          <a:endParaRPr lang="en-US"/>
        </a:p>
      </dgm:t>
    </dgm:pt>
    <dgm:pt modelId="{C79FC55C-CB84-48EA-A01F-977C49715ADD}">
      <dgm:prSet phldrT="[Text]"/>
      <dgm:spPr/>
      <dgm:t>
        <a:bodyPr/>
        <a:lstStyle/>
        <a:p>
          <a:r>
            <a:rPr lang="en-US" dirty="0"/>
            <a:t>Business Attraction</a:t>
          </a:r>
        </a:p>
      </dgm:t>
    </dgm:pt>
    <dgm:pt modelId="{930C65EB-F0B8-46F8-B095-8520892CD6E9}" type="parTrans" cxnId="{C89CEF75-A783-4BC0-B29A-82FBC8A9E830}">
      <dgm:prSet/>
      <dgm:spPr/>
      <dgm:t>
        <a:bodyPr/>
        <a:lstStyle/>
        <a:p>
          <a:endParaRPr lang="en-US"/>
        </a:p>
      </dgm:t>
    </dgm:pt>
    <dgm:pt modelId="{74FC4FE0-8945-43B5-966B-F70096C9CDC1}" type="sibTrans" cxnId="{C89CEF75-A783-4BC0-B29A-82FBC8A9E830}">
      <dgm:prSet/>
      <dgm:spPr/>
      <dgm:t>
        <a:bodyPr/>
        <a:lstStyle/>
        <a:p>
          <a:endParaRPr lang="en-US"/>
        </a:p>
      </dgm:t>
    </dgm:pt>
    <dgm:pt modelId="{F23BC6AD-1D92-47A7-B53F-4FA740E53AA1}">
      <dgm:prSet phldrT="[Text]"/>
      <dgm:spPr/>
      <dgm:t>
        <a:bodyPr/>
        <a:lstStyle/>
        <a:p>
          <a:r>
            <a:rPr lang="en-US" dirty="0"/>
            <a:t>Business Retention</a:t>
          </a:r>
        </a:p>
      </dgm:t>
    </dgm:pt>
    <dgm:pt modelId="{2321A213-D87C-417F-84FA-D4D566ACC123}" type="parTrans" cxnId="{F4C839D7-A3DF-4DC6-A792-EDAC67BDF528}">
      <dgm:prSet/>
      <dgm:spPr/>
      <dgm:t>
        <a:bodyPr/>
        <a:lstStyle/>
        <a:p>
          <a:endParaRPr lang="en-US"/>
        </a:p>
      </dgm:t>
    </dgm:pt>
    <dgm:pt modelId="{EE05C49A-3006-4D14-B840-279BAF1ADEEA}" type="sibTrans" cxnId="{F4C839D7-A3DF-4DC6-A792-EDAC67BDF528}">
      <dgm:prSet/>
      <dgm:spPr/>
      <dgm:t>
        <a:bodyPr/>
        <a:lstStyle/>
        <a:p>
          <a:endParaRPr lang="en-US"/>
        </a:p>
      </dgm:t>
    </dgm:pt>
    <dgm:pt modelId="{46123EDD-B667-4E18-86C6-2727A661D151}">
      <dgm:prSet phldrT="[Text]"/>
      <dgm:spPr/>
      <dgm:t>
        <a:bodyPr/>
        <a:lstStyle/>
        <a:p>
          <a:r>
            <a:rPr lang="en-US" dirty="0"/>
            <a:t>Demand for Goods</a:t>
          </a:r>
        </a:p>
      </dgm:t>
    </dgm:pt>
    <dgm:pt modelId="{BB73B341-8549-4635-A93D-C874D79DE046}" type="parTrans" cxnId="{EAF088E0-162B-4B43-9559-B907DB5DE283}">
      <dgm:prSet/>
      <dgm:spPr/>
      <dgm:t>
        <a:bodyPr/>
        <a:lstStyle/>
        <a:p>
          <a:endParaRPr lang="en-US"/>
        </a:p>
      </dgm:t>
    </dgm:pt>
    <dgm:pt modelId="{F0A9FBDE-293D-4B49-8B65-3910FBDECA24}" type="sibTrans" cxnId="{EAF088E0-162B-4B43-9559-B907DB5DE283}">
      <dgm:prSet/>
      <dgm:spPr/>
      <dgm:t>
        <a:bodyPr/>
        <a:lstStyle/>
        <a:p>
          <a:endParaRPr lang="en-US"/>
        </a:p>
      </dgm:t>
    </dgm:pt>
    <dgm:pt modelId="{67E30D21-04AF-46F9-B332-FF3A5E797756}">
      <dgm:prSet phldrT="[Text]"/>
      <dgm:spPr/>
      <dgm:t>
        <a:bodyPr/>
        <a:lstStyle/>
        <a:p>
          <a:r>
            <a:rPr lang="en-US" dirty="0"/>
            <a:t>Jobs</a:t>
          </a:r>
        </a:p>
      </dgm:t>
    </dgm:pt>
    <dgm:pt modelId="{581833D0-AC4C-43B8-A817-29113974B488}" type="parTrans" cxnId="{0A61472D-D09C-44EC-914C-D8B0FF398CFF}">
      <dgm:prSet/>
      <dgm:spPr/>
      <dgm:t>
        <a:bodyPr/>
        <a:lstStyle/>
        <a:p>
          <a:endParaRPr lang="en-US"/>
        </a:p>
      </dgm:t>
    </dgm:pt>
    <dgm:pt modelId="{59B942DA-3AFC-45E4-8771-D2A3A24E6E6C}" type="sibTrans" cxnId="{0A61472D-D09C-44EC-914C-D8B0FF398CFF}">
      <dgm:prSet/>
      <dgm:spPr/>
      <dgm:t>
        <a:bodyPr/>
        <a:lstStyle/>
        <a:p>
          <a:endParaRPr lang="en-US"/>
        </a:p>
      </dgm:t>
    </dgm:pt>
    <dgm:pt modelId="{D8547AA4-D3BB-453A-9B09-FA10686EE31A}" type="pres">
      <dgm:prSet presAssocID="{4A4DF993-A8BC-45E8-AC9A-19CCE9481D8A}" presName="composite" presStyleCnt="0">
        <dgm:presLayoutVars>
          <dgm:chMax val="1"/>
          <dgm:dir/>
          <dgm:resizeHandles val="exact"/>
        </dgm:presLayoutVars>
      </dgm:prSet>
      <dgm:spPr/>
    </dgm:pt>
    <dgm:pt modelId="{4FA5F949-B6B6-4B98-AF47-D6B25168A1BE}" type="pres">
      <dgm:prSet presAssocID="{4A4DF993-A8BC-45E8-AC9A-19CCE9481D8A}" presName="radial" presStyleCnt="0">
        <dgm:presLayoutVars>
          <dgm:animLvl val="ctr"/>
        </dgm:presLayoutVars>
      </dgm:prSet>
      <dgm:spPr/>
    </dgm:pt>
    <dgm:pt modelId="{133DC20F-10F9-4A8D-BC0C-893FB1AD15DC}" type="pres">
      <dgm:prSet presAssocID="{1FA4F340-FB12-479B-B778-8A5D947CB4E7}" presName="centerShape" presStyleLbl="vennNode1" presStyleIdx="0" presStyleCnt="7"/>
      <dgm:spPr/>
    </dgm:pt>
    <dgm:pt modelId="{F6A2D1A8-53FF-4835-83C2-8233B02C0652}" type="pres">
      <dgm:prSet presAssocID="{0D9F3E4D-16EC-4062-AE05-50A7D0552CA2}" presName="node" presStyleLbl="vennNode1" presStyleIdx="1" presStyleCnt="7">
        <dgm:presLayoutVars>
          <dgm:bulletEnabled val="1"/>
        </dgm:presLayoutVars>
      </dgm:prSet>
      <dgm:spPr/>
    </dgm:pt>
    <dgm:pt modelId="{283D8D8B-2680-40FB-8EFB-E67857AD2E23}" type="pres">
      <dgm:prSet presAssocID="{06E31524-7D78-4A6F-A9EE-4056082A1C2F}" presName="node" presStyleLbl="vennNode1" presStyleIdx="2" presStyleCnt="7">
        <dgm:presLayoutVars>
          <dgm:bulletEnabled val="1"/>
        </dgm:presLayoutVars>
      </dgm:prSet>
      <dgm:spPr/>
    </dgm:pt>
    <dgm:pt modelId="{9EB00543-EED7-4801-A19C-1B771255C450}" type="pres">
      <dgm:prSet presAssocID="{C79FC55C-CB84-48EA-A01F-977C49715ADD}" presName="node" presStyleLbl="vennNode1" presStyleIdx="3" presStyleCnt="7">
        <dgm:presLayoutVars>
          <dgm:bulletEnabled val="1"/>
        </dgm:presLayoutVars>
      </dgm:prSet>
      <dgm:spPr/>
    </dgm:pt>
    <dgm:pt modelId="{FDE66290-0EC5-44AA-B6E3-4A8F9090B87B}" type="pres">
      <dgm:prSet presAssocID="{F23BC6AD-1D92-47A7-B53F-4FA740E53AA1}" presName="node" presStyleLbl="vennNode1" presStyleIdx="4" presStyleCnt="7">
        <dgm:presLayoutVars>
          <dgm:bulletEnabled val="1"/>
        </dgm:presLayoutVars>
      </dgm:prSet>
      <dgm:spPr/>
    </dgm:pt>
    <dgm:pt modelId="{C4525ECC-A95D-4F75-A9F9-D8D7B5F5B4AC}" type="pres">
      <dgm:prSet presAssocID="{46123EDD-B667-4E18-86C6-2727A661D151}" presName="node" presStyleLbl="vennNode1" presStyleIdx="5" presStyleCnt="7">
        <dgm:presLayoutVars>
          <dgm:bulletEnabled val="1"/>
        </dgm:presLayoutVars>
      </dgm:prSet>
      <dgm:spPr/>
    </dgm:pt>
    <dgm:pt modelId="{5D86D027-730C-44CF-AABF-F18385F31312}" type="pres">
      <dgm:prSet presAssocID="{67E30D21-04AF-46F9-B332-FF3A5E797756}" presName="node" presStyleLbl="vennNode1" presStyleIdx="6" presStyleCnt="7">
        <dgm:presLayoutVars>
          <dgm:bulletEnabled val="1"/>
        </dgm:presLayoutVars>
      </dgm:prSet>
      <dgm:spPr/>
    </dgm:pt>
  </dgm:ptLst>
  <dgm:cxnLst>
    <dgm:cxn modelId="{1F826B10-9654-4C99-881F-ECED04A79D27}" type="presOf" srcId="{F23BC6AD-1D92-47A7-B53F-4FA740E53AA1}" destId="{FDE66290-0EC5-44AA-B6E3-4A8F9090B87B}" srcOrd="0" destOrd="0" presId="urn:microsoft.com/office/officeart/2005/8/layout/radial3"/>
    <dgm:cxn modelId="{29EDE015-A008-4D2B-B25E-4B8B307E5581}" srcId="{4A4DF993-A8BC-45E8-AC9A-19CCE9481D8A}" destId="{1FA4F340-FB12-479B-B778-8A5D947CB4E7}" srcOrd="0" destOrd="0" parTransId="{7D60BF32-741A-46A0-8B67-1CC97FE42F3F}" sibTransId="{92904779-C390-4EF2-B5EF-C52294E19783}"/>
    <dgm:cxn modelId="{0A61472D-D09C-44EC-914C-D8B0FF398CFF}" srcId="{1FA4F340-FB12-479B-B778-8A5D947CB4E7}" destId="{67E30D21-04AF-46F9-B332-FF3A5E797756}" srcOrd="5" destOrd="0" parTransId="{581833D0-AC4C-43B8-A817-29113974B488}" sibTransId="{59B942DA-3AFC-45E4-8771-D2A3A24E6E6C}"/>
    <dgm:cxn modelId="{CA413D43-B3DE-4BBC-892C-6BD2396D473B}" srcId="{1FA4F340-FB12-479B-B778-8A5D947CB4E7}" destId="{06E31524-7D78-4A6F-A9EE-4056082A1C2F}" srcOrd="1" destOrd="0" parTransId="{30A2A972-A72A-4E01-8FCB-F5983200357F}" sibTransId="{8A5BF3CD-5CBD-4CF4-82F4-FBC32BB7B7D4}"/>
    <dgm:cxn modelId="{10D65069-6FFC-49EB-93B1-9F16017A58C2}" type="presOf" srcId="{67E30D21-04AF-46F9-B332-FF3A5E797756}" destId="{5D86D027-730C-44CF-AABF-F18385F31312}" srcOrd="0" destOrd="0" presId="urn:microsoft.com/office/officeart/2005/8/layout/radial3"/>
    <dgm:cxn modelId="{C89CEF75-A783-4BC0-B29A-82FBC8A9E830}" srcId="{1FA4F340-FB12-479B-B778-8A5D947CB4E7}" destId="{C79FC55C-CB84-48EA-A01F-977C49715ADD}" srcOrd="2" destOrd="0" parTransId="{930C65EB-F0B8-46F8-B095-8520892CD6E9}" sibTransId="{74FC4FE0-8945-43B5-966B-F70096C9CDC1}"/>
    <dgm:cxn modelId="{878E2A76-1501-416E-8FB9-F2ABE0A3F511}" type="presOf" srcId="{1FA4F340-FB12-479B-B778-8A5D947CB4E7}" destId="{133DC20F-10F9-4A8D-BC0C-893FB1AD15DC}" srcOrd="0" destOrd="0" presId="urn:microsoft.com/office/officeart/2005/8/layout/radial3"/>
    <dgm:cxn modelId="{CAC1CD8F-E442-487C-8766-CB7C09D294C8}" type="presOf" srcId="{06E31524-7D78-4A6F-A9EE-4056082A1C2F}" destId="{283D8D8B-2680-40FB-8EFB-E67857AD2E23}" srcOrd="0" destOrd="0" presId="urn:microsoft.com/office/officeart/2005/8/layout/radial3"/>
    <dgm:cxn modelId="{BE0A08B4-AAFE-4083-80F6-F08317FE2492}" type="presOf" srcId="{4A4DF993-A8BC-45E8-AC9A-19CCE9481D8A}" destId="{D8547AA4-D3BB-453A-9B09-FA10686EE31A}" srcOrd="0" destOrd="0" presId="urn:microsoft.com/office/officeart/2005/8/layout/radial3"/>
    <dgm:cxn modelId="{66E278C1-3D3E-4812-A465-9F4B100A3AAD}" srcId="{1FA4F340-FB12-479B-B778-8A5D947CB4E7}" destId="{0D9F3E4D-16EC-4062-AE05-50A7D0552CA2}" srcOrd="0" destOrd="0" parTransId="{04102A79-FD71-4867-8525-55D7A24586B3}" sibTransId="{404AD6D6-5563-40B5-8E9D-881939AC10D7}"/>
    <dgm:cxn modelId="{F006A4C7-F8FC-4F68-8773-7ABDA3122897}" type="presOf" srcId="{0D9F3E4D-16EC-4062-AE05-50A7D0552CA2}" destId="{F6A2D1A8-53FF-4835-83C2-8233B02C0652}" srcOrd="0" destOrd="0" presId="urn:microsoft.com/office/officeart/2005/8/layout/radial3"/>
    <dgm:cxn modelId="{E40F15CC-2DA5-4C39-B980-68150D6BA629}" type="presOf" srcId="{C79FC55C-CB84-48EA-A01F-977C49715ADD}" destId="{9EB00543-EED7-4801-A19C-1B771255C450}" srcOrd="0" destOrd="0" presId="urn:microsoft.com/office/officeart/2005/8/layout/radial3"/>
    <dgm:cxn modelId="{F4C839D7-A3DF-4DC6-A792-EDAC67BDF528}" srcId="{1FA4F340-FB12-479B-B778-8A5D947CB4E7}" destId="{F23BC6AD-1D92-47A7-B53F-4FA740E53AA1}" srcOrd="3" destOrd="0" parTransId="{2321A213-D87C-417F-84FA-D4D566ACC123}" sibTransId="{EE05C49A-3006-4D14-B840-279BAF1ADEEA}"/>
    <dgm:cxn modelId="{EAF088E0-162B-4B43-9559-B907DB5DE283}" srcId="{1FA4F340-FB12-479B-B778-8A5D947CB4E7}" destId="{46123EDD-B667-4E18-86C6-2727A661D151}" srcOrd="4" destOrd="0" parTransId="{BB73B341-8549-4635-A93D-C874D79DE046}" sibTransId="{F0A9FBDE-293D-4B49-8B65-3910FBDECA24}"/>
    <dgm:cxn modelId="{A9D433EE-A0E9-4D7D-8B9E-1336BD23831B}" type="presOf" srcId="{46123EDD-B667-4E18-86C6-2727A661D151}" destId="{C4525ECC-A95D-4F75-A9F9-D8D7B5F5B4AC}" srcOrd="0" destOrd="0" presId="urn:microsoft.com/office/officeart/2005/8/layout/radial3"/>
    <dgm:cxn modelId="{FE72D7CE-EF0B-4E00-9EFC-24FF6F7054EA}" type="presParOf" srcId="{D8547AA4-D3BB-453A-9B09-FA10686EE31A}" destId="{4FA5F949-B6B6-4B98-AF47-D6B25168A1BE}" srcOrd="0" destOrd="0" presId="urn:microsoft.com/office/officeart/2005/8/layout/radial3"/>
    <dgm:cxn modelId="{959A1A7C-4AFD-4B1A-8458-7F628E615F67}" type="presParOf" srcId="{4FA5F949-B6B6-4B98-AF47-D6B25168A1BE}" destId="{133DC20F-10F9-4A8D-BC0C-893FB1AD15DC}" srcOrd="0" destOrd="0" presId="urn:microsoft.com/office/officeart/2005/8/layout/radial3"/>
    <dgm:cxn modelId="{0ABC8327-871F-4827-AEDC-6870CD65FEDE}" type="presParOf" srcId="{4FA5F949-B6B6-4B98-AF47-D6B25168A1BE}" destId="{F6A2D1A8-53FF-4835-83C2-8233B02C0652}" srcOrd="1" destOrd="0" presId="urn:microsoft.com/office/officeart/2005/8/layout/radial3"/>
    <dgm:cxn modelId="{37F15F2F-912A-4C65-A87A-9294C4D84083}" type="presParOf" srcId="{4FA5F949-B6B6-4B98-AF47-D6B25168A1BE}" destId="{283D8D8B-2680-40FB-8EFB-E67857AD2E23}" srcOrd="2" destOrd="0" presId="urn:microsoft.com/office/officeart/2005/8/layout/radial3"/>
    <dgm:cxn modelId="{AF2AF124-7734-4A91-AC11-6B661B4A80AF}" type="presParOf" srcId="{4FA5F949-B6B6-4B98-AF47-D6B25168A1BE}" destId="{9EB00543-EED7-4801-A19C-1B771255C450}" srcOrd="3" destOrd="0" presId="urn:microsoft.com/office/officeart/2005/8/layout/radial3"/>
    <dgm:cxn modelId="{58F5CEB1-627A-4EDA-B5C2-3ACBD5AA15AA}" type="presParOf" srcId="{4FA5F949-B6B6-4B98-AF47-D6B25168A1BE}" destId="{FDE66290-0EC5-44AA-B6E3-4A8F9090B87B}" srcOrd="4" destOrd="0" presId="urn:microsoft.com/office/officeart/2005/8/layout/radial3"/>
    <dgm:cxn modelId="{8F4ED34F-0E7F-46E4-8368-825F120973E7}" type="presParOf" srcId="{4FA5F949-B6B6-4B98-AF47-D6B25168A1BE}" destId="{C4525ECC-A95D-4F75-A9F9-D8D7B5F5B4AC}" srcOrd="5" destOrd="0" presId="urn:microsoft.com/office/officeart/2005/8/layout/radial3"/>
    <dgm:cxn modelId="{E17E18F5-AA1D-45FF-9C0C-F3AB63F9EA67}" type="presParOf" srcId="{4FA5F949-B6B6-4B98-AF47-D6B25168A1BE}" destId="{5D86D027-730C-44CF-AABF-F18385F31312}"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84033-D93B-4AB0-8C9D-DA2668E13D2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2CE4CF1B-1E66-4C69-98BF-7EC0B669788C}">
      <dgm:prSet phldrT="[Text]"/>
      <dgm:spPr/>
      <dgm:t>
        <a:bodyPr/>
        <a:lstStyle/>
        <a:p>
          <a:r>
            <a:rPr lang="en-US" dirty="0"/>
            <a:t>Coordinating Committee</a:t>
          </a:r>
        </a:p>
      </dgm:t>
    </dgm:pt>
    <dgm:pt modelId="{7BC1D1C7-C41F-4696-A346-AAEB32A98334}" type="parTrans" cxnId="{F0FCC1CF-E60D-4FD6-8E78-D4E604E01F05}">
      <dgm:prSet/>
      <dgm:spPr/>
      <dgm:t>
        <a:bodyPr/>
        <a:lstStyle/>
        <a:p>
          <a:endParaRPr lang="en-US"/>
        </a:p>
      </dgm:t>
    </dgm:pt>
    <dgm:pt modelId="{8035081E-3C44-4E12-B5BC-6489965C9802}" type="sibTrans" cxnId="{F0FCC1CF-E60D-4FD6-8E78-D4E604E01F05}">
      <dgm:prSet/>
      <dgm:spPr/>
      <dgm:t>
        <a:bodyPr/>
        <a:lstStyle/>
        <a:p>
          <a:endParaRPr lang="en-US"/>
        </a:p>
      </dgm:t>
    </dgm:pt>
    <dgm:pt modelId="{31D69D9B-A1EC-41BC-A0C5-5757B8F1CD99}">
      <dgm:prSet phldrT="[Text]"/>
      <dgm:spPr/>
      <dgm:t>
        <a:bodyPr/>
        <a:lstStyle/>
        <a:p>
          <a:r>
            <a:rPr lang="en-US" dirty="0"/>
            <a:t>22 Members</a:t>
          </a:r>
        </a:p>
      </dgm:t>
    </dgm:pt>
    <dgm:pt modelId="{BB3FF8A7-345A-4258-9F7E-A1791E164D85}" type="parTrans" cxnId="{083023F0-2150-4561-A41D-12A36EA5A8A7}">
      <dgm:prSet/>
      <dgm:spPr/>
      <dgm:t>
        <a:bodyPr/>
        <a:lstStyle/>
        <a:p>
          <a:endParaRPr lang="en-US"/>
        </a:p>
      </dgm:t>
    </dgm:pt>
    <dgm:pt modelId="{237CE977-A2D5-4CEB-BB5C-815E560A32F4}" type="sibTrans" cxnId="{083023F0-2150-4561-A41D-12A36EA5A8A7}">
      <dgm:prSet/>
      <dgm:spPr/>
      <dgm:t>
        <a:bodyPr/>
        <a:lstStyle/>
        <a:p>
          <a:endParaRPr lang="en-US"/>
        </a:p>
      </dgm:t>
    </dgm:pt>
    <dgm:pt modelId="{35FB843F-CE0F-4457-8523-64299FDEDE48}">
      <dgm:prSet phldrT="[Text]"/>
      <dgm:spPr/>
      <dgm:t>
        <a:bodyPr/>
        <a:lstStyle/>
        <a:p>
          <a:r>
            <a:rPr lang="en-US" dirty="0"/>
            <a:t>Federal, State, and Local</a:t>
          </a:r>
        </a:p>
      </dgm:t>
    </dgm:pt>
    <dgm:pt modelId="{115BAF18-40BB-4EA6-A85C-C7B948D76F42}" type="parTrans" cxnId="{197533F3-4E78-4C0F-9234-18FB19580BBC}">
      <dgm:prSet/>
      <dgm:spPr/>
      <dgm:t>
        <a:bodyPr/>
        <a:lstStyle/>
        <a:p>
          <a:endParaRPr lang="en-US"/>
        </a:p>
      </dgm:t>
    </dgm:pt>
    <dgm:pt modelId="{AF7D8E4B-5F84-44D5-A6BC-64FC765F4E9F}" type="sibTrans" cxnId="{197533F3-4E78-4C0F-9234-18FB19580BBC}">
      <dgm:prSet/>
      <dgm:spPr/>
      <dgm:t>
        <a:bodyPr/>
        <a:lstStyle/>
        <a:p>
          <a:endParaRPr lang="en-US"/>
        </a:p>
      </dgm:t>
    </dgm:pt>
    <dgm:pt modelId="{E357B782-F3A1-4EA5-B8E2-B2A9C080FB0B}">
      <dgm:prSet phldrT="[Text]"/>
      <dgm:spPr/>
      <dgm:t>
        <a:bodyPr/>
        <a:lstStyle/>
        <a:p>
          <a:r>
            <a:rPr lang="en-US" dirty="0"/>
            <a:t>Steering Committee</a:t>
          </a:r>
        </a:p>
      </dgm:t>
    </dgm:pt>
    <dgm:pt modelId="{4D474AE8-617F-4675-8AC0-5FC1C05EDA0F}" type="parTrans" cxnId="{7F981B34-2EA0-4E38-9E2E-AD932C48A190}">
      <dgm:prSet/>
      <dgm:spPr/>
      <dgm:t>
        <a:bodyPr/>
        <a:lstStyle/>
        <a:p>
          <a:endParaRPr lang="en-US"/>
        </a:p>
      </dgm:t>
    </dgm:pt>
    <dgm:pt modelId="{0D7F6A87-4171-44AB-840A-DB54FB2D41C0}" type="sibTrans" cxnId="{7F981B34-2EA0-4E38-9E2E-AD932C48A190}">
      <dgm:prSet/>
      <dgm:spPr/>
      <dgm:t>
        <a:bodyPr/>
        <a:lstStyle/>
        <a:p>
          <a:endParaRPr lang="en-US"/>
        </a:p>
      </dgm:t>
    </dgm:pt>
    <dgm:pt modelId="{D2EDB18C-CEB8-4038-AEE5-BCCBA8835B59}">
      <dgm:prSet phldrT="[Text]"/>
      <dgm:spPr/>
      <dgm:t>
        <a:bodyPr/>
        <a:lstStyle/>
        <a:p>
          <a:r>
            <a:rPr lang="en-US" dirty="0"/>
            <a:t>63 Members</a:t>
          </a:r>
        </a:p>
      </dgm:t>
    </dgm:pt>
    <dgm:pt modelId="{EB4D0C04-226B-4860-8ADF-8F0A1E77C20E}" type="parTrans" cxnId="{7A47C03D-5298-43DD-9288-2E0CFEF3B6B7}">
      <dgm:prSet/>
      <dgm:spPr/>
      <dgm:t>
        <a:bodyPr/>
        <a:lstStyle/>
        <a:p>
          <a:endParaRPr lang="en-US"/>
        </a:p>
      </dgm:t>
    </dgm:pt>
    <dgm:pt modelId="{4FD2DF05-11A7-41F8-9CCF-AB257F225939}" type="sibTrans" cxnId="{7A47C03D-5298-43DD-9288-2E0CFEF3B6B7}">
      <dgm:prSet/>
      <dgm:spPr/>
      <dgm:t>
        <a:bodyPr/>
        <a:lstStyle/>
        <a:p>
          <a:endParaRPr lang="en-US"/>
        </a:p>
      </dgm:t>
    </dgm:pt>
    <dgm:pt modelId="{70C7FAE9-7CFB-425C-AFEE-D89A5A2E922D}">
      <dgm:prSet phldrT="[Text]"/>
      <dgm:spPr/>
      <dgm:t>
        <a:bodyPr/>
        <a:lstStyle/>
        <a:p>
          <a:r>
            <a:rPr lang="en-US" dirty="0"/>
            <a:t>Policy-level</a:t>
          </a:r>
        </a:p>
      </dgm:t>
    </dgm:pt>
    <dgm:pt modelId="{444A1460-5238-41BA-BBEA-B0B653991C69}" type="parTrans" cxnId="{23EC3A46-0170-4664-A6A0-F63C63811709}">
      <dgm:prSet/>
      <dgm:spPr/>
      <dgm:t>
        <a:bodyPr/>
        <a:lstStyle/>
        <a:p>
          <a:endParaRPr lang="en-US"/>
        </a:p>
      </dgm:t>
    </dgm:pt>
    <dgm:pt modelId="{C2F5A95A-F645-466F-9A78-78728798F3BE}" type="sibTrans" cxnId="{23EC3A46-0170-4664-A6A0-F63C63811709}">
      <dgm:prSet/>
      <dgm:spPr/>
      <dgm:t>
        <a:bodyPr/>
        <a:lstStyle/>
        <a:p>
          <a:endParaRPr lang="en-US"/>
        </a:p>
      </dgm:t>
    </dgm:pt>
    <dgm:pt modelId="{72FAF7D1-82BD-468E-B3D7-564DEFD166C2}">
      <dgm:prSet phldrT="[Text]"/>
      <dgm:spPr/>
      <dgm:t>
        <a:bodyPr/>
        <a:lstStyle/>
        <a:p>
          <a:r>
            <a:rPr lang="en-US" dirty="0"/>
            <a:t>Freight Advisory Committee</a:t>
          </a:r>
        </a:p>
      </dgm:t>
    </dgm:pt>
    <dgm:pt modelId="{B2350810-1D4D-4E62-9450-6375185D96A7}" type="parTrans" cxnId="{47E861C5-FC81-4EC2-8843-AE18FBFDF536}">
      <dgm:prSet/>
      <dgm:spPr/>
      <dgm:t>
        <a:bodyPr/>
        <a:lstStyle/>
        <a:p>
          <a:endParaRPr lang="en-US"/>
        </a:p>
      </dgm:t>
    </dgm:pt>
    <dgm:pt modelId="{7278D619-EA67-4858-96D5-170C924DE9E3}" type="sibTrans" cxnId="{47E861C5-FC81-4EC2-8843-AE18FBFDF536}">
      <dgm:prSet/>
      <dgm:spPr/>
      <dgm:t>
        <a:bodyPr/>
        <a:lstStyle/>
        <a:p>
          <a:endParaRPr lang="en-US"/>
        </a:p>
      </dgm:t>
    </dgm:pt>
    <dgm:pt modelId="{49579B8D-1C8C-4071-A377-AE16BCFD4E94}">
      <dgm:prSet phldrT="[Text]"/>
      <dgm:spPr/>
      <dgm:t>
        <a:bodyPr/>
        <a:lstStyle/>
        <a:p>
          <a:r>
            <a:rPr lang="en-US" dirty="0"/>
            <a:t>20 Members</a:t>
          </a:r>
        </a:p>
      </dgm:t>
    </dgm:pt>
    <dgm:pt modelId="{AF26150A-113F-49F7-92FB-FDBB1747E9A0}" type="parTrans" cxnId="{E55EC2FD-F9D4-4809-8DC7-0C3F1A014D1F}">
      <dgm:prSet/>
      <dgm:spPr/>
      <dgm:t>
        <a:bodyPr/>
        <a:lstStyle/>
        <a:p>
          <a:endParaRPr lang="en-US"/>
        </a:p>
      </dgm:t>
    </dgm:pt>
    <dgm:pt modelId="{6E7B9AFF-A619-4690-A540-E9349D945F4D}" type="sibTrans" cxnId="{E55EC2FD-F9D4-4809-8DC7-0C3F1A014D1F}">
      <dgm:prSet/>
      <dgm:spPr/>
      <dgm:t>
        <a:bodyPr/>
        <a:lstStyle/>
        <a:p>
          <a:endParaRPr lang="en-US"/>
        </a:p>
      </dgm:t>
    </dgm:pt>
    <dgm:pt modelId="{4637A434-63A8-44A6-BBD9-A41B1F75D1E8}">
      <dgm:prSet phldrT="[Text]"/>
      <dgm:spPr/>
      <dgm:t>
        <a:bodyPr/>
        <a:lstStyle/>
        <a:p>
          <a:r>
            <a:rPr lang="en-US" dirty="0"/>
            <a:t>Surveys/Interviews</a:t>
          </a:r>
        </a:p>
      </dgm:t>
    </dgm:pt>
    <dgm:pt modelId="{BA7B8BF0-489B-4D33-8E95-B6BDAD51C0C2}" type="parTrans" cxnId="{8DCD6882-312F-4635-9A69-E694BEE5AB45}">
      <dgm:prSet/>
      <dgm:spPr/>
      <dgm:t>
        <a:bodyPr/>
        <a:lstStyle/>
        <a:p>
          <a:endParaRPr lang="en-US"/>
        </a:p>
      </dgm:t>
    </dgm:pt>
    <dgm:pt modelId="{40455934-1AB0-4937-ABEF-D1B833244633}" type="sibTrans" cxnId="{8DCD6882-312F-4635-9A69-E694BEE5AB45}">
      <dgm:prSet/>
      <dgm:spPr/>
      <dgm:t>
        <a:bodyPr/>
        <a:lstStyle/>
        <a:p>
          <a:endParaRPr lang="en-US"/>
        </a:p>
      </dgm:t>
    </dgm:pt>
    <dgm:pt modelId="{266B1D0E-B0F6-4FFB-9B9A-E44E6957B9A4}">
      <dgm:prSet phldrT="[Text]"/>
      <dgm:spPr/>
      <dgm:t>
        <a:bodyPr/>
        <a:lstStyle/>
        <a:p>
          <a:r>
            <a:rPr lang="en-US" dirty="0"/>
            <a:t>Technical Oversight</a:t>
          </a:r>
        </a:p>
      </dgm:t>
    </dgm:pt>
    <dgm:pt modelId="{9AE22F12-8B70-4222-A087-C7C91FEB2BBC}" type="parTrans" cxnId="{54279E03-4D69-4D26-85C9-D53107A9D518}">
      <dgm:prSet/>
      <dgm:spPr/>
      <dgm:t>
        <a:bodyPr/>
        <a:lstStyle/>
        <a:p>
          <a:endParaRPr lang="en-US"/>
        </a:p>
      </dgm:t>
    </dgm:pt>
    <dgm:pt modelId="{16322E75-F0F5-4BDE-81FC-EDC28C7AA7DB}" type="sibTrans" cxnId="{54279E03-4D69-4D26-85C9-D53107A9D518}">
      <dgm:prSet/>
      <dgm:spPr/>
      <dgm:t>
        <a:bodyPr/>
        <a:lstStyle/>
        <a:p>
          <a:endParaRPr lang="en-US"/>
        </a:p>
      </dgm:t>
    </dgm:pt>
    <dgm:pt modelId="{ED423003-1951-48EE-B8B7-5185DF39B059}">
      <dgm:prSet phldrT="[Text]"/>
      <dgm:spPr/>
      <dgm:t>
        <a:bodyPr/>
        <a:lstStyle/>
        <a:p>
          <a:r>
            <a:rPr lang="en-US" dirty="0"/>
            <a:t>Transportation &amp; economic development partners </a:t>
          </a:r>
        </a:p>
      </dgm:t>
    </dgm:pt>
    <dgm:pt modelId="{E35B6EE7-92AE-458C-8EB6-6B50733944D1}" type="parTrans" cxnId="{5B710301-2B3C-4FF6-B1A5-B7DF6952A110}">
      <dgm:prSet/>
      <dgm:spPr/>
      <dgm:t>
        <a:bodyPr/>
        <a:lstStyle/>
        <a:p>
          <a:endParaRPr lang="en-US"/>
        </a:p>
      </dgm:t>
    </dgm:pt>
    <dgm:pt modelId="{D1A1D2D6-600B-4E46-89B0-1C43A4FF2EF7}" type="sibTrans" cxnId="{5B710301-2B3C-4FF6-B1A5-B7DF6952A110}">
      <dgm:prSet/>
      <dgm:spPr/>
      <dgm:t>
        <a:bodyPr/>
        <a:lstStyle/>
        <a:p>
          <a:endParaRPr lang="en-US"/>
        </a:p>
      </dgm:t>
    </dgm:pt>
    <dgm:pt modelId="{92820B62-662C-495C-A169-CA6BC7AF1B45}">
      <dgm:prSet phldrT="[Text]"/>
      <dgm:spPr/>
      <dgm:t>
        <a:bodyPr/>
        <a:lstStyle/>
        <a:p>
          <a:r>
            <a:rPr lang="en-US" dirty="0"/>
            <a:t>Private-sector freight</a:t>
          </a:r>
        </a:p>
      </dgm:t>
    </dgm:pt>
    <dgm:pt modelId="{F2FD127C-CA63-45CC-904F-9FAB3AC56838}" type="parTrans" cxnId="{FEEA65FB-ACE6-4301-B704-20583AFD6E80}">
      <dgm:prSet/>
      <dgm:spPr/>
      <dgm:t>
        <a:bodyPr/>
        <a:lstStyle/>
        <a:p>
          <a:endParaRPr lang="en-US"/>
        </a:p>
      </dgm:t>
    </dgm:pt>
    <dgm:pt modelId="{8B72D301-D0A1-4CAE-9C6C-699B616EC2E6}" type="sibTrans" cxnId="{FEEA65FB-ACE6-4301-B704-20583AFD6E80}">
      <dgm:prSet/>
      <dgm:spPr/>
      <dgm:t>
        <a:bodyPr/>
        <a:lstStyle/>
        <a:p>
          <a:endParaRPr lang="en-US"/>
        </a:p>
      </dgm:t>
    </dgm:pt>
    <dgm:pt modelId="{7E511AB8-80A6-42D5-BD1B-824F9D3C221F}">
      <dgm:prSet phldrT="[Text]"/>
      <dgm:spPr/>
      <dgm:t>
        <a:bodyPr/>
        <a:lstStyle/>
        <a:p>
          <a:r>
            <a:rPr lang="en-US" dirty="0"/>
            <a:t>Guide implementation of Freight Plan</a:t>
          </a:r>
        </a:p>
      </dgm:t>
    </dgm:pt>
    <dgm:pt modelId="{74E7855D-0813-4D01-9C04-620A7A8B91C9}" type="parTrans" cxnId="{4655604B-2DE8-459B-924F-40224DF225A9}">
      <dgm:prSet/>
      <dgm:spPr/>
      <dgm:t>
        <a:bodyPr/>
        <a:lstStyle/>
        <a:p>
          <a:endParaRPr lang="en-US"/>
        </a:p>
      </dgm:t>
    </dgm:pt>
    <dgm:pt modelId="{6C465445-3E82-4B1B-8FBF-C5A6A6895C0E}" type="sibTrans" cxnId="{4655604B-2DE8-459B-924F-40224DF225A9}">
      <dgm:prSet/>
      <dgm:spPr/>
      <dgm:t>
        <a:bodyPr/>
        <a:lstStyle/>
        <a:p>
          <a:endParaRPr lang="en-US"/>
        </a:p>
      </dgm:t>
    </dgm:pt>
    <dgm:pt modelId="{9F4AE9A6-3923-406E-B303-4CD91310FF6D}">
      <dgm:prSet phldrT="[Text]"/>
      <dgm:spPr/>
      <dgm:t>
        <a:bodyPr/>
        <a:lstStyle/>
        <a:p>
          <a:r>
            <a:rPr lang="en-US" dirty="0"/>
            <a:t>Web-based survey</a:t>
          </a:r>
        </a:p>
      </dgm:t>
    </dgm:pt>
    <dgm:pt modelId="{A75476A8-36BF-4EA6-8194-C047DAA09310}" type="parTrans" cxnId="{D8857860-B688-4F92-802C-7D27AF44EFFE}">
      <dgm:prSet/>
      <dgm:spPr/>
      <dgm:t>
        <a:bodyPr/>
        <a:lstStyle/>
        <a:p>
          <a:endParaRPr lang="en-US"/>
        </a:p>
      </dgm:t>
    </dgm:pt>
    <dgm:pt modelId="{7852FE7F-579E-447C-8CA0-45562ED9A51C}" type="sibTrans" cxnId="{D8857860-B688-4F92-802C-7D27AF44EFFE}">
      <dgm:prSet/>
      <dgm:spPr/>
      <dgm:t>
        <a:bodyPr/>
        <a:lstStyle/>
        <a:p>
          <a:endParaRPr lang="en-US"/>
        </a:p>
      </dgm:t>
    </dgm:pt>
    <dgm:pt modelId="{C97F8937-CD2B-4CA6-AE6F-7B3354EF48A3}">
      <dgm:prSet phldrT="[Text]"/>
      <dgm:spPr/>
      <dgm:t>
        <a:bodyPr/>
        <a:lstStyle/>
        <a:p>
          <a:r>
            <a:rPr lang="en-US" dirty="0"/>
            <a:t>Phone interviews</a:t>
          </a:r>
        </a:p>
      </dgm:t>
    </dgm:pt>
    <dgm:pt modelId="{9C6BF233-AC0E-4022-9E22-B8AF0CF47604}" type="parTrans" cxnId="{F681E913-AB19-4F68-9383-EE8017C10831}">
      <dgm:prSet/>
      <dgm:spPr/>
      <dgm:t>
        <a:bodyPr/>
        <a:lstStyle/>
        <a:p>
          <a:endParaRPr lang="en-US"/>
        </a:p>
      </dgm:t>
    </dgm:pt>
    <dgm:pt modelId="{1EE4BBBA-3BF9-4867-965C-3502515DA69E}" type="sibTrans" cxnId="{F681E913-AB19-4F68-9383-EE8017C10831}">
      <dgm:prSet/>
      <dgm:spPr/>
      <dgm:t>
        <a:bodyPr/>
        <a:lstStyle/>
        <a:p>
          <a:endParaRPr lang="en-US"/>
        </a:p>
      </dgm:t>
    </dgm:pt>
    <dgm:pt modelId="{A8D42745-C51F-4481-813D-B6178CB8717E}">
      <dgm:prSet phldrT="[Text]"/>
      <dgm:spPr/>
      <dgm:t>
        <a:bodyPr/>
        <a:lstStyle/>
        <a:p>
          <a:r>
            <a:rPr lang="en-US" dirty="0"/>
            <a:t>Private &amp; public stakeholders</a:t>
          </a:r>
        </a:p>
      </dgm:t>
    </dgm:pt>
    <dgm:pt modelId="{BAA0FC80-E4F1-490F-B047-D2A77D836FA4}" type="parTrans" cxnId="{83566D9B-3395-408F-A4B8-7F75A6FBBDCE}">
      <dgm:prSet/>
      <dgm:spPr/>
      <dgm:t>
        <a:bodyPr/>
        <a:lstStyle/>
        <a:p>
          <a:endParaRPr lang="en-US"/>
        </a:p>
      </dgm:t>
    </dgm:pt>
    <dgm:pt modelId="{9799AD56-AAA1-4A0E-8203-F5E2A5D3E38F}" type="sibTrans" cxnId="{83566D9B-3395-408F-A4B8-7F75A6FBBDCE}">
      <dgm:prSet/>
      <dgm:spPr/>
      <dgm:t>
        <a:bodyPr/>
        <a:lstStyle/>
        <a:p>
          <a:endParaRPr lang="en-US"/>
        </a:p>
      </dgm:t>
    </dgm:pt>
    <dgm:pt modelId="{696CCFC2-86AC-4A84-A3EF-0B355EA36AB7}" type="pres">
      <dgm:prSet presAssocID="{AA684033-D93B-4AB0-8C9D-DA2668E13D2E}" presName="Name0" presStyleCnt="0">
        <dgm:presLayoutVars>
          <dgm:dir/>
          <dgm:animLvl val="lvl"/>
          <dgm:resizeHandles val="exact"/>
        </dgm:presLayoutVars>
      </dgm:prSet>
      <dgm:spPr/>
    </dgm:pt>
    <dgm:pt modelId="{4FC52541-D580-429F-97B0-D5D8DAD7D9EF}" type="pres">
      <dgm:prSet presAssocID="{2CE4CF1B-1E66-4C69-98BF-7EC0B669788C}" presName="composite" presStyleCnt="0"/>
      <dgm:spPr/>
    </dgm:pt>
    <dgm:pt modelId="{894E388A-9F3F-4D1B-80A3-A5155B39843D}" type="pres">
      <dgm:prSet presAssocID="{2CE4CF1B-1E66-4C69-98BF-7EC0B669788C}" presName="parTx" presStyleLbl="alignNode1" presStyleIdx="0" presStyleCnt="4">
        <dgm:presLayoutVars>
          <dgm:chMax val="0"/>
          <dgm:chPref val="0"/>
          <dgm:bulletEnabled val="1"/>
        </dgm:presLayoutVars>
      </dgm:prSet>
      <dgm:spPr/>
    </dgm:pt>
    <dgm:pt modelId="{4377771D-567E-43FB-B4FC-CF45CAB6B737}" type="pres">
      <dgm:prSet presAssocID="{2CE4CF1B-1E66-4C69-98BF-7EC0B669788C}" presName="desTx" presStyleLbl="alignAccFollowNode1" presStyleIdx="0" presStyleCnt="4">
        <dgm:presLayoutVars>
          <dgm:bulletEnabled val="1"/>
        </dgm:presLayoutVars>
      </dgm:prSet>
      <dgm:spPr/>
    </dgm:pt>
    <dgm:pt modelId="{3798FED1-3CCA-4A2F-AD17-9AA79489F5BA}" type="pres">
      <dgm:prSet presAssocID="{8035081E-3C44-4E12-B5BC-6489965C9802}" presName="space" presStyleCnt="0"/>
      <dgm:spPr/>
    </dgm:pt>
    <dgm:pt modelId="{D7E568E0-5B23-4209-B0B9-A4D53C0CA546}" type="pres">
      <dgm:prSet presAssocID="{E357B782-F3A1-4EA5-B8E2-B2A9C080FB0B}" presName="composite" presStyleCnt="0"/>
      <dgm:spPr/>
    </dgm:pt>
    <dgm:pt modelId="{46510937-5F79-4B32-9157-C207300DA754}" type="pres">
      <dgm:prSet presAssocID="{E357B782-F3A1-4EA5-B8E2-B2A9C080FB0B}" presName="parTx" presStyleLbl="alignNode1" presStyleIdx="1" presStyleCnt="4">
        <dgm:presLayoutVars>
          <dgm:chMax val="0"/>
          <dgm:chPref val="0"/>
          <dgm:bulletEnabled val="1"/>
        </dgm:presLayoutVars>
      </dgm:prSet>
      <dgm:spPr/>
    </dgm:pt>
    <dgm:pt modelId="{3A308420-1168-44ED-B992-A28FD3D56989}" type="pres">
      <dgm:prSet presAssocID="{E357B782-F3A1-4EA5-B8E2-B2A9C080FB0B}" presName="desTx" presStyleLbl="alignAccFollowNode1" presStyleIdx="1" presStyleCnt="4">
        <dgm:presLayoutVars>
          <dgm:bulletEnabled val="1"/>
        </dgm:presLayoutVars>
      </dgm:prSet>
      <dgm:spPr/>
    </dgm:pt>
    <dgm:pt modelId="{6127A69B-3A5B-42CA-969B-6449755147B1}" type="pres">
      <dgm:prSet presAssocID="{0D7F6A87-4171-44AB-840A-DB54FB2D41C0}" presName="space" presStyleCnt="0"/>
      <dgm:spPr/>
    </dgm:pt>
    <dgm:pt modelId="{BE58C8F6-A8DA-4D0B-A777-0EB27A3D97F8}" type="pres">
      <dgm:prSet presAssocID="{72FAF7D1-82BD-468E-B3D7-564DEFD166C2}" presName="composite" presStyleCnt="0"/>
      <dgm:spPr/>
    </dgm:pt>
    <dgm:pt modelId="{6EDB94B0-DCBF-49E6-B941-0B7AFC5904A1}" type="pres">
      <dgm:prSet presAssocID="{72FAF7D1-82BD-468E-B3D7-564DEFD166C2}" presName="parTx" presStyleLbl="alignNode1" presStyleIdx="2" presStyleCnt="4">
        <dgm:presLayoutVars>
          <dgm:chMax val="0"/>
          <dgm:chPref val="0"/>
          <dgm:bulletEnabled val="1"/>
        </dgm:presLayoutVars>
      </dgm:prSet>
      <dgm:spPr/>
    </dgm:pt>
    <dgm:pt modelId="{49AD2BD4-EEA0-43BF-9B63-BAC6E9745516}" type="pres">
      <dgm:prSet presAssocID="{72FAF7D1-82BD-468E-B3D7-564DEFD166C2}" presName="desTx" presStyleLbl="alignAccFollowNode1" presStyleIdx="2" presStyleCnt="4">
        <dgm:presLayoutVars>
          <dgm:bulletEnabled val="1"/>
        </dgm:presLayoutVars>
      </dgm:prSet>
      <dgm:spPr/>
    </dgm:pt>
    <dgm:pt modelId="{340306BF-00F9-48CD-BE5F-A4766CA6E90B}" type="pres">
      <dgm:prSet presAssocID="{7278D619-EA67-4858-96D5-170C924DE9E3}" presName="space" presStyleCnt="0"/>
      <dgm:spPr/>
    </dgm:pt>
    <dgm:pt modelId="{ECCED8BA-2CC4-4B46-BA25-6CB53EBCD705}" type="pres">
      <dgm:prSet presAssocID="{4637A434-63A8-44A6-BBD9-A41B1F75D1E8}" presName="composite" presStyleCnt="0"/>
      <dgm:spPr/>
    </dgm:pt>
    <dgm:pt modelId="{DB42880F-AF27-4CF6-8D52-343AE5252A27}" type="pres">
      <dgm:prSet presAssocID="{4637A434-63A8-44A6-BBD9-A41B1F75D1E8}" presName="parTx" presStyleLbl="alignNode1" presStyleIdx="3" presStyleCnt="4">
        <dgm:presLayoutVars>
          <dgm:chMax val="0"/>
          <dgm:chPref val="0"/>
          <dgm:bulletEnabled val="1"/>
        </dgm:presLayoutVars>
      </dgm:prSet>
      <dgm:spPr/>
    </dgm:pt>
    <dgm:pt modelId="{A12D7F29-2040-446F-8387-FB3BEA055D9E}" type="pres">
      <dgm:prSet presAssocID="{4637A434-63A8-44A6-BBD9-A41B1F75D1E8}" presName="desTx" presStyleLbl="alignAccFollowNode1" presStyleIdx="3" presStyleCnt="4">
        <dgm:presLayoutVars>
          <dgm:bulletEnabled val="1"/>
        </dgm:presLayoutVars>
      </dgm:prSet>
      <dgm:spPr/>
    </dgm:pt>
  </dgm:ptLst>
  <dgm:cxnLst>
    <dgm:cxn modelId="{5B710301-2B3C-4FF6-B1A5-B7DF6952A110}" srcId="{E357B782-F3A1-4EA5-B8E2-B2A9C080FB0B}" destId="{ED423003-1951-48EE-B8B7-5185DF39B059}" srcOrd="1" destOrd="0" parTransId="{E35B6EE7-92AE-458C-8EB6-6B50733944D1}" sibTransId="{D1A1D2D6-600B-4E46-89B0-1C43A4FF2EF7}"/>
    <dgm:cxn modelId="{54279E03-4D69-4D26-85C9-D53107A9D518}" srcId="{2CE4CF1B-1E66-4C69-98BF-7EC0B669788C}" destId="{266B1D0E-B0F6-4FFB-9B9A-E44E6957B9A4}" srcOrd="2" destOrd="0" parTransId="{9AE22F12-8B70-4222-A087-C7C91FEB2BBC}" sibTransId="{16322E75-F0F5-4BDE-81FC-EDC28C7AA7DB}"/>
    <dgm:cxn modelId="{F681E913-AB19-4F68-9383-EE8017C10831}" srcId="{4637A434-63A8-44A6-BBD9-A41B1F75D1E8}" destId="{C97F8937-CD2B-4CA6-AE6F-7B3354EF48A3}" srcOrd="1" destOrd="0" parTransId="{9C6BF233-AC0E-4022-9E22-B8AF0CF47604}" sibTransId="{1EE4BBBA-3BF9-4867-965C-3502515DA69E}"/>
    <dgm:cxn modelId="{D6BA7821-8E1C-4779-A285-8540E2AC78BD}" type="presOf" srcId="{266B1D0E-B0F6-4FFB-9B9A-E44E6957B9A4}" destId="{4377771D-567E-43FB-B4FC-CF45CAB6B737}" srcOrd="0" destOrd="2" presId="urn:microsoft.com/office/officeart/2005/8/layout/hList1"/>
    <dgm:cxn modelId="{0B996128-83F3-4B09-9889-EB7EC77B85EC}" type="presOf" srcId="{4637A434-63A8-44A6-BBD9-A41B1F75D1E8}" destId="{DB42880F-AF27-4CF6-8D52-343AE5252A27}" srcOrd="0" destOrd="0" presId="urn:microsoft.com/office/officeart/2005/8/layout/hList1"/>
    <dgm:cxn modelId="{7F981B34-2EA0-4E38-9E2E-AD932C48A190}" srcId="{AA684033-D93B-4AB0-8C9D-DA2668E13D2E}" destId="{E357B782-F3A1-4EA5-B8E2-B2A9C080FB0B}" srcOrd="1" destOrd="0" parTransId="{4D474AE8-617F-4675-8AC0-5FC1C05EDA0F}" sibTransId="{0D7F6A87-4171-44AB-840A-DB54FB2D41C0}"/>
    <dgm:cxn modelId="{B2052736-60D2-42AC-AD1E-75C5143CCC3B}" type="presOf" srcId="{2CE4CF1B-1E66-4C69-98BF-7EC0B669788C}" destId="{894E388A-9F3F-4D1B-80A3-A5155B39843D}" srcOrd="0" destOrd="0" presId="urn:microsoft.com/office/officeart/2005/8/layout/hList1"/>
    <dgm:cxn modelId="{6FDFF937-5F9E-4D50-9327-3AD2C25AAA8A}" type="presOf" srcId="{AA684033-D93B-4AB0-8C9D-DA2668E13D2E}" destId="{696CCFC2-86AC-4A84-A3EF-0B355EA36AB7}" srcOrd="0" destOrd="0" presId="urn:microsoft.com/office/officeart/2005/8/layout/hList1"/>
    <dgm:cxn modelId="{7A47C03D-5298-43DD-9288-2E0CFEF3B6B7}" srcId="{E357B782-F3A1-4EA5-B8E2-B2A9C080FB0B}" destId="{D2EDB18C-CEB8-4038-AEE5-BCCBA8835B59}" srcOrd="0" destOrd="0" parTransId="{EB4D0C04-226B-4860-8ADF-8F0A1E77C20E}" sibTransId="{4FD2DF05-11A7-41F8-9CCF-AB257F225939}"/>
    <dgm:cxn modelId="{2F72A45F-4467-437F-9970-C59DD712FD0B}" type="presOf" srcId="{92820B62-662C-495C-A169-CA6BC7AF1B45}" destId="{49AD2BD4-EEA0-43BF-9B63-BAC6E9745516}" srcOrd="0" destOrd="1" presId="urn:microsoft.com/office/officeart/2005/8/layout/hList1"/>
    <dgm:cxn modelId="{D8857860-B688-4F92-802C-7D27AF44EFFE}" srcId="{4637A434-63A8-44A6-BBD9-A41B1F75D1E8}" destId="{9F4AE9A6-3923-406E-B303-4CD91310FF6D}" srcOrd="0" destOrd="0" parTransId="{A75476A8-36BF-4EA6-8194-C047DAA09310}" sibTransId="{7852FE7F-579E-447C-8CA0-45562ED9A51C}"/>
    <dgm:cxn modelId="{23EC3A46-0170-4664-A6A0-F63C63811709}" srcId="{E357B782-F3A1-4EA5-B8E2-B2A9C080FB0B}" destId="{70C7FAE9-7CFB-425C-AFEE-D89A5A2E922D}" srcOrd="2" destOrd="0" parTransId="{444A1460-5238-41BA-BBEA-B0B653991C69}" sibTransId="{C2F5A95A-F645-466F-9A78-78728798F3BE}"/>
    <dgm:cxn modelId="{4655604B-2DE8-459B-924F-40224DF225A9}" srcId="{72FAF7D1-82BD-468E-B3D7-564DEFD166C2}" destId="{7E511AB8-80A6-42D5-BD1B-824F9D3C221F}" srcOrd="2" destOrd="0" parTransId="{74E7855D-0813-4D01-9C04-620A7A8B91C9}" sibTransId="{6C465445-3E82-4B1B-8FBF-C5A6A6895C0E}"/>
    <dgm:cxn modelId="{8DCD6882-312F-4635-9A69-E694BEE5AB45}" srcId="{AA684033-D93B-4AB0-8C9D-DA2668E13D2E}" destId="{4637A434-63A8-44A6-BBD9-A41B1F75D1E8}" srcOrd="3" destOrd="0" parTransId="{BA7B8BF0-489B-4D33-8E95-B6BDAD51C0C2}" sibTransId="{40455934-1AB0-4937-ABEF-D1B833244633}"/>
    <dgm:cxn modelId="{7D94DD87-F1E3-444E-9505-A1D663517C14}" type="presOf" srcId="{70C7FAE9-7CFB-425C-AFEE-D89A5A2E922D}" destId="{3A308420-1168-44ED-B992-A28FD3D56989}" srcOrd="0" destOrd="2" presId="urn:microsoft.com/office/officeart/2005/8/layout/hList1"/>
    <dgm:cxn modelId="{ED294896-89B1-4B51-BD47-6F077C380D7A}" type="presOf" srcId="{ED423003-1951-48EE-B8B7-5185DF39B059}" destId="{3A308420-1168-44ED-B992-A28FD3D56989}" srcOrd="0" destOrd="1" presId="urn:microsoft.com/office/officeart/2005/8/layout/hList1"/>
    <dgm:cxn modelId="{D9029D96-CB9A-4C91-BC66-939F5959E251}" type="presOf" srcId="{D2EDB18C-CEB8-4038-AEE5-BCCBA8835B59}" destId="{3A308420-1168-44ED-B992-A28FD3D56989}" srcOrd="0" destOrd="0" presId="urn:microsoft.com/office/officeart/2005/8/layout/hList1"/>
    <dgm:cxn modelId="{83566D9B-3395-408F-A4B8-7F75A6FBBDCE}" srcId="{4637A434-63A8-44A6-BBD9-A41B1F75D1E8}" destId="{A8D42745-C51F-4481-813D-B6178CB8717E}" srcOrd="2" destOrd="0" parTransId="{BAA0FC80-E4F1-490F-B047-D2A77D836FA4}" sibTransId="{9799AD56-AAA1-4A0E-8203-F5E2A5D3E38F}"/>
    <dgm:cxn modelId="{9417F69C-9576-4826-B053-D0C2B35ABBCB}" type="presOf" srcId="{35FB843F-CE0F-4457-8523-64299FDEDE48}" destId="{4377771D-567E-43FB-B4FC-CF45CAB6B737}" srcOrd="0" destOrd="1" presId="urn:microsoft.com/office/officeart/2005/8/layout/hList1"/>
    <dgm:cxn modelId="{F9737EA9-7058-47E0-91C1-E5215DE371FB}" type="presOf" srcId="{7E511AB8-80A6-42D5-BD1B-824F9D3C221F}" destId="{49AD2BD4-EEA0-43BF-9B63-BAC6E9745516}" srcOrd="0" destOrd="2" presId="urn:microsoft.com/office/officeart/2005/8/layout/hList1"/>
    <dgm:cxn modelId="{B613B7AB-3E74-405B-9B54-3752559EBAB9}" type="presOf" srcId="{E357B782-F3A1-4EA5-B8E2-B2A9C080FB0B}" destId="{46510937-5F79-4B32-9157-C207300DA754}" srcOrd="0" destOrd="0" presId="urn:microsoft.com/office/officeart/2005/8/layout/hList1"/>
    <dgm:cxn modelId="{72DDF0AC-FF06-4E67-BF2E-EBB6983B7B3C}" type="presOf" srcId="{9F4AE9A6-3923-406E-B303-4CD91310FF6D}" destId="{A12D7F29-2040-446F-8387-FB3BEA055D9E}" srcOrd="0" destOrd="0" presId="urn:microsoft.com/office/officeart/2005/8/layout/hList1"/>
    <dgm:cxn modelId="{C558B7B2-6757-4EDA-A0F0-8B3EFD64733A}" type="presOf" srcId="{49579B8D-1C8C-4071-A377-AE16BCFD4E94}" destId="{49AD2BD4-EEA0-43BF-9B63-BAC6E9745516}" srcOrd="0" destOrd="0" presId="urn:microsoft.com/office/officeart/2005/8/layout/hList1"/>
    <dgm:cxn modelId="{4C5090BB-1D6F-4F94-9359-B3B99DA6DD88}" type="presOf" srcId="{31D69D9B-A1EC-41BC-A0C5-5757B8F1CD99}" destId="{4377771D-567E-43FB-B4FC-CF45CAB6B737}" srcOrd="0" destOrd="0" presId="urn:microsoft.com/office/officeart/2005/8/layout/hList1"/>
    <dgm:cxn modelId="{271A73BD-0975-4F3C-AE49-04726D7C609B}" type="presOf" srcId="{A8D42745-C51F-4481-813D-B6178CB8717E}" destId="{A12D7F29-2040-446F-8387-FB3BEA055D9E}" srcOrd="0" destOrd="2" presId="urn:microsoft.com/office/officeart/2005/8/layout/hList1"/>
    <dgm:cxn modelId="{47E861C5-FC81-4EC2-8843-AE18FBFDF536}" srcId="{AA684033-D93B-4AB0-8C9D-DA2668E13D2E}" destId="{72FAF7D1-82BD-468E-B3D7-564DEFD166C2}" srcOrd="2" destOrd="0" parTransId="{B2350810-1D4D-4E62-9450-6375185D96A7}" sibTransId="{7278D619-EA67-4858-96D5-170C924DE9E3}"/>
    <dgm:cxn modelId="{CDA913CA-D17E-4E37-83DB-632A66397161}" type="presOf" srcId="{72FAF7D1-82BD-468E-B3D7-564DEFD166C2}" destId="{6EDB94B0-DCBF-49E6-B941-0B7AFC5904A1}" srcOrd="0" destOrd="0" presId="urn:microsoft.com/office/officeart/2005/8/layout/hList1"/>
    <dgm:cxn modelId="{F0FCC1CF-E60D-4FD6-8E78-D4E604E01F05}" srcId="{AA684033-D93B-4AB0-8C9D-DA2668E13D2E}" destId="{2CE4CF1B-1E66-4C69-98BF-7EC0B669788C}" srcOrd="0" destOrd="0" parTransId="{7BC1D1C7-C41F-4696-A346-AAEB32A98334}" sibTransId="{8035081E-3C44-4E12-B5BC-6489965C9802}"/>
    <dgm:cxn modelId="{725B38DC-924C-40EA-9E87-ADEE6F51B2D4}" type="presOf" srcId="{C97F8937-CD2B-4CA6-AE6F-7B3354EF48A3}" destId="{A12D7F29-2040-446F-8387-FB3BEA055D9E}" srcOrd="0" destOrd="1" presId="urn:microsoft.com/office/officeart/2005/8/layout/hList1"/>
    <dgm:cxn modelId="{083023F0-2150-4561-A41D-12A36EA5A8A7}" srcId="{2CE4CF1B-1E66-4C69-98BF-7EC0B669788C}" destId="{31D69D9B-A1EC-41BC-A0C5-5757B8F1CD99}" srcOrd="0" destOrd="0" parTransId="{BB3FF8A7-345A-4258-9F7E-A1791E164D85}" sibTransId="{237CE977-A2D5-4CEB-BB5C-815E560A32F4}"/>
    <dgm:cxn modelId="{197533F3-4E78-4C0F-9234-18FB19580BBC}" srcId="{2CE4CF1B-1E66-4C69-98BF-7EC0B669788C}" destId="{35FB843F-CE0F-4457-8523-64299FDEDE48}" srcOrd="1" destOrd="0" parTransId="{115BAF18-40BB-4EA6-A85C-C7B948D76F42}" sibTransId="{AF7D8E4B-5F84-44D5-A6BC-64FC765F4E9F}"/>
    <dgm:cxn modelId="{FEEA65FB-ACE6-4301-B704-20583AFD6E80}" srcId="{72FAF7D1-82BD-468E-B3D7-564DEFD166C2}" destId="{92820B62-662C-495C-A169-CA6BC7AF1B45}" srcOrd="1" destOrd="0" parTransId="{F2FD127C-CA63-45CC-904F-9FAB3AC56838}" sibTransId="{8B72D301-D0A1-4CAE-9C6C-699B616EC2E6}"/>
    <dgm:cxn modelId="{E55EC2FD-F9D4-4809-8DC7-0C3F1A014D1F}" srcId="{72FAF7D1-82BD-468E-B3D7-564DEFD166C2}" destId="{49579B8D-1C8C-4071-A377-AE16BCFD4E94}" srcOrd="0" destOrd="0" parTransId="{AF26150A-113F-49F7-92FB-FDBB1747E9A0}" sibTransId="{6E7B9AFF-A619-4690-A540-E9349D945F4D}"/>
    <dgm:cxn modelId="{C94FF594-9345-491E-B8B9-F9B3CC0E66A5}" type="presParOf" srcId="{696CCFC2-86AC-4A84-A3EF-0B355EA36AB7}" destId="{4FC52541-D580-429F-97B0-D5D8DAD7D9EF}" srcOrd="0" destOrd="0" presId="urn:microsoft.com/office/officeart/2005/8/layout/hList1"/>
    <dgm:cxn modelId="{50E3036E-7A6C-4849-A523-24DC2502650E}" type="presParOf" srcId="{4FC52541-D580-429F-97B0-D5D8DAD7D9EF}" destId="{894E388A-9F3F-4D1B-80A3-A5155B39843D}" srcOrd="0" destOrd="0" presId="urn:microsoft.com/office/officeart/2005/8/layout/hList1"/>
    <dgm:cxn modelId="{7746B52D-9FCA-4B9D-98E3-40C7029487E9}" type="presParOf" srcId="{4FC52541-D580-429F-97B0-D5D8DAD7D9EF}" destId="{4377771D-567E-43FB-B4FC-CF45CAB6B737}" srcOrd="1" destOrd="0" presId="urn:microsoft.com/office/officeart/2005/8/layout/hList1"/>
    <dgm:cxn modelId="{5D1A5516-C664-4FE4-BA33-1C843EABE4CF}" type="presParOf" srcId="{696CCFC2-86AC-4A84-A3EF-0B355EA36AB7}" destId="{3798FED1-3CCA-4A2F-AD17-9AA79489F5BA}" srcOrd="1" destOrd="0" presId="urn:microsoft.com/office/officeart/2005/8/layout/hList1"/>
    <dgm:cxn modelId="{B63B5F53-4EF0-459A-9516-DA7A275A75B2}" type="presParOf" srcId="{696CCFC2-86AC-4A84-A3EF-0B355EA36AB7}" destId="{D7E568E0-5B23-4209-B0B9-A4D53C0CA546}" srcOrd="2" destOrd="0" presId="urn:microsoft.com/office/officeart/2005/8/layout/hList1"/>
    <dgm:cxn modelId="{27E7D4D9-9D6E-40FD-8A11-1F1886609294}" type="presParOf" srcId="{D7E568E0-5B23-4209-B0B9-A4D53C0CA546}" destId="{46510937-5F79-4B32-9157-C207300DA754}" srcOrd="0" destOrd="0" presId="urn:microsoft.com/office/officeart/2005/8/layout/hList1"/>
    <dgm:cxn modelId="{0527EE47-7D3A-4876-A89D-7B4093E5E139}" type="presParOf" srcId="{D7E568E0-5B23-4209-B0B9-A4D53C0CA546}" destId="{3A308420-1168-44ED-B992-A28FD3D56989}" srcOrd="1" destOrd="0" presId="urn:microsoft.com/office/officeart/2005/8/layout/hList1"/>
    <dgm:cxn modelId="{7A6E3A60-15CA-4070-BB95-5F5402197B7A}" type="presParOf" srcId="{696CCFC2-86AC-4A84-A3EF-0B355EA36AB7}" destId="{6127A69B-3A5B-42CA-969B-6449755147B1}" srcOrd="3" destOrd="0" presId="urn:microsoft.com/office/officeart/2005/8/layout/hList1"/>
    <dgm:cxn modelId="{74980771-1228-49E3-8BBD-A6255D122375}" type="presParOf" srcId="{696CCFC2-86AC-4A84-A3EF-0B355EA36AB7}" destId="{BE58C8F6-A8DA-4D0B-A777-0EB27A3D97F8}" srcOrd="4" destOrd="0" presId="urn:microsoft.com/office/officeart/2005/8/layout/hList1"/>
    <dgm:cxn modelId="{3B5B4843-11FE-44E3-8E63-E69D54D5006F}" type="presParOf" srcId="{BE58C8F6-A8DA-4D0B-A777-0EB27A3D97F8}" destId="{6EDB94B0-DCBF-49E6-B941-0B7AFC5904A1}" srcOrd="0" destOrd="0" presId="urn:microsoft.com/office/officeart/2005/8/layout/hList1"/>
    <dgm:cxn modelId="{5CC1F796-C80E-4208-94A7-A9F618FB05E2}" type="presParOf" srcId="{BE58C8F6-A8DA-4D0B-A777-0EB27A3D97F8}" destId="{49AD2BD4-EEA0-43BF-9B63-BAC6E9745516}" srcOrd="1" destOrd="0" presId="urn:microsoft.com/office/officeart/2005/8/layout/hList1"/>
    <dgm:cxn modelId="{D68BDEDC-9AC3-4847-87E7-1E872D662F1E}" type="presParOf" srcId="{696CCFC2-86AC-4A84-A3EF-0B355EA36AB7}" destId="{340306BF-00F9-48CD-BE5F-A4766CA6E90B}" srcOrd="5" destOrd="0" presId="urn:microsoft.com/office/officeart/2005/8/layout/hList1"/>
    <dgm:cxn modelId="{FC4FABBC-A0F7-4098-AEF7-86036DEA9E41}" type="presParOf" srcId="{696CCFC2-86AC-4A84-A3EF-0B355EA36AB7}" destId="{ECCED8BA-2CC4-4B46-BA25-6CB53EBCD705}" srcOrd="6" destOrd="0" presId="urn:microsoft.com/office/officeart/2005/8/layout/hList1"/>
    <dgm:cxn modelId="{ADC1A838-FAD4-4873-BF14-9033AEF59FD0}" type="presParOf" srcId="{ECCED8BA-2CC4-4B46-BA25-6CB53EBCD705}" destId="{DB42880F-AF27-4CF6-8D52-343AE5252A27}" srcOrd="0" destOrd="0" presId="urn:microsoft.com/office/officeart/2005/8/layout/hList1"/>
    <dgm:cxn modelId="{CB0D6DCB-17AA-4033-B2C8-D48BD6E633E4}" type="presParOf" srcId="{ECCED8BA-2CC4-4B46-BA25-6CB53EBCD705}" destId="{A12D7F29-2040-446F-8387-FB3BEA055D9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625AF4-F158-46E9-842A-67D7B9899FF6}"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839E6E61-2CE0-4508-9FC6-FE572BB481CD}">
      <dgm:prSet phldrT="[Text]" custT="1"/>
      <dgm:spPr>
        <a:xfrm>
          <a:off x="1113926" y="2206905"/>
          <a:ext cx="1828797" cy="100485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Calibri" panose="020F0502020204030204"/>
              <a:ea typeface="+mn-ea"/>
              <a:cs typeface="+mn-cs"/>
            </a:rPr>
            <a:t>Public Sector</a:t>
          </a:r>
        </a:p>
      </dgm:t>
    </dgm:pt>
    <dgm:pt modelId="{F2AA466F-58D2-4E0B-B7EC-CEA2A445B7A2}" type="parTrans" cxnId="{86083480-38FF-4D9F-90ED-29B0242B8F4A}">
      <dgm:prSet/>
      <dgm:spPr/>
      <dgm:t>
        <a:bodyPr/>
        <a:lstStyle/>
        <a:p>
          <a:endParaRPr lang="en-US"/>
        </a:p>
      </dgm:t>
    </dgm:pt>
    <dgm:pt modelId="{EB43C59D-491E-44B9-A835-58E6AAD8E8F8}" type="sibTrans" cxnId="{86083480-38FF-4D9F-90ED-29B0242B8F4A}">
      <dgm:prSet/>
      <dgm:spPr/>
      <dgm:t>
        <a:bodyPr/>
        <a:lstStyle/>
        <a:p>
          <a:endParaRPr lang="en-US"/>
        </a:p>
      </dgm:t>
    </dgm:pt>
    <dgm:pt modelId="{1A6C1733-E91C-4184-B7B3-8C61BFAE4728}">
      <dgm:prSet phldrT="[Text]" custT="1"/>
      <dgm:spPr>
        <a:xfrm>
          <a:off x="4547938" y="2714"/>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Transportation Planning Organizations</a:t>
          </a:r>
        </a:p>
      </dgm:t>
    </dgm:pt>
    <dgm:pt modelId="{0FB5577C-7C6B-4251-AB9A-C15BF948DF78}" type="parTrans" cxnId="{D70B26AA-4228-4338-84AF-2906922C4CD1}">
      <dgm:prSet/>
      <dgm:spPr>
        <a:xfrm rot="18363851">
          <a:off x="2381955" y="1596471"/>
          <a:ext cx="2726750" cy="21534"/>
        </a:xfrm>
        <a:custGeom>
          <a:avLst/>
          <a:gdLst/>
          <a:ahLst/>
          <a:cxnLst/>
          <a:rect l="0" t="0" r="0" b="0"/>
          <a:pathLst>
            <a:path>
              <a:moveTo>
                <a:pt x="0" y="10767"/>
              </a:moveTo>
              <a:lnTo>
                <a:pt x="2726750" y="10767"/>
              </a:lnTo>
            </a:path>
          </a:pathLst>
        </a:custGeom>
        <a:noFill/>
        <a:ln w="12700" cap="flat" cmpd="sng" algn="ctr">
          <a:solidFill>
            <a:srgbClr val="A5A5A5">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5BE1DCB-034F-4938-821D-F9436FCF8F96}" type="sibTrans" cxnId="{D70B26AA-4228-4338-84AF-2906922C4CD1}">
      <dgm:prSet/>
      <dgm:spPr/>
      <dgm:t>
        <a:bodyPr/>
        <a:lstStyle/>
        <a:p>
          <a:endParaRPr lang="en-US"/>
        </a:p>
      </dgm:t>
    </dgm:pt>
    <dgm:pt modelId="{7148F37F-CD4D-410C-B498-6934B07B6B96}">
      <dgm:prSet phldrT="[Text]" custT="1"/>
      <dgm:spPr>
        <a:xfrm>
          <a:off x="4547938" y="2206905"/>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Local Governments</a:t>
          </a:r>
        </a:p>
      </dgm:t>
    </dgm:pt>
    <dgm:pt modelId="{547AB4A5-DED7-45F6-B9F5-FFF5D3BD414C}" type="parTrans" cxnId="{D2BA86F6-7290-469B-90E4-3F4B7307B31C}">
      <dgm:prSet/>
      <dgm:spPr>
        <a:xfrm>
          <a:off x="2942724" y="2698566"/>
          <a:ext cx="1605213" cy="21534"/>
        </a:xfrm>
        <a:custGeom>
          <a:avLst/>
          <a:gdLst/>
          <a:ahLst/>
          <a:cxnLst/>
          <a:rect l="0" t="0" r="0" b="0"/>
          <a:pathLst>
            <a:path>
              <a:moveTo>
                <a:pt x="0" y="10767"/>
              </a:moveTo>
              <a:lnTo>
                <a:pt x="1605213" y="10767"/>
              </a:lnTo>
            </a:path>
          </a:pathLst>
        </a:custGeom>
        <a:noFill/>
        <a:ln w="12700" cap="flat" cmpd="sng" algn="ctr">
          <a:solidFill>
            <a:srgbClr val="A5A5A5">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283E7BC-4103-46F6-952C-EA59DFF58034}" type="sibTrans" cxnId="{D2BA86F6-7290-469B-90E4-3F4B7307B31C}">
      <dgm:prSet/>
      <dgm:spPr/>
      <dgm:t>
        <a:bodyPr/>
        <a:lstStyle/>
        <a:p>
          <a:endParaRPr lang="en-US"/>
        </a:p>
      </dgm:t>
    </dgm:pt>
    <dgm:pt modelId="{4F051714-33B9-48BD-B6AF-F1380553F410}">
      <dgm:prSet custT="1"/>
      <dgm:spPr>
        <a:xfrm>
          <a:off x="4547938" y="4411095"/>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Economic Development Organizations</a:t>
          </a:r>
        </a:p>
      </dgm:t>
    </dgm:pt>
    <dgm:pt modelId="{2F793D3E-53D8-496D-A162-BA9FF70C2728}" type="parTrans" cxnId="{23BFC370-A5C4-44A6-A70E-9796B1C6CE5C}">
      <dgm:prSet/>
      <dgm:spPr>
        <a:xfrm rot="3236149">
          <a:off x="2381955" y="3800661"/>
          <a:ext cx="2726750" cy="21534"/>
        </a:xfrm>
        <a:custGeom>
          <a:avLst/>
          <a:gdLst/>
          <a:ahLst/>
          <a:cxnLst/>
          <a:rect l="0" t="0" r="0" b="0"/>
          <a:pathLst>
            <a:path>
              <a:moveTo>
                <a:pt x="0" y="10767"/>
              </a:moveTo>
              <a:lnTo>
                <a:pt x="2726750" y="10767"/>
              </a:lnTo>
            </a:path>
          </a:pathLst>
        </a:custGeom>
        <a:noFill/>
        <a:ln w="12700" cap="flat" cmpd="sng" algn="ctr">
          <a:solidFill>
            <a:srgbClr val="A5A5A5">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A740153-AEA1-4E7E-B1D9-78A2D1138ED4}" type="sibTrans" cxnId="{23BFC370-A5C4-44A6-A70E-9796B1C6CE5C}">
      <dgm:prSet/>
      <dgm:spPr/>
      <dgm:t>
        <a:bodyPr/>
        <a:lstStyle/>
        <a:p>
          <a:endParaRPr lang="en-US"/>
        </a:p>
      </dgm:t>
    </dgm:pt>
    <dgm:pt modelId="{B6E4441D-108C-4663-87BF-7ECE80291E47}">
      <dgm:prSet custT="1"/>
      <dgm:spPr>
        <a:xfrm>
          <a:off x="4547938" y="1104809"/>
          <a:ext cx="1828797" cy="1004856"/>
        </a:xfrm>
        <a:prstGeom prst="roundRect">
          <a:avLst>
            <a:gd name="adj" fmla="val 10000"/>
          </a:avLst>
        </a:prstGeom>
        <a:solidFill>
          <a:srgbClr val="A5A5A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State DOTs</a:t>
          </a:r>
        </a:p>
      </dgm:t>
    </dgm:pt>
    <dgm:pt modelId="{D4B69FD6-B968-45D5-AEF6-C0354BE98683}" type="parTrans" cxnId="{D247B653-7D68-4DAC-8ED6-EDFE41242727}">
      <dgm:prSet>
        <dgm:style>
          <a:lnRef idx="1">
            <a:schemeClr val="accent3"/>
          </a:lnRef>
          <a:fillRef idx="0">
            <a:schemeClr val="accent3"/>
          </a:fillRef>
          <a:effectRef idx="0">
            <a:schemeClr val="accent3"/>
          </a:effectRef>
          <a:fontRef idx="minor">
            <a:schemeClr val="tx1"/>
          </a:fontRef>
        </dgm:style>
      </dgm:prSet>
      <dgm:spPr>
        <a:xfrm rot="19531655">
          <a:off x="2771764" y="2147518"/>
          <a:ext cx="1947132" cy="21534"/>
        </a:xfrm>
        <a:custGeom>
          <a:avLst/>
          <a:gdLst/>
          <a:ahLst/>
          <a:cxnLst/>
          <a:rect l="0" t="0" r="0" b="0"/>
          <a:pathLst>
            <a:path>
              <a:moveTo>
                <a:pt x="0" y="10767"/>
              </a:moveTo>
              <a:lnTo>
                <a:pt x="1947132" y="10767"/>
              </a:lnTo>
            </a:path>
          </a:pathLst>
        </a:custGeom>
        <a:noFill/>
        <a:ln w="6350" cap="flat" cmpd="sng" algn="ctr">
          <a:solidFill>
            <a:srgbClr val="A5A5A5"/>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344E3875-3FAD-4570-9CC9-5E10D146875E}" type="sibTrans" cxnId="{D247B653-7D68-4DAC-8ED6-EDFE41242727}">
      <dgm:prSet/>
      <dgm:spPr/>
      <dgm:t>
        <a:bodyPr/>
        <a:lstStyle/>
        <a:p>
          <a:endParaRPr lang="en-US"/>
        </a:p>
      </dgm:t>
    </dgm:pt>
    <dgm:pt modelId="{3134BB6E-640A-4859-8A8D-0E85BD165311}">
      <dgm:prSet custT="1"/>
      <dgm:spPr>
        <a:xfrm>
          <a:off x="7285423" y="1104809"/>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State Transportation Improvement Program</a:t>
          </a:r>
        </a:p>
      </dgm:t>
    </dgm:pt>
    <dgm:pt modelId="{A4B67521-0620-40E5-9C24-6B594590C5B7}" type="parTrans" cxnId="{D767A238-EB0E-4084-9564-FDCAB9F5AF7A}">
      <dgm:prSet>
        <dgm:style>
          <a:lnRef idx="1">
            <a:schemeClr val="accent6"/>
          </a:lnRef>
          <a:fillRef idx="0">
            <a:schemeClr val="accent6"/>
          </a:fillRef>
          <a:effectRef idx="0">
            <a:schemeClr val="accent6"/>
          </a:effectRef>
          <a:fontRef idx="minor">
            <a:schemeClr val="tx1"/>
          </a:fontRef>
        </dgm:style>
      </dgm:prSet>
      <dgm:spPr>
        <a:xfrm>
          <a:off x="6376735" y="1596471"/>
          <a:ext cx="90868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C9BE4A83-AB33-493D-9490-9174FDFEF961}" type="sibTrans" cxnId="{D767A238-EB0E-4084-9564-FDCAB9F5AF7A}">
      <dgm:prSet/>
      <dgm:spPr/>
      <dgm:t>
        <a:bodyPr/>
        <a:lstStyle/>
        <a:p>
          <a:endParaRPr lang="en-US"/>
        </a:p>
      </dgm:t>
    </dgm:pt>
    <dgm:pt modelId="{2EB92009-2C56-4495-AE1D-7472E6454F6E}">
      <dgm:prSet custT="1"/>
      <dgm:spPr>
        <a:xfrm>
          <a:off x="7285423" y="2206905"/>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Local Land Use Zoning and Ordinances</a:t>
          </a:r>
        </a:p>
      </dgm:t>
    </dgm:pt>
    <dgm:pt modelId="{557FCF6F-9C28-4156-B35C-0E35E8AC47F5}" type="parTrans" cxnId="{B201CB63-EC19-4A93-A4A3-63CA940773F4}">
      <dgm:prSet>
        <dgm:style>
          <a:lnRef idx="1">
            <a:schemeClr val="accent6"/>
          </a:lnRef>
          <a:fillRef idx="0">
            <a:schemeClr val="accent6"/>
          </a:fillRef>
          <a:effectRef idx="0">
            <a:schemeClr val="accent6"/>
          </a:effectRef>
          <a:fontRef idx="minor">
            <a:schemeClr val="tx1"/>
          </a:fontRef>
        </dgm:style>
      </dgm:prSet>
      <dgm:spPr>
        <a:xfrm>
          <a:off x="6376735" y="2698566"/>
          <a:ext cx="90868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53F20159-F733-4396-B782-166A025EABD1}" type="sibTrans" cxnId="{B201CB63-EC19-4A93-A4A3-63CA940773F4}">
      <dgm:prSet/>
      <dgm:spPr/>
      <dgm:t>
        <a:bodyPr/>
        <a:lstStyle/>
        <a:p>
          <a:endParaRPr lang="en-US"/>
        </a:p>
      </dgm:t>
    </dgm:pt>
    <dgm:pt modelId="{27BC378B-4136-4C7F-AE9B-003A41AB0B75}">
      <dgm:prSet custT="1"/>
      <dgm:spPr>
        <a:xfrm>
          <a:off x="7299555" y="4412158"/>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Site Locations &amp; Business Recruitment</a:t>
          </a:r>
        </a:p>
      </dgm:t>
    </dgm:pt>
    <dgm:pt modelId="{5FADBE1C-91A5-40A1-BE12-EA1AF302DB79}" type="parTrans" cxnId="{CE832522-EC26-42BD-B4EF-B591D30843A4}">
      <dgm:prSet>
        <dgm:style>
          <a:lnRef idx="1">
            <a:schemeClr val="accent6"/>
          </a:lnRef>
          <a:fillRef idx="0">
            <a:schemeClr val="accent6"/>
          </a:fillRef>
          <a:effectRef idx="0">
            <a:schemeClr val="accent6"/>
          </a:effectRef>
          <a:fontRef idx="minor">
            <a:schemeClr val="tx1"/>
          </a:fontRef>
        </dgm:style>
      </dgm:prSet>
      <dgm:spPr>
        <a:xfrm rot="3960">
          <a:off x="6376735" y="4903288"/>
          <a:ext cx="922820" cy="21534"/>
        </a:xfrm>
        <a:custGeom>
          <a:avLst/>
          <a:gdLst/>
          <a:ahLst/>
          <a:cxnLst/>
          <a:rect l="0" t="0" r="0" b="0"/>
          <a:pathLst>
            <a:path>
              <a:moveTo>
                <a:pt x="0" y="10767"/>
              </a:moveTo>
              <a:lnTo>
                <a:pt x="922820" y="10767"/>
              </a:lnTo>
            </a:path>
          </a:pathLst>
        </a:custGeom>
        <a:noFill/>
        <a:ln w="6350" cap="flat" cmpd="sng" algn="ctr">
          <a:solidFill>
            <a:srgbClr val="70AD47"/>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98EE42B5-B69B-4B0E-95C7-0193B0A67890}" type="sibTrans" cxnId="{CE832522-EC26-42BD-B4EF-B591D30843A4}">
      <dgm:prSet/>
      <dgm:spPr/>
      <dgm:t>
        <a:bodyPr/>
        <a:lstStyle/>
        <a:p>
          <a:endParaRPr lang="en-US"/>
        </a:p>
      </dgm:t>
    </dgm:pt>
    <dgm:pt modelId="{B0C1B9CF-C0D4-4715-A8B5-6970B94FF4E9}">
      <dgm:prSet custT="1"/>
      <dgm:spPr>
        <a:xfrm>
          <a:off x="4547938" y="3309000"/>
          <a:ext cx="1828797" cy="1004856"/>
        </a:xfrm>
        <a:prstGeom prst="roundRect">
          <a:avLst>
            <a:gd name="adj" fmla="val 10000"/>
          </a:avLst>
        </a:prstGeom>
        <a:solidFill>
          <a:srgbClr val="A5A5A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CCOG</a:t>
          </a:r>
        </a:p>
      </dgm:t>
    </dgm:pt>
    <dgm:pt modelId="{64B503FA-C6FA-459E-B607-1BE549E8BEAB}" type="parTrans" cxnId="{87B0DFA5-7C1B-4EB2-A509-433C5C85C8EE}">
      <dgm:prSet>
        <dgm:style>
          <a:lnRef idx="1">
            <a:schemeClr val="accent3"/>
          </a:lnRef>
          <a:fillRef idx="0">
            <a:schemeClr val="accent3"/>
          </a:fillRef>
          <a:effectRef idx="0">
            <a:schemeClr val="accent3"/>
          </a:effectRef>
          <a:fontRef idx="minor">
            <a:schemeClr val="tx1"/>
          </a:fontRef>
        </dgm:style>
      </dgm:prSet>
      <dgm:spPr>
        <a:xfrm rot="2068345">
          <a:off x="2771764" y="3249614"/>
          <a:ext cx="1947132" cy="21534"/>
        </a:xfrm>
        <a:custGeom>
          <a:avLst/>
          <a:gdLst/>
          <a:ahLst/>
          <a:cxnLst/>
          <a:rect l="0" t="0" r="0" b="0"/>
          <a:pathLst>
            <a:path>
              <a:moveTo>
                <a:pt x="0" y="10767"/>
              </a:moveTo>
              <a:lnTo>
                <a:pt x="1947132" y="10767"/>
              </a:lnTo>
            </a:path>
          </a:pathLst>
        </a:custGeom>
        <a:noFill/>
        <a:ln w="6350" cap="flat" cmpd="sng" algn="ctr">
          <a:solidFill>
            <a:srgbClr val="A5A5A5"/>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E38D74F1-4187-43DE-81A3-03A888FC877B}" type="sibTrans" cxnId="{87B0DFA5-7C1B-4EB2-A509-433C5C85C8EE}">
      <dgm:prSet/>
      <dgm:spPr/>
      <dgm:t>
        <a:bodyPr/>
        <a:lstStyle/>
        <a:p>
          <a:endParaRPr lang="en-US"/>
        </a:p>
      </dgm:t>
    </dgm:pt>
    <dgm:pt modelId="{90D9B242-4AC1-4A8A-A3FA-3A19A1066029}">
      <dgm:prSet custT="1"/>
      <dgm:spPr>
        <a:xfrm>
          <a:off x="7285423" y="3309000"/>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Coordination &amp; Outreach</a:t>
          </a:r>
        </a:p>
      </dgm:t>
    </dgm:pt>
    <dgm:pt modelId="{1D3A7405-FEF5-4D32-B398-282702FD690E}" type="parTrans" cxnId="{C33AB9F4-AB22-4E87-9005-A437EC51997D}">
      <dgm:prSet>
        <dgm:style>
          <a:lnRef idx="1">
            <a:schemeClr val="accent6"/>
          </a:lnRef>
          <a:fillRef idx="0">
            <a:schemeClr val="accent6"/>
          </a:fillRef>
          <a:effectRef idx="0">
            <a:schemeClr val="accent6"/>
          </a:effectRef>
          <a:fontRef idx="minor">
            <a:schemeClr val="tx1"/>
          </a:fontRef>
        </dgm:style>
      </dgm:prSet>
      <dgm:spPr>
        <a:xfrm>
          <a:off x="6376735" y="3800661"/>
          <a:ext cx="90868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1D9BEFC0-7A30-426A-A6A2-AF3258A41E63}" type="sibTrans" cxnId="{C33AB9F4-AB22-4E87-9005-A437EC51997D}">
      <dgm:prSet/>
      <dgm:spPr/>
      <dgm:t>
        <a:bodyPr/>
        <a:lstStyle/>
        <a:p>
          <a:endParaRPr lang="en-US"/>
        </a:p>
      </dgm:t>
    </dgm:pt>
    <dgm:pt modelId="{4AEC111F-DB79-425A-976D-DF380B59FF07}">
      <dgm:prSet custT="1"/>
      <dgm:spPr>
        <a:xfrm>
          <a:off x="7285423" y="2714"/>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Long Range Transportation Plan</a:t>
          </a:r>
        </a:p>
      </dgm:t>
    </dgm:pt>
    <dgm:pt modelId="{B0793572-5C25-4BE5-9DFF-7F5C325333CA}" type="parTrans" cxnId="{A09D7ABD-1D31-4CFE-B8BA-8B2A66F973D7}">
      <dgm:prSet>
        <dgm:style>
          <a:lnRef idx="1">
            <a:schemeClr val="accent6"/>
          </a:lnRef>
          <a:fillRef idx="0">
            <a:schemeClr val="accent6"/>
          </a:fillRef>
          <a:effectRef idx="0">
            <a:schemeClr val="accent6"/>
          </a:effectRef>
          <a:fontRef idx="minor">
            <a:schemeClr val="tx1"/>
          </a:fontRef>
        </dgm:style>
      </dgm:prSet>
      <dgm:spPr>
        <a:xfrm>
          <a:off x="6376735" y="494376"/>
          <a:ext cx="90868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199B5CB-5A88-4741-8570-98887F3791DA}" type="sibTrans" cxnId="{A09D7ABD-1D31-4CFE-B8BA-8B2A66F973D7}">
      <dgm:prSet/>
      <dgm:spPr/>
      <dgm:t>
        <a:bodyPr/>
        <a:lstStyle/>
        <a:p>
          <a:endParaRPr lang="en-US"/>
        </a:p>
      </dgm:t>
    </dgm:pt>
    <dgm:pt modelId="{02807E7D-4FE0-4E17-9565-0CA834431DD3}" type="pres">
      <dgm:prSet presAssocID="{0F625AF4-F158-46E9-842A-67D7B9899FF6}" presName="diagram" presStyleCnt="0">
        <dgm:presLayoutVars>
          <dgm:chPref val="1"/>
          <dgm:dir/>
          <dgm:animOne val="branch"/>
          <dgm:animLvl val="lvl"/>
          <dgm:resizeHandles val="exact"/>
        </dgm:presLayoutVars>
      </dgm:prSet>
      <dgm:spPr/>
    </dgm:pt>
    <dgm:pt modelId="{2A1D130F-37FA-4F49-BEA4-2F7AE627EE6B}" type="pres">
      <dgm:prSet presAssocID="{839E6E61-2CE0-4508-9FC6-FE572BB481CD}" presName="root1" presStyleCnt="0"/>
      <dgm:spPr/>
    </dgm:pt>
    <dgm:pt modelId="{DF1F3043-C05D-4458-8EF6-8A02568172FF}" type="pres">
      <dgm:prSet presAssocID="{839E6E61-2CE0-4508-9FC6-FE572BB481CD}" presName="LevelOneTextNode" presStyleLbl="node0" presStyleIdx="0" presStyleCnt="1" custScaleX="141055" custScaleY="155009" custLinFactNeighborX="-83810">
        <dgm:presLayoutVars>
          <dgm:chPref val="3"/>
        </dgm:presLayoutVars>
      </dgm:prSet>
      <dgm:spPr/>
    </dgm:pt>
    <dgm:pt modelId="{BAE53130-C4CA-430F-8E49-F976A0971ED1}" type="pres">
      <dgm:prSet presAssocID="{839E6E61-2CE0-4508-9FC6-FE572BB481CD}" presName="level2hierChild" presStyleCnt="0"/>
      <dgm:spPr/>
    </dgm:pt>
    <dgm:pt modelId="{61B235D6-A05A-4D98-83A7-25B715F52AC9}" type="pres">
      <dgm:prSet presAssocID="{0FB5577C-7C6B-4251-AB9A-C15BF948DF78}" presName="conn2-1" presStyleLbl="parChTrans1D2" presStyleIdx="0" presStyleCnt="5"/>
      <dgm:spPr/>
    </dgm:pt>
    <dgm:pt modelId="{25C5C5F4-D654-4928-8719-1EFF88601A54}" type="pres">
      <dgm:prSet presAssocID="{0FB5577C-7C6B-4251-AB9A-C15BF948DF78}" presName="connTx" presStyleLbl="parChTrans1D2" presStyleIdx="0" presStyleCnt="5"/>
      <dgm:spPr/>
    </dgm:pt>
    <dgm:pt modelId="{D77DFA8D-B1E6-467C-A3FA-53AE18B06C03}" type="pres">
      <dgm:prSet presAssocID="{1A6C1733-E91C-4184-B7B3-8C61BFAE4728}" presName="root2" presStyleCnt="0"/>
      <dgm:spPr/>
    </dgm:pt>
    <dgm:pt modelId="{1CFF548E-9949-4130-A5A4-91C4134B16EC}" type="pres">
      <dgm:prSet presAssocID="{1A6C1733-E91C-4184-B7B3-8C61BFAE4728}" presName="LevelTwoTextNode" presStyleLbl="node2" presStyleIdx="0" presStyleCnt="5" custScaleX="141055" custScaleY="155009">
        <dgm:presLayoutVars>
          <dgm:chPref val="3"/>
        </dgm:presLayoutVars>
      </dgm:prSet>
      <dgm:spPr/>
    </dgm:pt>
    <dgm:pt modelId="{27645735-12D5-436D-9E7A-152471D97915}" type="pres">
      <dgm:prSet presAssocID="{1A6C1733-E91C-4184-B7B3-8C61BFAE4728}" presName="level3hierChild" presStyleCnt="0"/>
      <dgm:spPr/>
    </dgm:pt>
    <dgm:pt modelId="{0C2DBF38-2F86-4C87-A8DE-77024B622FB7}" type="pres">
      <dgm:prSet presAssocID="{B0793572-5C25-4BE5-9DFF-7F5C325333CA}" presName="conn2-1" presStyleLbl="parChTrans1D3" presStyleIdx="0" presStyleCnt="5"/>
      <dgm:spPr/>
    </dgm:pt>
    <dgm:pt modelId="{32CF9E95-5AF7-41AA-B17F-BFA864771759}" type="pres">
      <dgm:prSet presAssocID="{B0793572-5C25-4BE5-9DFF-7F5C325333CA}" presName="connTx" presStyleLbl="parChTrans1D3" presStyleIdx="0" presStyleCnt="5"/>
      <dgm:spPr/>
    </dgm:pt>
    <dgm:pt modelId="{34254833-2481-449C-B0F0-F7B6909AB7B0}" type="pres">
      <dgm:prSet presAssocID="{4AEC111F-DB79-425A-976D-DF380B59FF07}" presName="root2" presStyleCnt="0"/>
      <dgm:spPr/>
    </dgm:pt>
    <dgm:pt modelId="{6B8901A8-67EE-41DC-AE39-DA7E645AC837}" type="pres">
      <dgm:prSet presAssocID="{4AEC111F-DB79-425A-976D-DF380B59FF07}" presName="LevelTwoTextNode" presStyleLbl="node3" presStyleIdx="0" presStyleCnt="5" custScaleX="141055" custScaleY="155009" custLinFactNeighborX="35311">
        <dgm:presLayoutVars>
          <dgm:chPref val="3"/>
        </dgm:presLayoutVars>
      </dgm:prSet>
      <dgm:spPr/>
    </dgm:pt>
    <dgm:pt modelId="{47A51F62-037E-4469-B441-330CE670EC4A}" type="pres">
      <dgm:prSet presAssocID="{4AEC111F-DB79-425A-976D-DF380B59FF07}" presName="level3hierChild" presStyleCnt="0"/>
      <dgm:spPr/>
    </dgm:pt>
    <dgm:pt modelId="{27CFC6C9-211E-4255-86DB-5BBD12158B14}" type="pres">
      <dgm:prSet presAssocID="{D4B69FD6-B968-45D5-AEF6-C0354BE98683}" presName="conn2-1" presStyleLbl="parChTrans1D2" presStyleIdx="1" presStyleCnt="5"/>
      <dgm:spPr/>
    </dgm:pt>
    <dgm:pt modelId="{B59A80EE-F907-4E73-9608-AAA3E1FBD657}" type="pres">
      <dgm:prSet presAssocID="{D4B69FD6-B968-45D5-AEF6-C0354BE98683}" presName="connTx" presStyleLbl="parChTrans1D2" presStyleIdx="1" presStyleCnt="5"/>
      <dgm:spPr/>
    </dgm:pt>
    <dgm:pt modelId="{8795A0F0-7A38-40C9-B7AC-DE66F26EA1BB}" type="pres">
      <dgm:prSet presAssocID="{B6E4441D-108C-4663-87BF-7ECE80291E47}" presName="root2" presStyleCnt="0"/>
      <dgm:spPr/>
    </dgm:pt>
    <dgm:pt modelId="{8DF13068-4A93-4788-AAB7-CB0D6D100A57}" type="pres">
      <dgm:prSet presAssocID="{B6E4441D-108C-4663-87BF-7ECE80291E47}" presName="LevelTwoTextNode" presStyleLbl="node2" presStyleIdx="1" presStyleCnt="5" custScaleX="141055" custScaleY="155009">
        <dgm:presLayoutVars>
          <dgm:chPref val="3"/>
        </dgm:presLayoutVars>
      </dgm:prSet>
      <dgm:spPr/>
    </dgm:pt>
    <dgm:pt modelId="{5C29E556-2597-46E8-A5F3-98E6B5F1AD06}" type="pres">
      <dgm:prSet presAssocID="{B6E4441D-108C-4663-87BF-7ECE80291E47}" presName="level3hierChild" presStyleCnt="0"/>
      <dgm:spPr/>
    </dgm:pt>
    <dgm:pt modelId="{00AFB88C-1681-443E-96C8-21A55D431946}" type="pres">
      <dgm:prSet presAssocID="{A4B67521-0620-40E5-9C24-6B594590C5B7}" presName="conn2-1" presStyleLbl="parChTrans1D3" presStyleIdx="1" presStyleCnt="5"/>
      <dgm:spPr/>
    </dgm:pt>
    <dgm:pt modelId="{CD637E60-73C3-44B4-8B21-2328E262244B}" type="pres">
      <dgm:prSet presAssocID="{A4B67521-0620-40E5-9C24-6B594590C5B7}" presName="connTx" presStyleLbl="parChTrans1D3" presStyleIdx="1" presStyleCnt="5"/>
      <dgm:spPr/>
    </dgm:pt>
    <dgm:pt modelId="{7B4B5DD9-E0F1-4761-8691-68FE005933AF}" type="pres">
      <dgm:prSet presAssocID="{3134BB6E-640A-4859-8A8D-0E85BD165311}" presName="root2" presStyleCnt="0"/>
      <dgm:spPr/>
    </dgm:pt>
    <dgm:pt modelId="{DE70181E-228F-4D9E-9127-AC8EF2EBB1A7}" type="pres">
      <dgm:prSet presAssocID="{3134BB6E-640A-4859-8A8D-0E85BD165311}" presName="LevelTwoTextNode" presStyleLbl="node3" presStyleIdx="1" presStyleCnt="5" custScaleX="141055" custScaleY="155009" custLinFactNeighborX="35311">
        <dgm:presLayoutVars>
          <dgm:chPref val="3"/>
        </dgm:presLayoutVars>
      </dgm:prSet>
      <dgm:spPr/>
    </dgm:pt>
    <dgm:pt modelId="{F5EE6352-0E1A-4F4E-84C3-D60406F64A99}" type="pres">
      <dgm:prSet presAssocID="{3134BB6E-640A-4859-8A8D-0E85BD165311}" presName="level3hierChild" presStyleCnt="0"/>
      <dgm:spPr/>
    </dgm:pt>
    <dgm:pt modelId="{79C8A2B4-481A-4C93-A86C-EBE595ABA357}" type="pres">
      <dgm:prSet presAssocID="{547AB4A5-DED7-45F6-B9F5-FFF5D3BD414C}" presName="conn2-1" presStyleLbl="parChTrans1D2" presStyleIdx="2" presStyleCnt="5"/>
      <dgm:spPr/>
    </dgm:pt>
    <dgm:pt modelId="{E29CF2B4-38E7-4990-B630-57F18C88C2C2}" type="pres">
      <dgm:prSet presAssocID="{547AB4A5-DED7-45F6-B9F5-FFF5D3BD414C}" presName="connTx" presStyleLbl="parChTrans1D2" presStyleIdx="2" presStyleCnt="5"/>
      <dgm:spPr/>
    </dgm:pt>
    <dgm:pt modelId="{62AB49CE-97EA-4A59-9E88-68488D4CD95E}" type="pres">
      <dgm:prSet presAssocID="{7148F37F-CD4D-410C-B498-6934B07B6B96}" presName="root2" presStyleCnt="0"/>
      <dgm:spPr/>
    </dgm:pt>
    <dgm:pt modelId="{4CE75761-B0C0-4C7F-A080-A00C2C8DE51A}" type="pres">
      <dgm:prSet presAssocID="{7148F37F-CD4D-410C-B498-6934B07B6B96}" presName="LevelTwoTextNode" presStyleLbl="node2" presStyleIdx="2" presStyleCnt="5" custScaleX="141055" custScaleY="155009">
        <dgm:presLayoutVars>
          <dgm:chPref val="3"/>
        </dgm:presLayoutVars>
      </dgm:prSet>
      <dgm:spPr/>
    </dgm:pt>
    <dgm:pt modelId="{2ED2A898-B7A9-4BD6-98AE-4D5FAAAAE2CB}" type="pres">
      <dgm:prSet presAssocID="{7148F37F-CD4D-410C-B498-6934B07B6B96}" presName="level3hierChild" presStyleCnt="0"/>
      <dgm:spPr/>
    </dgm:pt>
    <dgm:pt modelId="{8277BBB2-7578-4C58-9371-7EC9B1753872}" type="pres">
      <dgm:prSet presAssocID="{557FCF6F-9C28-4156-B35C-0E35E8AC47F5}" presName="conn2-1" presStyleLbl="parChTrans1D3" presStyleIdx="2" presStyleCnt="5"/>
      <dgm:spPr/>
    </dgm:pt>
    <dgm:pt modelId="{496B668A-1750-4852-B017-A2F30DC3F2C7}" type="pres">
      <dgm:prSet presAssocID="{557FCF6F-9C28-4156-B35C-0E35E8AC47F5}" presName="connTx" presStyleLbl="parChTrans1D3" presStyleIdx="2" presStyleCnt="5"/>
      <dgm:spPr/>
    </dgm:pt>
    <dgm:pt modelId="{3F9A8B19-B347-4827-92F6-5E903E3B766F}" type="pres">
      <dgm:prSet presAssocID="{2EB92009-2C56-4495-AE1D-7472E6454F6E}" presName="root2" presStyleCnt="0"/>
      <dgm:spPr/>
    </dgm:pt>
    <dgm:pt modelId="{31FC977B-67D5-4254-8048-E2B02E5C1F6F}" type="pres">
      <dgm:prSet presAssocID="{2EB92009-2C56-4495-AE1D-7472E6454F6E}" presName="LevelTwoTextNode" presStyleLbl="node3" presStyleIdx="2" presStyleCnt="5" custScaleX="141055" custScaleY="155009" custLinFactNeighborX="35311">
        <dgm:presLayoutVars>
          <dgm:chPref val="3"/>
        </dgm:presLayoutVars>
      </dgm:prSet>
      <dgm:spPr/>
    </dgm:pt>
    <dgm:pt modelId="{6EDB2AAE-7253-48BA-8982-F53AA3F3067E}" type="pres">
      <dgm:prSet presAssocID="{2EB92009-2C56-4495-AE1D-7472E6454F6E}" presName="level3hierChild" presStyleCnt="0"/>
      <dgm:spPr/>
    </dgm:pt>
    <dgm:pt modelId="{657EDF0C-4BA9-4443-997F-E7B4C5A558B8}" type="pres">
      <dgm:prSet presAssocID="{64B503FA-C6FA-459E-B607-1BE549E8BEAB}" presName="conn2-1" presStyleLbl="parChTrans1D2" presStyleIdx="3" presStyleCnt="5"/>
      <dgm:spPr/>
    </dgm:pt>
    <dgm:pt modelId="{B760DF72-ACFC-4C73-BB88-C61FB281E187}" type="pres">
      <dgm:prSet presAssocID="{64B503FA-C6FA-459E-B607-1BE549E8BEAB}" presName="connTx" presStyleLbl="parChTrans1D2" presStyleIdx="3" presStyleCnt="5"/>
      <dgm:spPr/>
    </dgm:pt>
    <dgm:pt modelId="{F5E64FB7-B2D4-4FF6-B896-F6BBB44C8709}" type="pres">
      <dgm:prSet presAssocID="{B0C1B9CF-C0D4-4715-A8B5-6970B94FF4E9}" presName="root2" presStyleCnt="0"/>
      <dgm:spPr/>
    </dgm:pt>
    <dgm:pt modelId="{BC84182E-9C9E-472F-AFB9-2BD38AE7F015}" type="pres">
      <dgm:prSet presAssocID="{B0C1B9CF-C0D4-4715-A8B5-6970B94FF4E9}" presName="LevelTwoTextNode" presStyleLbl="node2" presStyleIdx="3" presStyleCnt="5" custScaleX="141055" custScaleY="155009">
        <dgm:presLayoutVars>
          <dgm:chPref val="3"/>
        </dgm:presLayoutVars>
      </dgm:prSet>
      <dgm:spPr/>
    </dgm:pt>
    <dgm:pt modelId="{9DBB92CA-B913-44D7-B416-A8B86DE2B9C5}" type="pres">
      <dgm:prSet presAssocID="{B0C1B9CF-C0D4-4715-A8B5-6970B94FF4E9}" presName="level3hierChild" presStyleCnt="0"/>
      <dgm:spPr/>
    </dgm:pt>
    <dgm:pt modelId="{02458CB0-0C87-4BAF-91E7-FF5865A33666}" type="pres">
      <dgm:prSet presAssocID="{1D3A7405-FEF5-4D32-B398-282702FD690E}" presName="conn2-1" presStyleLbl="parChTrans1D3" presStyleIdx="3" presStyleCnt="5"/>
      <dgm:spPr/>
    </dgm:pt>
    <dgm:pt modelId="{0A0AE91C-586F-46FF-9E61-E7600BBBB83C}" type="pres">
      <dgm:prSet presAssocID="{1D3A7405-FEF5-4D32-B398-282702FD690E}" presName="connTx" presStyleLbl="parChTrans1D3" presStyleIdx="3" presStyleCnt="5"/>
      <dgm:spPr/>
    </dgm:pt>
    <dgm:pt modelId="{04FBB8E9-4A57-4431-9F8D-28C09D018385}" type="pres">
      <dgm:prSet presAssocID="{90D9B242-4AC1-4A8A-A3FA-3A19A1066029}" presName="root2" presStyleCnt="0"/>
      <dgm:spPr/>
    </dgm:pt>
    <dgm:pt modelId="{67D97F4C-A19A-4E83-9618-B52B00B04856}" type="pres">
      <dgm:prSet presAssocID="{90D9B242-4AC1-4A8A-A3FA-3A19A1066029}" presName="LevelTwoTextNode" presStyleLbl="node3" presStyleIdx="3" presStyleCnt="5" custScaleX="141055" custScaleY="155009" custLinFactNeighborX="35311">
        <dgm:presLayoutVars>
          <dgm:chPref val="3"/>
        </dgm:presLayoutVars>
      </dgm:prSet>
      <dgm:spPr/>
    </dgm:pt>
    <dgm:pt modelId="{F2FAD1CC-45B8-4E81-A090-E96EAFD916B6}" type="pres">
      <dgm:prSet presAssocID="{90D9B242-4AC1-4A8A-A3FA-3A19A1066029}" presName="level3hierChild" presStyleCnt="0"/>
      <dgm:spPr/>
    </dgm:pt>
    <dgm:pt modelId="{C371A0C6-18DA-4825-BA2E-E4C0B0976962}" type="pres">
      <dgm:prSet presAssocID="{2F793D3E-53D8-496D-A162-BA9FF70C2728}" presName="conn2-1" presStyleLbl="parChTrans1D2" presStyleIdx="4" presStyleCnt="5"/>
      <dgm:spPr/>
    </dgm:pt>
    <dgm:pt modelId="{C0994456-FCC8-44EC-A7BF-09758F226386}" type="pres">
      <dgm:prSet presAssocID="{2F793D3E-53D8-496D-A162-BA9FF70C2728}" presName="connTx" presStyleLbl="parChTrans1D2" presStyleIdx="4" presStyleCnt="5"/>
      <dgm:spPr/>
    </dgm:pt>
    <dgm:pt modelId="{39EDE37A-B9AC-4E54-9CB3-2ADA7433FFB7}" type="pres">
      <dgm:prSet presAssocID="{4F051714-33B9-48BD-B6AF-F1380553F410}" presName="root2" presStyleCnt="0"/>
      <dgm:spPr/>
    </dgm:pt>
    <dgm:pt modelId="{5CAF9CDF-E537-45C1-9ACD-40E644832669}" type="pres">
      <dgm:prSet presAssocID="{4F051714-33B9-48BD-B6AF-F1380553F410}" presName="LevelTwoTextNode" presStyleLbl="node2" presStyleIdx="4" presStyleCnt="5" custScaleX="141055" custScaleY="155009">
        <dgm:presLayoutVars>
          <dgm:chPref val="3"/>
        </dgm:presLayoutVars>
      </dgm:prSet>
      <dgm:spPr/>
    </dgm:pt>
    <dgm:pt modelId="{F183EBCE-6673-4A0A-AC31-FEDF6CD8DBD3}" type="pres">
      <dgm:prSet presAssocID="{4F051714-33B9-48BD-B6AF-F1380553F410}" presName="level3hierChild" presStyleCnt="0"/>
      <dgm:spPr/>
    </dgm:pt>
    <dgm:pt modelId="{A8A3689A-8748-443A-A3F5-9FF7545DC8CD}" type="pres">
      <dgm:prSet presAssocID="{5FADBE1C-91A5-40A1-BE12-EA1AF302DB79}" presName="conn2-1" presStyleLbl="parChTrans1D3" presStyleIdx="4" presStyleCnt="5"/>
      <dgm:spPr/>
    </dgm:pt>
    <dgm:pt modelId="{749E072C-84B3-484B-B333-C6561739A068}" type="pres">
      <dgm:prSet presAssocID="{5FADBE1C-91A5-40A1-BE12-EA1AF302DB79}" presName="connTx" presStyleLbl="parChTrans1D3" presStyleIdx="4" presStyleCnt="5"/>
      <dgm:spPr/>
    </dgm:pt>
    <dgm:pt modelId="{6331F8E9-DCFB-4B6E-B8A4-2207256BA3AE}" type="pres">
      <dgm:prSet presAssocID="{27BC378B-4136-4C7F-AE9B-003A41AB0B75}" presName="root2" presStyleCnt="0"/>
      <dgm:spPr/>
    </dgm:pt>
    <dgm:pt modelId="{19DB8180-54F3-4F4D-BCA1-179EAA1CBF2B}" type="pres">
      <dgm:prSet presAssocID="{27BC378B-4136-4C7F-AE9B-003A41AB0B75}" presName="LevelTwoTextNode" presStyleLbl="node3" presStyleIdx="4" presStyleCnt="5" custScaleX="141055" custScaleY="155009" custLinFactNeighborX="36401" custLinFactNeighborY="164">
        <dgm:presLayoutVars>
          <dgm:chPref val="3"/>
        </dgm:presLayoutVars>
      </dgm:prSet>
      <dgm:spPr/>
    </dgm:pt>
    <dgm:pt modelId="{07092BD1-016B-4D06-9C19-F527B58D0953}" type="pres">
      <dgm:prSet presAssocID="{27BC378B-4136-4C7F-AE9B-003A41AB0B75}" presName="level3hierChild" presStyleCnt="0"/>
      <dgm:spPr/>
    </dgm:pt>
  </dgm:ptLst>
  <dgm:cxnLst>
    <dgm:cxn modelId="{BB92C907-1F90-4CF3-A847-2D94BDC27B2B}" type="presOf" srcId="{2F793D3E-53D8-496D-A162-BA9FF70C2728}" destId="{C0994456-FCC8-44EC-A7BF-09758F226386}" srcOrd="1" destOrd="0" presId="urn:microsoft.com/office/officeart/2005/8/layout/hierarchy2"/>
    <dgm:cxn modelId="{D2B49E0D-2326-4973-B3A8-F8AC9777D868}" type="presOf" srcId="{1A6C1733-E91C-4184-B7B3-8C61BFAE4728}" destId="{1CFF548E-9949-4130-A5A4-91C4134B16EC}" srcOrd="0" destOrd="0" presId="urn:microsoft.com/office/officeart/2005/8/layout/hierarchy2"/>
    <dgm:cxn modelId="{1BC5F916-80AD-4B3B-8692-9BBFDC4722FA}" type="presOf" srcId="{0F625AF4-F158-46E9-842A-67D7B9899FF6}" destId="{02807E7D-4FE0-4E17-9565-0CA834431DD3}" srcOrd="0" destOrd="0" presId="urn:microsoft.com/office/officeart/2005/8/layout/hierarchy2"/>
    <dgm:cxn modelId="{ABD8E61A-9838-4124-A33D-AA41DDD18CA1}" type="presOf" srcId="{90D9B242-4AC1-4A8A-A3FA-3A19A1066029}" destId="{67D97F4C-A19A-4E83-9618-B52B00B04856}" srcOrd="0" destOrd="0" presId="urn:microsoft.com/office/officeart/2005/8/layout/hierarchy2"/>
    <dgm:cxn modelId="{CE832522-EC26-42BD-B4EF-B591D30843A4}" srcId="{4F051714-33B9-48BD-B6AF-F1380553F410}" destId="{27BC378B-4136-4C7F-AE9B-003A41AB0B75}" srcOrd="0" destOrd="0" parTransId="{5FADBE1C-91A5-40A1-BE12-EA1AF302DB79}" sibTransId="{98EE42B5-B69B-4B0E-95C7-0193B0A67890}"/>
    <dgm:cxn modelId="{FF65912A-EFA7-4C72-A137-46EDB3E09952}" type="presOf" srcId="{5FADBE1C-91A5-40A1-BE12-EA1AF302DB79}" destId="{749E072C-84B3-484B-B333-C6561739A068}" srcOrd="1" destOrd="0" presId="urn:microsoft.com/office/officeart/2005/8/layout/hierarchy2"/>
    <dgm:cxn modelId="{E2F5BA2E-FCE5-44DC-A42D-3654DAAF6507}" type="presOf" srcId="{839E6E61-2CE0-4508-9FC6-FE572BB481CD}" destId="{DF1F3043-C05D-4458-8EF6-8A02568172FF}" srcOrd="0" destOrd="0" presId="urn:microsoft.com/office/officeart/2005/8/layout/hierarchy2"/>
    <dgm:cxn modelId="{B4B7B531-DFC8-462F-BD96-A9AC6EEC922C}" type="presOf" srcId="{7148F37F-CD4D-410C-B498-6934B07B6B96}" destId="{4CE75761-B0C0-4C7F-A080-A00C2C8DE51A}" srcOrd="0" destOrd="0" presId="urn:microsoft.com/office/officeart/2005/8/layout/hierarchy2"/>
    <dgm:cxn modelId="{BE4E0132-88FF-49C6-8FE8-11DB5A345514}" type="presOf" srcId="{4AEC111F-DB79-425A-976D-DF380B59FF07}" destId="{6B8901A8-67EE-41DC-AE39-DA7E645AC837}" srcOrd="0" destOrd="0" presId="urn:microsoft.com/office/officeart/2005/8/layout/hierarchy2"/>
    <dgm:cxn modelId="{16196036-389D-4078-81EF-425958EA627F}" type="presOf" srcId="{D4B69FD6-B968-45D5-AEF6-C0354BE98683}" destId="{27CFC6C9-211E-4255-86DB-5BBD12158B14}" srcOrd="0" destOrd="0" presId="urn:microsoft.com/office/officeart/2005/8/layout/hierarchy2"/>
    <dgm:cxn modelId="{C527E837-FFBE-4008-AA12-E353ECF88AB7}" type="presOf" srcId="{557FCF6F-9C28-4156-B35C-0E35E8AC47F5}" destId="{496B668A-1750-4852-B017-A2F30DC3F2C7}" srcOrd="1" destOrd="0" presId="urn:microsoft.com/office/officeart/2005/8/layout/hierarchy2"/>
    <dgm:cxn modelId="{D767A238-EB0E-4084-9564-FDCAB9F5AF7A}" srcId="{B6E4441D-108C-4663-87BF-7ECE80291E47}" destId="{3134BB6E-640A-4859-8A8D-0E85BD165311}" srcOrd="0" destOrd="0" parTransId="{A4B67521-0620-40E5-9C24-6B594590C5B7}" sibTransId="{C9BE4A83-AB33-493D-9490-9174FDFEF961}"/>
    <dgm:cxn modelId="{F5F8953A-6274-4651-90D9-5653736E9F06}" type="presOf" srcId="{1D3A7405-FEF5-4D32-B398-282702FD690E}" destId="{0A0AE91C-586F-46FF-9E61-E7600BBBB83C}" srcOrd="1" destOrd="0" presId="urn:microsoft.com/office/officeart/2005/8/layout/hierarchy2"/>
    <dgm:cxn modelId="{B201CB63-EC19-4A93-A4A3-63CA940773F4}" srcId="{7148F37F-CD4D-410C-B498-6934B07B6B96}" destId="{2EB92009-2C56-4495-AE1D-7472E6454F6E}" srcOrd="0" destOrd="0" parTransId="{557FCF6F-9C28-4156-B35C-0E35E8AC47F5}" sibTransId="{53F20159-F733-4396-B782-166A025EABD1}"/>
    <dgm:cxn modelId="{19FC2E6A-48A6-4E76-B92B-367DD631124F}" type="presOf" srcId="{3134BB6E-640A-4859-8A8D-0E85BD165311}" destId="{DE70181E-228F-4D9E-9127-AC8EF2EBB1A7}" srcOrd="0" destOrd="0" presId="urn:microsoft.com/office/officeart/2005/8/layout/hierarchy2"/>
    <dgm:cxn modelId="{9BD9C04A-EB67-4B7C-8746-C18A37CE685E}" type="presOf" srcId="{2EB92009-2C56-4495-AE1D-7472E6454F6E}" destId="{31FC977B-67D5-4254-8048-E2B02E5C1F6F}" srcOrd="0" destOrd="0" presId="urn:microsoft.com/office/officeart/2005/8/layout/hierarchy2"/>
    <dgm:cxn modelId="{A36B1E4F-2F4E-4603-B20C-AD3B46C1D74B}" type="presOf" srcId="{5FADBE1C-91A5-40A1-BE12-EA1AF302DB79}" destId="{A8A3689A-8748-443A-A3F5-9FF7545DC8CD}" srcOrd="0" destOrd="0" presId="urn:microsoft.com/office/officeart/2005/8/layout/hierarchy2"/>
    <dgm:cxn modelId="{23BFC370-A5C4-44A6-A70E-9796B1C6CE5C}" srcId="{839E6E61-2CE0-4508-9FC6-FE572BB481CD}" destId="{4F051714-33B9-48BD-B6AF-F1380553F410}" srcOrd="4" destOrd="0" parTransId="{2F793D3E-53D8-496D-A162-BA9FF70C2728}" sibTransId="{AA740153-AEA1-4E7E-B1D9-78A2D1138ED4}"/>
    <dgm:cxn modelId="{D247B653-7D68-4DAC-8ED6-EDFE41242727}" srcId="{839E6E61-2CE0-4508-9FC6-FE572BB481CD}" destId="{B6E4441D-108C-4663-87BF-7ECE80291E47}" srcOrd="1" destOrd="0" parTransId="{D4B69FD6-B968-45D5-AEF6-C0354BE98683}" sibTransId="{344E3875-3FAD-4570-9CC9-5E10D146875E}"/>
    <dgm:cxn modelId="{D7CF4857-B0DE-4C0E-8511-FF6A27277DA6}" type="presOf" srcId="{A4B67521-0620-40E5-9C24-6B594590C5B7}" destId="{00AFB88C-1681-443E-96C8-21A55D431946}" srcOrd="0" destOrd="0" presId="urn:microsoft.com/office/officeart/2005/8/layout/hierarchy2"/>
    <dgm:cxn modelId="{130C4F58-E9AE-4F94-B48F-3B05238C6A7A}" type="presOf" srcId="{B0793572-5C25-4BE5-9DFF-7F5C325333CA}" destId="{32CF9E95-5AF7-41AA-B17F-BFA864771759}" srcOrd="1" destOrd="0" presId="urn:microsoft.com/office/officeart/2005/8/layout/hierarchy2"/>
    <dgm:cxn modelId="{5259DB79-5CC9-4389-9203-E0D14F467794}" type="presOf" srcId="{B0793572-5C25-4BE5-9DFF-7F5C325333CA}" destId="{0C2DBF38-2F86-4C87-A8DE-77024B622FB7}" srcOrd="0" destOrd="0" presId="urn:microsoft.com/office/officeart/2005/8/layout/hierarchy2"/>
    <dgm:cxn modelId="{B4D8EC7D-0DB9-4DCB-8495-9A98ECE80285}" type="presOf" srcId="{64B503FA-C6FA-459E-B607-1BE549E8BEAB}" destId="{B760DF72-ACFC-4C73-BB88-C61FB281E187}" srcOrd="1" destOrd="0" presId="urn:microsoft.com/office/officeart/2005/8/layout/hierarchy2"/>
    <dgm:cxn modelId="{86083480-38FF-4D9F-90ED-29B0242B8F4A}" srcId="{0F625AF4-F158-46E9-842A-67D7B9899FF6}" destId="{839E6E61-2CE0-4508-9FC6-FE572BB481CD}" srcOrd="0" destOrd="0" parTransId="{F2AA466F-58D2-4E0B-B7EC-CEA2A445B7A2}" sibTransId="{EB43C59D-491E-44B9-A835-58E6AAD8E8F8}"/>
    <dgm:cxn modelId="{C0564881-9BD6-41C7-9C9A-51A3654698E2}" type="presOf" srcId="{2F793D3E-53D8-496D-A162-BA9FF70C2728}" destId="{C371A0C6-18DA-4825-BA2E-E4C0B0976962}" srcOrd="0" destOrd="0" presId="urn:microsoft.com/office/officeart/2005/8/layout/hierarchy2"/>
    <dgm:cxn modelId="{D7E50383-7173-493B-9111-8EA8B0CAEE7F}" type="presOf" srcId="{64B503FA-C6FA-459E-B607-1BE549E8BEAB}" destId="{657EDF0C-4BA9-4443-997F-E7B4C5A558B8}" srcOrd="0" destOrd="0" presId="urn:microsoft.com/office/officeart/2005/8/layout/hierarchy2"/>
    <dgm:cxn modelId="{25358A87-8376-4792-AEB2-971F8E711E15}" type="presOf" srcId="{B6E4441D-108C-4663-87BF-7ECE80291E47}" destId="{8DF13068-4A93-4788-AAB7-CB0D6D100A57}" srcOrd="0" destOrd="0" presId="urn:microsoft.com/office/officeart/2005/8/layout/hierarchy2"/>
    <dgm:cxn modelId="{CBC9038E-1AB5-4C1C-B414-0B867CFA4363}" type="presOf" srcId="{A4B67521-0620-40E5-9C24-6B594590C5B7}" destId="{CD637E60-73C3-44B4-8B21-2328E262244B}" srcOrd="1" destOrd="0" presId="urn:microsoft.com/office/officeart/2005/8/layout/hierarchy2"/>
    <dgm:cxn modelId="{CE77C18E-BC58-4C7D-9A96-D0994AEF5B7E}" type="presOf" srcId="{0FB5577C-7C6B-4251-AB9A-C15BF948DF78}" destId="{61B235D6-A05A-4D98-83A7-25B715F52AC9}" srcOrd="0" destOrd="0" presId="urn:microsoft.com/office/officeart/2005/8/layout/hierarchy2"/>
    <dgm:cxn modelId="{09E52693-8923-4247-850C-BA79426EF814}" type="presOf" srcId="{4F051714-33B9-48BD-B6AF-F1380553F410}" destId="{5CAF9CDF-E537-45C1-9ACD-40E644832669}" srcOrd="0" destOrd="0" presId="urn:microsoft.com/office/officeart/2005/8/layout/hierarchy2"/>
    <dgm:cxn modelId="{479C0A96-7D48-49A4-B8B5-16E1DEDF03CB}" type="presOf" srcId="{1D3A7405-FEF5-4D32-B398-282702FD690E}" destId="{02458CB0-0C87-4BAF-91E7-FF5865A33666}" srcOrd="0" destOrd="0" presId="urn:microsoft.com/office/officeart/2005/8/layout/hierarchy2"/>
    <dgm:cxn modelId="{5E571697-0C5B-4167-86DB-072A2B008EF2}" type="presOf" srcId="{D4B69FD6-B968-45D5-AEF6-C0354BE98683}" destId="{B59A80EE-F907-4E73-9608-AAA3E1FBD657}" srcOrd="1" destOrd="0" presId="urn:microsoft.com/office/officeart/2005/8/layout/hierarchy2"/>
    <dgm:cxn modelId="{B837CF9B-D70F-48B7-8FC5-E7D4F1137F60}" type="presOf" srcId="{547AB4A5-DED7-45F6-B9F5-FFF5D3BD414C}" destId="{79C8A2B4-481A-4C93-A86C-EBE595ABA357}" srcOrd="0" destOrd="0" presId="urn:microsoft.com/office/officeart/2005/8/layout/hierarchy2"/>
    <dgm:cxn modelId="{610006A4-D8DA-4F83-BB25-192E6E688FBC}" type="presOf" srcId="{547AB4A5-DED7-45F6-B9F5-FFF5D3BD414C}" destId="{E29CF2B4-38E7-4990-B630-57F18C88C2C2}" srcOrd="1" destOrd="0" presId="urn:microsoft.com/office/officeart/2005/8/layout/hierarchy2"/>
    <dgm:cxn modelId="{87B0DFA5-7C1B-4EB2-A509-433C5C85C8EE}" srcId="{839E6E61-2CE0-4508-9FC6-FE572BB481CD}" destId="{B0C1B9CF-C0D4-4715-A8B5-6970B94FF4E9}" srcOrd="3" destOrd="0" parTransId="{64B503FA-C6FA-459E-B607-1BE549E8BEAB}" sibTransId="{E38D74F1-4187-43DE-81A3-03A888FC877B}"/>
    <dgm:cxn modelId="{46603FA8-4043-4FC6-8117-5FAE34AB2780}" type="presOf" srcId="{B0C1B9CF-C0D4-4715-A8B5-6970B94FF4E9}" destId="{BC84182E-9C9E-472F-AFB9-2BD38AE7F015}" srcOrd="0" destOrd="0" presId="urn:microsoft.com/office/officeart/2005/8/layout/hierarchy2"/>
    <dgm:cxn modelId="{1A57C5A8-DB9A-4B51-B3BE-094C03F8714E}" type="presOf" srcId="{557FCF6F-9C28-4156-B35C-0E35E8AC47F5}" destId="{8277BBB2-7578-4C58-9371-7EC9B1753872}" srcOrd="0" destOrd="0" presId="urn:microsoft.com/office/officeart/2005/8/layout/hierarchy2"/>
    <dgm:cxn modelId="{D70B26AA-4228-4338-84AF-2906922C4CD1}" srcId="{839E6E61-2CE0-4508-9FC6-FE572BB481CD}" destId="{1A6C1733-E91C-4184-B7B3-8C61BFAE4728}" srcOrd="0" destOrd="0" parTransId="{0FB5577C-7C6B-4251-AB9A-C15BF948DF78}" sibTransId="{B5BE1DCB-034F-4938-821D-F9436FCF8F96}"/>
    <dgm:cxn modelId="{A09D7ABD-1D31-4CFE-B8BA-8B2A66F973D7}" srcId="{1A6C1733-E91C-4184-B7B3-8C61BFAE4728}" destId="{4AEC111F-DB79-425A-976D-DF380B59FF07}" srcOrd="0" destOrd="0" parTransId="{B0793572-5C25-4BE5-9DFF-7F5C325333CA}" sibTransId="{0199B5CB-5A88-4741-8570-98887F3791DA}"/>
    <dgm:cxn modelId="{54861DCC-12F1-4599-B98F-95BDA80B94F6}" type="presOf" srcId="{0FB5577C-7C6B-4251-AB9A-C15BF948DF78}" destId="{25C5C5F4-D654-4928-8719-1EFF88601A54}" srcOrd="1" destOrd="0" presId="urn:microsoft.com/office/officeart/2005/8/layout/hierarchy2"/>
    <dgm:cxn modelId="{138346D4-02B8-4346-BD88-58BCAE7B450D}" type="presOf" srcId="{27BC378B-4136-4C7F-AE9B-003A41AB0B75}" destId="{19DB8180-54F3-4F4D-BCA1-179EAA1CBF2B}" srcOrd="0" destOrd="0" presId="urn:microsoft.com/office/officeart/2005/8/layout/hierarchy2"/>
    <dgm:cxn modelId="{C33AB9F4-AB22-4E87-9005-A437EC51997D}" srcId="{B0C1B9CF-C0D4-4715-A8B5-6970B94FF4E9}" destId="{90D9B242-4AC1-4A8A-A3FA-3A19A1066029}" srcOrd="0" destOrd="0" parTransId="{1D3A7405-FEF5-4D32-B398-282702FD690E}" sibTransId="{1D9BEFC0-7A30-426A-A6A2-AF3258A41E63}"/>
    <dgm:cxn modelId="{D2BA86F6-7290-469B-90E4-3F4B7307B31C}" srcId="{839E6E61-2CE0-4508-9FC6-FE572BB481CD}" destId="{7148F37F-CD4D-410C-B498-6934B07B6B96}" srcOrd="2" destOrd="0" parTransId="{547AB4A5-DED7-45F6-B9F5-FFF5D3BD414C}" sibTransId="{A283E7BC-4103-46F6-952C-EA59DFF58034}"/>
    <dgm:cxn modelId="{4944C7E4-164E-4EEB-A25E-E094792DC940}" type="presParOf" srcId="{02807E7D-4FE0-4E17-9565-0CA834431DD3}" destId="{2A1D130F-37FA-4F49-BEA4-2F7AE627EE6B}" srcOrd="0" destOrd="0" presId="urn:microsoft.com/office/officeart/2005/8/layout/hierarchy2"/>
    <dgm:cxn modelId="{973E20F7-F283-417D-B0B7-18AC8A20D208}" type="presParOf" srcId="{2A1D130F-37FA-4F49-BEA4-2F7AE627EE6B}" destId="{DF1F3043-C05D-4458-8EF6-8A02568172FF}" srcOrd="0" destOrd="0" presId="urn:microsoft.com/office/officeart/2005/8/layout/hierarchy2"/>
    <dgm:cxn modelId="{C4A362CB-4C7F-4DE2-8282-64FBCFC288AB}" type="presParOf" srcId="{2A1D130F-37FA-4F49-BEA4-2F7AE627EE6B}" destId="{BAE53130-C4CA-430F-8E49-F976A0971ED1}" srcOrd="1" destOrd="0" presId="urn:microsoft.com/office/officeart/2005/8/layout/hierarchy2"/>
    <dgm:cxn modelId="{D1321E1E-5F6D-4024-A681-3E011FDEC690}" type="presParOf" srcId="{BAE53130-C4CA-430F-8E49-F976A0971ED1}" destId="{61B235D6-A05A-4D98-83A7-25B715F52AC9}" srcOrd="0" destOrd="0" presId="urn:microsoft.com/office/officeart/2005/8/layout/hierarchy2"/>
    <dgm:cxn modelId="{D13DA69E-152A-4B6A-AE52-18B23C29FEC9}" type="presParOf" srcId="{61B235D6-A05A-4D98-83A7-25B715F52AC9}" destId="{25C5C5F4-D654-4928-8719-1EFF88601A54}" srcOrd="0" destOrd="0" presId="urn:microsoft.com/office/officeart/2005/8/layout/hierarchy2"/>
    <dgm:cxn modelId="{E923CC4C-1D3D-44A7-BBDA-A8EF8E0E2557}" type="presParOf" srcId="{BAE53130-C4CA-430F-8E49-F976A0971ED1}" destId="{D77DFA8D-B1E6-467C-A3FA-53AE18B06C03}" srcOrd="1" destOrd="0" presId="urn:microsoft.com/office/officeart/2005/8/layout/hierarchy2"/>
    <dgm:cxn modelId="{D0345D34-0CE1-497E-99D0-FBB91A522E52}" type="presParOf" srcId="{D77DFA8D-B1E6-467C-A3FA-53AE18B06C03}" destId="{1CFF548E-9949-4130-A5A4-91C4134B16EC}" srcOrd="0" destOrd="0" presId="urn:microsoft.com/office/officeart/2005/8/layout/hierarchy2"/>
    <dgm:cxn modelId="{2753AA30-16EE-4E83-9D7B-07556E219768}" type="presParOf" srcId="{D77DFA8D-B1E6-467C-A3FA-53AE18B06C03}" destId="{27645735-12D5-436D-9E7A-152471D97915}" srcOrd="1" destOrd="0" presId="urn:microsoft.com/office/officeart/2005/8/layout/hierarchy2"/>
    <dgm:cxn modelId="{2715A625-9A6D-4D4E-8442-1BD70C5C1134}" type="presParOf" srcId="{27645735-12D5-436D-9E7A-152471D97915}" destId="{0C2DBF38-2F86-4C87-A8DE-77024B622FB7}" srcOrd="0" destOrd="0" presId="urn:microsoft.com/office/officeart/2005/8/layout/hierarchy2"/>
    <dgm:cxn modelId="{451102AD-C9A3-4646-B3C0-C3277A114E70}" type="presParOf" srcId="{0C2DBF38-2F86-4C87-A8DE-77024B622FB7}" destId="{32CF9E95-5AF7-41AA-B17F-BFA864771759}" srcOrd="0" destOrd="0" presId="urn:microsoft.com/office/officeart/2005/8/layout/hierarchy2"/>
    <dgm:cxn modelId="{95294BD7-2D7C-4970-8740-DB719FC4AA0A}" type="presParOf" srcId="{27645735-12D5-436D-9E7A-152471D97915}" destId="{34254833-2481-449C-B0F0-F7B6909AB7B0}" srcOrd="1" destOrd="0" presId="urn:microsoft.com/office/officeart/2005/8/layout/hierarchy2"/>
    <dgm:cxn modelId="{F315FFEA-0D54-4E15-A502-C8E0907E3126}" type="presParOf" srcId="{34254833-2481-449C-B0F0-F7B6909AB7B0}" destId="{6B8901A8-67EE-41DC-AE39-DA7E645AC837}" srcOrd="0" destOrd="0" presId="urn:microsoft.com/office/officeart/2005/8/layout/hierarchy2"/>
    <dgm:cxn modelId="{EA3BBD14-C940-439E-B283-53E60832C7F2}" type="presParOf" srcId="{34254833-2481-449C-B0F0-F7B6909AB7B0}" destId="{47A51F62-037E-4469-B441-330CE670EC4A}" srcOrd="1" destOrd="0" presId="urn:microsoft.com/office/officeart/2005/8/layout/hierarchy2"/>
    <dgm:cxn modelId="{67B651C1-4EB4-464A-AEB1-C60F980E68A7}" type="presParOf" srcId="{BAE53130-C4CA-430F-8E49-F976A0971ED1}" destId="{27CFC6C9-211E-4255-86DB-5BBD12158B14}" srcOrd="2" destOrd="0" presId="urn:microsoft.com/office/officeart/2005/8/layout/hierarchy2"/>
    <dgm:cxn modelId="{97876006-DA6B-4E57-9F5B-12E642B324D5}" type="presParOf" srcId="{27CFC6C9-211E-4255-86DB-5BBD12158B14}" destId="{B59A80EE-F907-4E73-9608-AAA3E1FBD657}" srcOrd="0" destOrd="0" presId="urn:microsoft.com/office/officeart/2005/8/layout/hierarchy2"/>
    <dgm:cxn modelId="{DC922344-6D6C-47C4-BA18-91144B9C6EED}" type="presParOf" srcId="{BAE53130-C4CA-430F-8E49-F976A0971ED1}" destId="{8795A0F0-7A38-40C9-B7AC-DE66F26EA1BB}" srcOrd="3" destOrd="0" presId="urn:microsoft.com/office/officeart/2005/8/layout/hierarchy2"/>
    <dgm:cxn modelId="{6CB93781-C40C-4B30-AF52-B39560EE7B6C}" type="presParOf" srcId="{8795A0F0-7A38-40C9-B7AC-DE66F26EA1BB}" destId="{8DF13068-4A93-4788-AAB7-CB0D6D100A57}" srcOrd="0" destOrd="0" presId="urn:microsoft.com/office/officeart/2005/8/layout/hierarchy2"/>
    <dgm:cxn modelId="{F6A968ED-55F1-491F-803A-47C40B079614}" type="presParOf" srcId="{8795A0F0-7A38-40C9-B7AC-DE66F26EA1BB}" destId="{5C29E556-2597-46E8-A5F3-98E6B5F1AD06}" srcOrd="1" destOrd="0" presId="urn:microsoft.com/office/officeart/2005/8/layout/hierarchy2"/>
    <dgm:cxn modelId="{40804166-E992-4D26-AEAA-7142EA68E9BF}" type="presParOf" srcId="{5C29E556-2597-46E8-A5F3-98E6B5F1AD06}" destId="{00AFB88C-1681-443E-96C8-21A55D431946}" srcOrd="0" destOrd="0" presId="urn:microsoft.com/office/officeart/2005/8/layout/hierarchy2"/>
    <dgm:cxn modelId="{AF37B87A-D1DB-4650-AD25-31AEA84BE953}" type="presParOf" srcId="{00AFB88C-1681-443E-96C8-21A55D431946}" destId="{CD637E60-73C3-44B4-8B21-2328E262244B}" srcOrd="0" destOrd="0" presId="urn:microsoft.com/office/officeart/2005/8/layout/hierarchy2"/>
    <dgm:cxn modelId="{F68B8482-3320-4886-B248-AF2545DCFF0F}" type="presParOf" srcId="{5C29E556-2597-46E8-A5F3-98E6B5F1AD06}" destId="{7B4B5DD9-E0F1-4761-8691-68FE005933AF}" srcOrd="1" destOrd="0" presId="urn:microsoft.com/office/officeart/2005/8/layout/hierarchy2"/>
    <dgm:cxn modelId="{F36769D7-BC48-449D-9D4D-7423EA152ED4}" type="presParOf" srcId="{7B4B5DD9-E0F1-4761-8691-68FE005933AF}" destId="{DE70181E-228F-4D9E-9127-AC8EF2EBB1A7}" srcOrd="0" destOrd="0" presId="urn:microsoft.com/office/officeart/2005/8/layout/hierarchy2"/>
    <dgm:cxn modelId="{8CD15B75-2A74-4B88-8130-D5F25C9C3E0E}" type="presParOf" srcId="{7B4B5DD9-E0F1-4761-8691-68FE005933AF}" destId="{F5EE6352-0E1A-4F4E-84C3-D60406F64A99}" srcOrd="1" destOrd="0" presId="urn:microsoft.com/office/officeart/2005/8/layout/hierarchy2"/>
    <dgm:cxn modelId="{22D14EC3-F81B-4E95-A3B7-53BECE929680}" type="presParOf" srcId="{BAE53130-C4CA-430F-8E49-F976A0971ED1}" destId="{79C8A2B4-481A-4C93-A86C-EBE595ABA357}" srcOrd="4" destOrd="0" presId="urn:microsoft.com/office/officeart/2005/8/layout/hierarchy2"/>
    <dgm:cxn modelId="{C109B1D5-4AD1-43D4-B710-F2387E1543A4}" type="presParOf" srcId="{79C8A2B4-481A-4C93-A86C-EBE595ABA357}" destId="{E29CF2B4-38E7-4990-B630-57F18C88C2C2}" srcOrd="0" destOrd="0" presId="urn:microsoft.com/office/officeart/2005/8/layout/hierarchy2"/>
    <dgm:cxn modelId="{2D28FF24-1D54-4D4B-8784-AC908510E279}" type="presParOf" srcId="{BAE53130-C4CA-430F-8E49-F976A0971ED1}" destId="{62AB49CE-97EA-4A59-9E88-68488D4CD95E}" srcOrd="5" destOrd="0" presId="urn:microsoft.com/office/officeart/2005/8/layout/hierarchy2"/>
    <dgm:cxn modelId="{2EF04775-9778-43DF-B9E2-D3EC74F3C94A}" type="presParOf" srcId="{62AB49CE-97EA-4A59-9E88-68488D4CD95E}" destId="{4CE75761-B0C0-4C7F-A080-A00C2C8DE51A}" srcOrd="0" destOrd="0" presId="urn:microsoft.com/office/officeart/2005/8/layout/hierarchy2"/>
    <dgm:cxn modelId="{7C66F4B0-68F6-48B4-B83A-669EDCA3D3EE}" type="presParOf" srcId="{62AB49CE-97EA-4A59-9E88-68488D4CD95E}" destId="{2ED2A898-B7A9-4BD6-98AE-4D5FAAAAE2CB}" srcOrd="1" destOrd="0" presId="urn:microsoft.com/office/officeart/2005/8/layout/hierarchy2"/>
    <dgm:cxn modelId="{1C6BD09B-4005-4F14-92B2-4EB3B874ED63}" type="presParOf" srcId="{2ED2A898-B7A9-4BD6-98AE-4D5FAAAAE2CB}" destId="{8277BBB2-7578-4C58-9371-7EC9B1753872}" srcOrd="0" destOrd="0" presId="urn:microsoft.com/office/officeart/2005/8/layout/hierarchy2"/>
    <dgm:cxn modelId="{761F6F48-9D95-444E-A2DA-DD42FF80F1BF}" type="presParOf" srcId="{8277BBB2-7578-4C58-9371-7EC9B1753872}" destId="{496B668A-1750-4852-B017-A2F30DC3F2C7}" srcOrd="0" destOrd="0" presId="urn:microsoft.com/office/officeart/2005/8/layout/hierarchy2"/>
    <dgm:cxn modelId="{4DCA3B3B-3D55-4CA2-9EA1-01A5DADD0CD5}" type="presParOf" srcId="{2ED2A898-B7A9-4BD6-98AE-4D5FAAAAE2CB}" destId="{3F9A8B19-B347-4827-92F6-5E903E3B766F}" srcOrd="1" destOrd="0" presId="urn:microsoft.com/office/officeart/2005/8/layout/hierarchy2"/>
    <dgm:cxn modelId="{DB3D431A-2890-413E-81C2-AC0419FAB01D}" type="presParOf" srcId="{3F9A8B19-B347-4827-92F6-5E903E3B766F}" destId="{31FC977B-67D5-4254-8048-E2B02E5C1F6F}" srcOrd="0" destOrd="0" presId="urn:microsoft.com/office/officeart/2005/8/layout/hierarchy2"/>
    <dgm:cxn modelId="{974A3D6B-CB81-4132-B4D4-940FE043A97F}" type="presParOf" srcId="{3F9A8B19-B347-4827-92F6-5E903E3B766F}" destId="{6EDB2AAE-7253-48BA-8982-F53AA3F3067E}" srcOrd="1" destOrd="0" presId="urn:microsoft.com/office/officeart/2005/8/layout/hierarchy2"/>
    <dgm:cxn modelId="{AE5CCBEF-E8BA-4930-BDEB-6704A8FC573C}" type="presParOf" srcId="{BAE53130-C4CA-430F-8E49-F976A0971ED1}" destId="{657EDF0C-4BA9-4443-997F-E7B4C5A558B8}" srcOrd="6" destOrd="0" presId="urn:microsoft.com/office/officeart/2005/8/layout/hierarchy2"/>
    <dgm:cxn modelId="{5FAF0A64-DB1C-4AB2-A7EE-BCED9FC19C38}" type="presParOf" srcId="{657EDF0C-4BA9-4443-997F-E7B4C5A558B8}" destId="{B760DF72-ACFC-4C73-BB88-C61FB281E187}" srcOrd="0" destOrd="0" presId="urn:microsoft.com/office/officeart/2005/8/layout/hierarchy2"/>
    <dgm:cxn modelId="{1B4F635E-78C6-4C73-9346-566F1396AE4B}" type="presParOf" srcId="{BAE53130-C4CA-430F-8E49-F976A0971ED1}" destId="{F5E64FB7-B2D4-4FF6-B896-F6BBB44C8709}" srcOrd="7" destOrd="0" presId="urn:microsoft.com/office/officeart/2005/8/layout/hierarchy2"/>
    <dgm:cxn modelId="{E61923D5-6205-4EE6-AF3C-9E9DC1096965}" type="presParOf" srcId="{F5E64FB7-B2D4-4FF6-B896-F6BBB44C8709}" destId="{BC84182E-9C9E-472F-AFB9-2BD38AE7F015}" srcOrd="0" destOrd="0" presId="urn:microsoft.com/office/officeart/2005/8/layout/hierarchy2"/>
    <dgm:cxn modelId="{0F58C3DD-60A8-4E5A-BCD1-5CFD2C39BC12}" type="presParOf" srcId="{F5E64FB7-B2D4-4FF6-B896-F6BBB44C8709}" destId="{9DBB92CA-B913-44D7-B416-A8B86DE2B9C5}" srcOrd="1" destOrd="0" presId="urn:microsoft.com/office/officeart/2005/8/layout/hierarchy2"/>
    <dgm:cxn modelId="{B64B1A78-27E0-48BC-9192-718D48F17A7E}" type="presParOf" srcId="{9DBB92CA-B913-44D7-B416-A8B86DE2B9C5}" destId="{02458CB0-0C87-4BAF-91E7-FF5865A33666}" srcOrd="0" destOrd="0" presId="urn:microsoft.com/office/officeart/2005/8/layout/hierarchy2"/>
    <dgm:cxn modelId="{325D6D8F-FBEC-402D-B4FC-4617810F406A}" type="presParOf" srcId="{02458CB0-0C87-4BAF-91E7-FF5865A33666}" destId="{0A0AE91C-586F-46FF-9E61-E7600BBBB83C}" srcOrd="0" destOrd="0" presId="urn:microsoft.com/office/officeart/2005/8/layout/hierarchy2"/>
    <dgm:cxn modelId="{365651C2-3BEB-4E22-809E-1A0BE5A638AD}" type="presParOf" srcId="{9DBB92CA-B913-44D7-B416-A8B86DE2B9C5}" destId="{04FBB8E9-4A57-4431-9F8D-28C09D018385}" srcOrd="1" destOrd="0" presId="urn:microsoft.com/office/officeart/2005/8/layout/hierarchy2"/>
    <dgm:cxn modelId="{4DA1E4E7-0463-4B6B-9AC3-88702E102D02}" type="presParOf" srcId="{04FBB8E9-4A57-4431-9F8D-28C09D018385}" destId="{67D97F4C-A19A-4E83-9618-B52B00B04856}" srcOrd="0" destOrd="0" presId="urn:microsoft.com/office/officeart/2005/8/layout/hierarchy2"/>
    <dgm:cxn modelId="{836C9D42-5D36-497C-A76A-080BC0CF3AFF}" type="presParOf" srcId="{04FBB8E9-4A57-4431-9F8D-28C09D018385}" destId="{F2FAD1CC-45B8-4E81-A090-E96EAFD916B6}" srcOrd="1" destOrd="0" presId="urn:microsoft.com/office/officeart/2005/8/layout/hierarchy2"/>
    <dgm:cxn modelId="{39810B3E-D42A-4795-9071-9F3097ACB9AA}" type="presParOf" srcId="{BAE53130-C4CA-430F-8E49-F976A0971ED1}" destId="{C371A0C6-18DA-4825-BA2E-E4C0B0976962}" srcOrd="8" destOrd="0" presId="urn:microsoft.com/office/officeart/2005/8/layout/hierarchy2"/>
    <dgm:cxn modelId="{F192DDAB-D0DA-4BC8-9AF2-F4A96A74077A}" type="presParOf" srcId="{C371A0C6-18DA-4825-BA2E-E4C0B0976962}" destId="{C0994456-FCC8-44EC-A7BF-09758F226386}" srcOrd="0" destOrd="0" presId="urn:microsoft.com/office/officeart/2005/8/layout/hierarchy2"/>
    <dgm:cxn modelId="{E983B4E3-113E-4F78-9818-1BAD9EBAE704}" type="presParOf" srcId="{BAE53130-C4CA-430F-8E49-F976A0971ED1}" destId="{39EDE37A-B9AC-4E54-9CB3-2ADA7433FFB7}" srcOrd="9" destOrd="0" presId="urn:microsoft.com/office/officeart/2005/8/layout/hierarchy2"/>
    <dgm:cxn modelId="{D28CCC5E-29C4-4C17-98C5-14A49CE27E93}" type="presParOf" srcId="{39EDE37A-B9AC-4E54-9CB3-2ADA7433FFB7}" destId="{5CAF9CDF-E537-45C1-9ACD-40E644832669}" srcOrd="0" destOrd="0" presId="urn:microsoft.com/office/officeart/2005/8/layout/hierarchy2"/>
    <dgm:cxn modelId="{7CF107D8-329E-4DF7-BBDD-195FEB1F38FD}" type="presParOf" srcId="{39EDE37A-B9AC-4E54-9CB3-2ADA7433FFB7}" destId="{F183EBCE-6673-4A0A-AC31-FEDF6CD8DBD3}" srcOrd="1" destOrd="0" presId="urn:microsoft.com/office/officeart/2005/8/layout/hierarchy2"/>
    <dgm:cxn modelId="{CDA4F629-34A2-4698-A685-528C42309420}" type="presParOf" srcId="{F183EBCE-6673-4A0A-AC31-FEDF6CD8DBD3}" destId="{A8A3689A-8748-443A-A3F5-9FF7545DC8CD}" srcOrd="0" destOrd="0" presId="urn:microsoft.com/office/officeart/2005/8/layout/hierarchy2"/>
    <dgm:cxn modelId="{B8B23145-93A0-4D64-904B-EC871DB73BF2}" type="presParOf" srcId="{A8A3689A-8748-443A-A3F5-9FF7545DC8CD}" destId="{749E072C-84B3-484B-B333-C6561739A068}" srcOrd="0" destOrd="0" presId="urn:microsoft.com/office/officeart/2005/8/layout/hierarchy2"/>
    <dgm:cxn modelId="{1AB2A521-C774-47EA-A28C-60416C5DE0EB}" type="presParOf" srcId="{F183EBCE-6673-4A0A-AC31-FEDF6CD8DBD3}" destId="{6331F8E9-DCFB-4B6E-B8A4-2207256BA3AE}" srcOrd="1" destOrd="0" presId="urn:microsoft.com/office/officeart/2005/8/layout/hierarchy2"/>
    <dgm:cxn modelId="{39540EA4-B85A-42B1-BDBA-3296702EDEAC}" type="presParOf" srcId="{6331F8E9-DCFB-4B6E-B8A4-2207256BA3AE}" destId="{19DB8180-54F3-4F4D-BCA1-179EAA1CBF2B}" srcOrd="0" destOrd="0" presId="urn:microsoft.com/office/officeart/2005/8/layout/hierarchy2"/>
    <dgm:cxn modelId="{6C7A24FF-6831-41D3-854A-2B1F6DCC3974}" type="presParOf" srcId="{6331F8E9-DCFB-4B6E-B8A4-2207256BA3AE}" destId="{07092BD1-016B-4D06-9C19-F527B58D095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38002-F489-4478-AB7E-A3DF4D2B262A}">
      <dsp:nvSpPr>
        <dsp:cNvPr id="0" name=""/>
        <dsp:cNvSpPr/>
      </dsp:nvSpPr>
      <dsp:spPr>
        <a:xfrm>
          <a:off x="2065163" y="372879"/>
          <a:ext cx="4818746" cy="4818746"/>
        </a:xfrm>
        <a:prstGeom prst="pie">
          <a:avLst>
            <a:gd name="adj1" fmla="val 16200000"/>
            <a:gd name="adj2" fmla="val 180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none" kern="1200" dirty="0"/>
            <a:t>Land Use</a:t>
          </a:r>
        </a:p>
        <a:p>
          <a:pPr marL="0" lvl="0" indent="0" algn="ctr" defTabSz="844550">
            <a:lnSpc>
              <a:spcPct val="90000"/>
            </a:lnSpc>
            <a:spcBef>
              <a:spcPct val="0"/>
            </a:spcBef>
            <a:spcAft>
              <a:spcPct val="35000"/>
            </a:spcAft>
            <a:buNone/>
          </a:pPr>
          <a:r>
            <a:rPr lang="en-US" sz="1900" b="1" u="none" kern="1200" dirty="0"/>
            <a:t>Planning</a:t>
          </a:r>
          <a:endParaRPr lang="en-US" sz="1900" u="none" kern="1200" dirty="0"/>
        </a:p>
      </dsp:txBody>
      <dsp:txXfrm>
        <a:off x="4604757" y="1393994"/>
        <a:ext cx="1720980" cy="1434150"/>
      </dsp:txXfrm>
    </dsp:sp>
    <dsp:sp modelId="{9903BD9B-6F9E-454F-AC9C-F3F145FC4BA4}">
      <dsp:nvSpPr>
        <dsp:cNvPr id="0" name=""/>
        <dsp:cNvSpPr/>
      </dsp:nvSpPr>
      <dsp:spPr>
        <a:xfrm>
          <a:off x="1965920" y="544977"/>
          <a:ext cx="4818746" cy="4818746"/>
        </a:xfrm>
        <a:prstGeom prst="pie">
          <a:avLst>
            <a:gd name="adj1" fmla="val 1800000"/>
            <a:gd name="adj2" fmla="val 900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none" kern="1200" dirty="0"/>
            <a:t>Economic Development </a:t>
          </a:r>
        </a:p>
      </dsp:txBody>
      <dsp:txXfrm>
        <a:off x="3113240" y="3671425"/>
        <a:ext cx="2581471" cy="1262052"/>
      </dsp:txXfrm>
    </dsp:sp>
    <dsp:sp modelId="{DA069265-52E1-462F-8303-DD2B0B82CFE5}">
      <dsp:nvSpPr>
        <dsp:cNvPr id="0" name=""/>
        <dsp:cNvSpPr/>
      </dsp:nvSpPr>
      <dsp:spPr>
        <a:xfrm>
          <a:off x="1866677" y="372879"/>
          <a:ext cx="4818746" cy="4818746"/>
        </a:xfrm>
        <a:prstGeom prst="pie">
          <a:avLst>
            <a:gd name="adj1" fmla="val 9000000"/>
            <a:gd name="adj2" fmla="val 1620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Transportation </a:t>
          </a:r>
          <a:r>
            <a:rPr lang="en-US" sz="1900" b="1" u="none" kern="1200" dirty="0"/>
            <a:t>Planning</a:t>
          </a:r>
          <a:endParaRPr lang="en-US" sz="1900" u="none" kern="1200" dirty="0"/>
        </a:p>
      </dsp:txBody>
      <dsp:txXfrm>
        <a:off x="2424848" y="1393994"/>
        <a:ext cx="1720980" cy="1434150"/>
      </dsp:txXfrm>
    </dsp:sp>
    <dsp:sp modelId="{F0C97F09-0727-48BF-919E-8D0E42B994D8}">
      <dsp:nvSpPr>
        <dsp:cNvPr id="0" name=""/>
        <dsp:cNvSpPr/>
      </dsp:nvSpPr>
      <dsp:spPr>
        <a:xfrm>
          <a:off x="1767257" y="85677"/>
          <a:ext cx="5415353" cy="5415353"/>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1CEFFCE0-C559-40DD-833D-A6D7A8B94464}">
      <dsp:nvSpPr>
        <dsp:cNvPr id="0" name=""/>
        <dsp:cNvSpPr/>
      </dsp:nvSpPr>
      <dsp:spPr>
        <a:xfrm>
          <a:off x="1667616" y="246369"/>
          <a:ext cx="5415353" cy="5415353"/>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39B4613-4173-4980-9214-7CDD45E4B887}">
      <dsp:nvSpPr>
        <dsp:cNvPr id="0" name=""/>
        <dsp:cNvSpPr/>
      </dsp:nvSpPr>
      <dsp:spPr>
        <a:xfrm>
          <a:off x="1567975" y="74575"/>
          <a:ext cx="5415353" cy="5415353"/>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DC20F-10F9-4A8D-BC0C-893FB1AD15DC}">
      <dsp:nvSpPr>
        <dsp:cNvPr id="0" name=""/>
        <dsp:cNvSpPr/>
      </dsp:nvSpPr>
      <dsp:spPr>
        <a:xfrm>
          <a:off x="2608957" y="1351657"/>
          <a:ext cx="3367285" cy="3367285"/>
        </a:xfrm>
        <a:prstGeom prst="ellipse">
          <a:avLst/>
        </a:prstGeom>
        <a:solidFill>
          <a:schemeClr val="accent2">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Freight Mobility</a:t>
          </a:r>
        </a:p>
      </dsp:txBody>
      <dsp:txXfrm>
        <a:off x="3102084" y="1844784"/>
        <a:ext cx="2381031" cy="2381031"/>
      </dsp:txXfrm>
    </dsp:sp>
    <dsp:sp modelId="{F6A2D1A8-53FF-4835-83C2-8233B02C0652}">
      <dsp:nvSpPr>
        <dsp:cNvPr id="0" name=""/>
        <dsp:cNvSpPr/>
      </dsp:nvSpPr>
      <dsp:spPr>
        <a:xfrm>
          <a:off x="3450779" y="601"/>
          <a:ext cx="1683642" cy="1683642"/>
        </a:xfrm>
        <a:prstGeom prst="ellipse">
          <a:avLst/>
        </a:prstGeom>
        <a:solidFill>
          <a:schemeClr val="accent3">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Quality of Life </a:t>
          </a:r>
        </a:p>
      </dsp:txBody>
      <dsp:txXfrm>
        <a:off x="3697343" y="247165"/>
        <a:ext cx="1190514" cy="1190514"/>
      </dsp:txXfrm>
    </dsp:sp>
    <dsp:sp modelId="{283D8D8B-2680-40FB-8EFB-E67857AD2E23}">
      <dsp:nvSpPr>
        <dsp:cNvPr id="0" name=""/>
        <dsp:cNvSpPr/>
      </dsp:nvSpPr>
      <dsp:spPr>
        <a:xfrm>
          <a:off x="5349866" y="1097039"/>
          <a:ext cx="1683642" cy="1683642"/>
        </a:xfrm>
        <a:prstGeom prst="ellipse">
          <a:avLst/>
        </a:prstGeom>
        <a:solidFill>
          <a:schemeClr val="accent4">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Economy Growth</a:t>
          </a:r>
        </a:p>
      </dsp:txBody>
      <dsp:txXfrm>
        <a:off x="5596430" y="1343603"/>
        <a:ext cx="1190514" cy="1190514"/>
      </dsp:txXfrm>
    </dsp:sp>
    <dsp:sp modelId="{9EB00543-EED7-4801-A19C-1B771255C450}">
      <dsp:nvSpPr>
        <dsp:cNvPr id="0" name=""/>
        <dsp:cNvSpPr/>
      </dsp:nvSpPr>
      <dsp:spPr>
        <a:xfrm>
          <a:off x="5349866" y="3289917"/>
          <a:ext cx="1683642" cy="1683642"/>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Business Attraction</a:t>
          </a:r>
        </a:p>
      </dsp:txBody>
      <dsp:txXfrm>
        <a:off x="5596430" y="3536481"/>
        <a:ext cx="1190514" cy="1190514"/>
      </dsp:txXfrm>
    </dsp:sp>
    <dsp:sp modelId="{FDE66290-0EC5-44AA-B6E3-4A8F9090B87B}">
      <dsp:nvSpPr>
        <dsp:cNvPr id="0" name=""/>
        <dsp:cNvSpPr/>
      </dsp:nvSpPr>
      <dsp:spPr>
        <a:xfrm>
          <a:off x="3450779" y="4386355"/>
          <a:ext cx="1683642" cy="1683642"/>
        </a:xfrm>
        <a:prstGeom prst="ellipse">
          <a:avLst/>
        </a:prstGeom>
        <a:solidFill>
          <a:schemeClr val="accent6">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Business Retention</a:t>
          </a:r>
        </a:p>
      </dsp:txBody>
      <dsp:txXfrm>
        <a:off x="3697343" y="4632919"/>
        <a:ext cx="1190514" cy="1190514"/>
      </dsp:txXfrm>
    </dsp:sp>
    <dsp:sp modelId="{C4525ECC-A95D-4F75-A9F9-D8D7B5F5B4AC}">
      <dsp:nvSpPr>
        <dsp:cNvPr id="0" name=""/>
        <dsp:cNvSpPr/>
      </dsp:nvSpPr>
      <dsp:spPr>
        <a:xfrm>
          <a:off x="1551691" y="3289917"/>
          <a:ext cx="1683642" cy="1683642"/>
        </a:xfrm>
        <a:prstGeom prst="ellipse">
          <a:avLst/>
        </a:prstGeom>
        <a:solidFill>
          <a:schemeClr val="accent2">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Demand for Goods</a:t>
          </a:r>
        </a:p>
      </dsp:txBody>
      <dsp:txXfrm>
        <a:off x="1798255" y="3536481"/>
        <a:ext cx="1190514" cy="1190514"/>
      </dsp:txXfrm>
    </dsp:sp>
    <dsp:sp modelId="{5D86D027-730C-44CF-AABF-F18385F31312}">
      <dsp:nvSpPr>
        <dsp:cNvPr id="0" name=""/>
        <dsp:cNvSpPr/>
      </dsp:nvSpPr>
      <dsp:spPr>
        <a:xfrm>
          <a:off x="1551691" y="1097039"/>
          <a:ext cx="1683642" cy="1683642"/>
        </a:xfrm>
        <a:prstGeom prst="ellipse">
          <a:avLst/>
        </a:prstGeom>
        <a:solidFill>
          <a:schemeClr val="accent3">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Jobs</a:t>
          </a:r>
        </a:p>
      </dsp:txBody>
      <dsp:txXfrm>
        <a:off x="1798255" y="1343603"/>
        <a:ext cx="1190514" cy="1190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E388A-9F3F-4D1B-80A3-A5155B39843D}">
      <dsp:nvSpPr>
        <dsp:cNvPr id="0" name=""/>
        <dsp:cNvSpPr/>
      </dsp:nvSpPr>
      <dsp:spPr>
        <a:xfrm>
          <a:off x="3968" y="1206178"/>
          <a:ext cx="2386206" cy="687203"/>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Coordinating Committee</a:t>
          </a:r>
        </a:p>
      </dsp:txBody>
      <dsp:txXfrm>
        <a:off x="3968" y="1206178"/>
        <a:ext cx="2386206" cy="687203"/>
      </dsp:txXfrm>
    </dsp:sp>
    <dsp:sp modelId="{4377771D-567E-43FB-B4FC-CF45CAB6B737}">
      <dsp:nvSpPr>
        <dsp:cNvPr id="0" name=""/>
        <dsp:cNvSpPr/>
      </dsp:nvSpPr>
      <dsp:spPr>
        <a:xfrm>
          <a:off x="3968" y="1893382"/>
          <a:ext cx="2386206" cy="199003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22 Members</a:t>
          </a:r>
        </a:p>
        <a:p>
          <a:pPr marL="171450" lvl="1" indent="-171450" algn="l" defTabSz="844550">
            <a:lnSpc>
              <a:spcPct val="90000"/>
            </a:lnSpc>
            <a:spcBef>
              <a:spcPct val="0"/>
            </a:spcBef>
            <a:spcAft>
              <a:spcPct val="15000"/>
            </a:spcAft>
            <a:buChar char="•"/>
          </a:pPr>
          <a:r>
            <a:rPr lang="en-US" sz="1900" kern="1200" dirty="0"/>
            <a:t>Federal, State, and Local</a:t>
          </a:r>
        </a:p>
        <a:p>
          <a:pPr marL="171450" lvl="1" indent="-171450" algn="l" defTabSz="844550">
            <a:lnSpc>
              <a:spcPct val="90000"/>
            </a:lnSpc>
            <a:spcBef>
              <a:spcPct val="0"/>
            </a:spcBef>
            <a:spcAft>
              <a:spcPct val="15000"/>
            </a:spcAft>
            <a:buChar char="•"/>
          </a:pPr>
          <a:r>
            <a:rPr lang="en-US" sz="1900" kern="1200" dirty="0"/>
            <a:t>Technical Oversight</a:t>
          </a:r>
        </a:p>
      </dsp:txBody>
      <dsp:txXfrm>
        <a:off x="3968" y="1893382"/>
        <a:ext cx="2386206" cy="1990039"/>
      </dsp:txXfrm>
    </dsp:sp>
    <dsp:sp modelId="{46510937-5F79-4B32-9157-C207300DA754}">
      <dsp:nvSpPr>
        <dsp:cNvPr id="0" name=""/>
        <dsp:cNvSpPr/>
      </dsp:nvSpPr>
      <dsp:spPr>
        <a:xfrm>
          <a:off x="2724243" y="1206178"/>
          <a:ext cx="2386206" cy="687203"/>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Steering Committee</a:t>
          </a:r>
        </a:p>
      </dsp:txBody>
      <dsp:txXfrm>
        <a:off x="2724243" y="1206178"/>
        <a:ext cx="2386206" cy="687203"/>
      </dsp:txXfrm>
    </dsp:sp>
    <dsp:sp modelId="{3A308420-1168-44ED-B992-A28FD3D56989}">
      <dsp:nvSpPr>
        <dsp:cNvPr id="0" name=""/>
        <dsp:cNvSpPr/>
      </dsp:nvSpPr>
      <dsp:spPr>
        <a:xfrm>
          <a:off x="2724243" y="1893382"/>
          <a:ext cx="2386206" cy="1990039"/>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63 Members</a:t>
          </a:r>
        </a:p>
        <a:p>
          <a:pPr marL="171450" lvl="1" indent="-171450" algn="l" defTabSz="844550">
            <a:lnSpc>
              <a:spcPct val="90000"/>
            </a:lnSpc>
            <a:spcBef>
              <a:spcPct val="0"/>
            </a:spcBef>
            <a:spcAft>
              <a:spcPct val="15000"/>
            </a:spcAft>
            <a:buChar char="•"/>
          </a:pPr>
          <a:r>
            <a:rPr lang="en-US" sz="1900" kern="1200" dirty="0"/>
            <a:t>Transportation &amp; economic development partners </a:t>
          </a:r>
        </a:p>
        <a:p>
          <a:pPr marL="171450" lvl="1" indent="-171450" algn="l" defTabSz="844550">
            <a:lnSpc>
              <a:spcPct val="90000"/>
            </a:lnSpc>
            <a:spcBef>
              <a:spcPct val="0"/>
            </a:spcBef>
            <a:spcAft>
              <a:spcPct val="15000"/>
            </a:spcAft>
            <a:buChar char="•"/>
          </a:pPr>
          <a:r>
            <a:rPr lang="en-US" sz="1900" kern="1200" dirty="0"/>
            <a:t>Policy-level</a:t>
          </a:r>
        </a:p>
      </dsp:txBody>
      <dsp:txXfrm>
        <a:off x="2724243" y="1893382"/>
        <a:ext cx="2386206" cy="1990039"/>
      </dsp:txXfrm>
    </dsp:sp>
    <dsp:sp modelId="{6EDB94B0-DCBF-49E6-B941-0B7AFC5904A1}">
      <dsp:nvSpPr>
        <dsp:cNvPr id="0" name=""/>
        <dsp:cNvSpPr/>
      </dsp:nvSpPr>
      <dsp:spPr>
        <a:xfrm>
          <a:off x="5444519" y="1206178"/>
          <a:ext cx="2386206" cy="687203"/>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Freight Advisory Committee</a:t>
          </a:r>
        </a:p>
      </dsp:txBody>
      <dsp:txXfrm>
        <a:off x="5444519" y="1206178"/>
        <a:ext cx="2386206" cy="687203"/>
      </dsp:txXfrm>
    </dsp:sp>
    <dsp:sp modelId="{49AD2BD4-EEA0-43BF-9B63-BAC6E9745516}">
      <dsp:nvSpPr>
        <dsp:cNvPr id="0" name=""/>
        <dsp:cNvSpPr/>
      </dsp:nvSpPr>
      <dsp:spPr>
        <a:xfrm>
          <a:off x="5444519" y="1893382"/>
          <a:ext cx="2386206" cy="1990039"/>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20 Members</a:t>
          </a:r>
        </a:p>
        <a:p>
          <a:pPr marL="171450" lvl="1" indent="-171450" algn="l" defTabSz="844550">
            <a:lnSpc>
              <a:spcPct val="90000"/>
            </a:lnSpc>
            <a:spcBef>
              <a:spcPct val="0"/>
            </a:spcBef>
            <a:spcAft>
              <a:spcPct val="15000"/>
            </a:spcAft>
            <a:buChar char="•"/>
          </a:pPr>
          <a:r>
            <a:rPr lang="en-US" sz="1900" kern="1200" dirty="0"/>
            <a:t>Private-sector freight</a:t>
          </a:r>
        </a:p>
        <a:p>
          <a:pPr marL="171450" lvl="1" indent="-171450" algn="l" defTabSz="844550">
            <a:lnSpc>
              <a:spcPct val="90000"/>
            </a:lnSpc>
            <a:spcBef>
              <a:spcPct val="0"/>
            </a:spcBef>
            <a:spcAft>
              <a:spcPct val="15000"/>
            </a:spcAft>
            <a:buChar char="•"/>
          </a:pPr>
          <a:r>
            <a:rPr lang="en-US" sz="1900" kern="1200" dirty="0"/>
            <a:t>Guide implementation of Freight Plan</a:t>
          </a:r>
        </a:p>
      </dsp:txBody>
      <dsp:txXfrm>
        <a:off x="5444519" y="1893382"/>
        <a:ext cx="2386206" cy="1990039"/>
      </dsp:txXfrm>
    </dsp:sp>
    <dsp:sp modelId="{DB42880F-AF27-4CF6-8D52-343AE5252A27}">
      <dsp:nvSpPr>
        <dsp:cNvPr id="0" name=""/>
        <dsp:cNvSpPr/>
      </dsp:nvSpPr>
      <dsp:spPr>
        <a:xfrm>
          <a:off x="8164794" y="1206178"/>
          <a:ext cx="2386206" cy="687203"/>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Surveys/Interviews</a:t>
          </a:r>
        </a:p>
      </dsp:txBody>
      <dsp:txXfrm>
        <a:off x="8164794" y="1206178"/>
        <a:ext cx="2386206" cy="687203"/>
      </dsp:txXfrm>
    </dsp:sp>
    <dsp:sp modelId="{A12D7F29-2040-446F-8387-FB3BEA055D9E}">
      <dsp:nvSpPr>
        <dsp:cNvPr id="0" name=""/>
        <dsp:cNvSpPr/>
      </dsp:nvSpPr>
      <dsp:spPr>
        <a:xfrm>
          <a:off x="8164794" y="1893382"/>
          <a:ext cx="2386206" cy="1990039"/>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Web-based survey</a:t>
          </a:r>
        </a:p>
        <a:p>
          <a:pPr marL="171450" lvl="1" indent="-171450" algn="l" defTabSz="844550">
            <a:lnSpc>
              <a:spcPct val="90000"/>
            </a:lnSpc>
            <a:spcBef>
              <a:spcPct val="0"/>
            </a:spcBef>
            <a:spcAft>
              <a:spcPct val="15000"/>
            </a:spcAft>
            <a:buChar char="•"/>
          </a:pPr>
          <a:r>
            <a:rPr lang="en-US" sz="1900" kern="1200" dirty="0"/>
            <a:t>Phone interviews</a:t>
          </a:r>
        </a:p>
        <a:p>
          <a:pPr marL="171450" lvl="1" indent="-171450" algn="l" defTabSz="844550">
            <a:lnSpc>
              <a:spcPct val="90000"/>
            </a:lnSpc>
            <a:spcBef>
              <a:spcPct val="0"/>
            </a:spcBef>
            <a:spcAft>
              <a:spcPct val="15000"/>
            </a:spcAft>
            <a:buChar char="•"/>
          </a:pPr>
          <a:r>
            <a:rPr lang="en-US" sz="1900" kern="1200" dirty="0"/>
            <a:t>Private &amp; public stakeholders</a:t>
          </a:r>
        </a:p>
      </dsp:txBody>
      <dsp:txXfrm>
        <a:off x="8164794" y="1893382"/>
        <a:ext cx="2386206" cy="1990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F3043-C05D-4458-8EF6-8A02568172FF}">
      <dsp:nvSpPr>
        <dsp:cNvPr id="0" name=""/>
        <dsp:cNvSpPr/>
      </dsp:nvSpPr>
      <dsp:spPr>
        <a:xfrm>
          <a:off x="1373719" y="2206905"/>
          <a:ext cx="1828797" cy="100485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Public Sector</a:t>
          </a:r>
        </a:p>
      </dsp:txBody>
      <dsp:txXfrm>
        <a:off x="1403150" y="2236336"/>
        <a:ext cx="1769935" cy="945994"/>
      </dsp:txXfrm>
    </dsp:sp>
    <dsp:sp modelId="{61B235D6-A05A-4D98-83A7-25B715F52AC9}">
      <dsp:nvSpPr>
        <dsp:cNvPr id="0" name=""/>
        <dsp:cNvSpPr/>
      </dsp:nvSpPr>
      <dsp:spPr>
        <a:xfrm rot="18363851">
          <a:off x="2641749" y="1596471"/>
          <a:ext cx="2726750" cy="21534"/>
        </a:xfrm>
        <a:custGeom>
          <a:avLst/>
          <a:gdLst/>
          <a:ahLst/>
          <a:cxnLst/>
          <a:rect l="0" t="0" r="0" b="0"/>
          <a:pathLst>
            <a:path>
              <a:moveTo>
                <a:pt x="0" y="10767"/>
              </a:moveTo>
              <a:lnTo>
                <a:pt x="2726750" y="10767"/>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909889" y="1622212"/>
        <a:ext cx="0" cy="0"/>
      </dsp:txXfrm>
    </dsp:sp>
    <dsp:sp modelId="{1CFF548E-9949-4130-A5A4-91C4134B16EC}">
      <dsp:nvSpPr>
        <dsp:cNvPr id="0" name=""/>
        <dsp:cNvSpPr/>
      </dsp:nvSpPr>
      <dsp:spPr>
        <a:xfrm>
          <a:off x="4807731" y="2714"/>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Transportation Planning Organizations</a:t>
          </a:r>
        </a:p>
      </dsp:txBody>
      <dsp:txXfrm>
        <a:off x="4837162" y="32145"/>
        <a:ext cx="1769935" cy="945994"/>
      </dsp:txXfrm>
    </dsp:sp>
    <dsp:sp modelId="{0C2DBF38-2F86-4C87-A8DE-77024B622FB7}">
      <dsp:nvSpPr>
        <dsp:cNvPr id="0" name=""/>
        <dsp:cNvSpPr/>
      </dsp:nvSpPr>
      <dsp:spPr>
        <a:xfrm>
          <a:off x="6636529" y="494376"/>
          <a:ext cx="97641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7100327" y="480732"/>
        <a:ext cx="0" cy="0"/>
      </dsp:txXfrm>
    </dsp:sp>
    <dsp:sp modelId="{6B8901A8-67EE-41DC-AE39-DA7E645AC837}">
      <dsp:nvSpPr>
        <dsp:cNvPr id="0" name=""/>
        <dsp:cNvSpPr/>
      </dsp:nvSpPr>
      <dsp:spPr>
        <a:xfrm>
          <a:off x="7612947" y="2714"/>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Long Range Transportation Plan</a:t>
          </a:r>
        </a:p>
      </dsp:txBody>
      <dsp:txXfrm>
        <a:off x="7642378" y="32145"/>
        <a:ext cx="1769935" cy="945994"/>
      </dsp:txXfrm>
    </dsp:sp>
    <dsp:sp modelId="{27CFC6C9-211E-4255-86DB-5BBD12158B14}">
      <dsp:nvSpPr>
        <dsp:cNvPr id="0" name=""/>
        <dsp:cNvSpPr/>
      </dsp:nvSpPr>
      <dsp:spPr>
        <a:xfrm rot="19531655">
          <a:off x="3031558" y="2147518"/>
          <a:ext cx="1947132" cy="21534"/>
        </a:xfrm>
        <a:custGeom>
          <a:avLst/>
          <a:gdLst/>
          <a:ahLst/>
          <a:cxnLst/>
          <a:rect l="0" t="0" r="0" b="0"/>
          <a:pathLst>
            <a:path>
              <a:moveTo>
                <a:pt x="0" y="10767"/>
              </a:moveTo>
              <a:lnTo>
                <a:pt x="1947132" y="10767"/>
              </a:lnTo>
            </a:path>
          </a:pathLst>
        </a:custGeom>
        <a:noFill/>
        <a:ln w="6350" cap="flat" cmpd="sng" algn="ctr">
          <a:solidFill>
            <a:srgbClr val="A5A5A5"/>
          </a:solidFill>
          <a:prstDash val="solid"/>
          <a:miter lim="800000"/>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937442" y="2145707"/>
        <a:ext cx="0" cy="0"/>
      </dsp:txXfrm>
    </dsp:sp>
    <dsp:sp modelId="{8DF13068-4A93-4788-AAB7-CB0D6D100A57}">
      <dsp:nvSpPr>
        <dsp:cNvPr id="0" name=""/>
        <dsp:cNvSpPr/>
      </dsp:nvSpPr>
      <dsp:spPr>
        <a:xfrm>
          <a:off x="4807731" y="1104809"/>
          <a:ext cx="1828797" cy="1004856"/>
        </a:xfrm>
        <a:prstGeom prst="roundRect">
          <a:avLst>
            <a:gd name="adj" fmla="val 10000"/>
          </a:avLst>
        </a:prstGeom>
        <a:solidFill>
          <a:srgbClr val="A5A5A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State DOTs</a:t>
          </a:r>
        </a:p>
      </dsp:txBody>
      <dsp:txXfrm>
        <a:off x="4837162" y="1134240"/>
        <a:ext cx="1769935" cy="945994"/>
      </dsp:txXfrm>
    </dsp:sp>
    <dsp:sp modelId="{00AFB88C-1681-443E-96C8-21A55D431946}">
      <dsp:nvSpPr>
        <dsp:cNvPr id="0" name=""/>
        <dsp:cNvSpPr/>
      </dsp:nvSpPr>
      <dsp:spPr>
        <a:xfrm>
          <a:off x="6636529" y="1596471"/>
          <a:ext cx="97641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7100327" y="1582827"/>
        <a:ext cx="0" cy="0"/>
      </dsp:txXfrm>
    </dsp:sp>
    <dsp:sp modelId="{DE70181E-228F-4D9E-9127-AC8EF2EBB1A7}">
      <dsp:nvSpPr>
        <dsp:cNvPr id="0" name=""/>
        <dsp:cNvSpPr/>
      </dsp:nvSpPr>
      <dsp:spPr>
        <a:xfrm>
          <a:off x="7612947" y="1104809"/>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State Transportation Improvement Program</a:t>
          </a:r>
        </a:p>
      </dsp:txBody>
      <dsp:txXfrm>
        <a:off x="7642378" y="1134240"/>
        <a:ext cx="1769935" cy="945994"/>
      </dsp:txXfrm>
    </dsp:sp>
    <dsp:sp modelId="{79C8A2B4-481A-4C93-A86C-EBE595ABA357}">
      <dsp:nvSpPr>
        <dsp:cNvPr id="0" name=""/>
        <dsp:cNvSpPr/>
      </dsp:nvSpPr>
      <dsp:spPr>
        <a:xfrm>
          <a:off x="3202517" y="2698566"/>
          <a:ext cx="1605213" cy="21534"/>
        </a:xfrm>
        <a:custGeom>
          <a:avLst/>
          <a:gdLst/>
          <a:ahLst/>
          <a:cxnLst/>
          <a:rect l="0" t="0" r="0" b="0"/>
          <a:pathLst>
            <a:path>
              <a:moveTo>
                <a:pt x="0" y="10767"/>
              </a:moveTo>
              <a:lnTo>
                <a:pt x="1605213" y="10767"/>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964994" y="2669203"/>
        <a:ext cx="0" cy="0"/>
      </dsp:txXfrm>
    </dsp:sp>
    <dsp:sp modelId="{4CE75761-B0C0-4C7F-A080-A00C2C8DE51A}">
      <dsp:nvSpPr>
        <dsp:cNvPr id="0" name=""/>
        <dsp:cNvSpPr/>
      </dsp:nvSpPr>
      <dsp:spPr>
        <a:xfrm>
          <a:off x="4807731" y="2206905"/>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Local Governments</a:t>
          </a:r>
        </a:p>
      </dsp:txBody>
      <dsp:txXfrm>
        <a:off x="4837162" y="2236336"/>
        <a:ext cx="1769935" cy="945994"/>
      </dsp:txXfrm>
    </dsp:sp>
    <dsp:sp modelId="{8277BBB2-7578-4C58-9371-7EC9B1753872}">
      <dsp:nvSpPr>
        <dsp:cNvPr id="0" name=""/>
        <dsp:cNvSpPr/>
      </dsp:nvSpPr>
      <dsp:spPr>
        <a:xfrm>
          <a:off x="6636529" y="2698566"/>
          <a:ext cx="97641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7100327" y="2684923"/>
        <a:ext cx="0" cy="0"/>
      </dsp:txXfrm>
    </dsp:sp>
    <dsp:sp modelId="{31FC977B-67D5-4254-8048-E2B02E5C1F6F}">
      <dsp:nvSpPr>
        <dsp:cNvPr id="0" name=""/>
        <dsp:cNvSpPr/>
      </dsp:nvSpPr>
      <dsp:spPr>
        <a:xfrm>
          <a:off x="7612947" y="2206905"/>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Local Land Use Zoning and Ordinances</a:t>
          </a:r>
        </a:p>
      </dsp:txBody>
      <dsp:txXfrm>
        <a:off x="7642378" y="2236336"/>
        <a:ext cx="1769935" cy="945994"/>
      </dsp:txXfrm>
    </dsp:sp>
    <dsp:sp modelId="{657EDF0C-4BA9-4443-997F-E7B4C5A558B8}">
      <dsp:nvSpPr>
        <dsp:cNvPr id="0" name=""/>
        <dsp:cNvSpPr/>
      </dsp:nvSpPr>
      <dsp:spPr>
        <a:xfrm rot="2068345">
          <a:off x="3031558" y="3249614"/>
          <a:ext cx="1947132" cy="21534"/>
        </a:xfrm>
        <a:custGeom>
          <a:avLst/>
          <a:gdLst/>
          <a:ahLst/>
          <a:cxnLst/>
          <a:rect l="0" t="0" r="0" b="0"/>
          <a:pathLst>
            <a:path>
              <a:moveTo>
                <a:pt x="0" y="10767"/>
              </a:moveTo>
              <a:lnTo>
                <a:pt x="1947132" y="10767"/>
              </a:lnTo>
            </a:path>
          </a:pathLst>
        </a:custGeom>
        <a:noFill/>
        <a:ln w="6350" cap="flat" cmpd="sng" algn="ctr">
          <a:solidFill>
            <a:srgbClr val="A5A5A5"/>
          </a:solidFill>
          <a:prstDash val="solid"/>
          <a:miter lim="800000"/>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992546" y="3192698"/>
        <a:ext cx="0" cy="0"/>
      </dsp:txXfrm>
    </dsp:sp>
    <dsp:sp modelId="{BC84182E-9C9E-472F-AFB9-2BD38AE7F015}">
      <dsp:nvSpPr>
        <dsp:cNvPr id="0" name=""/>
        <dsp:cNvSpPr/>
      </dsp:nvSpPr>
      <dsp:spPr>
        <a:xfrm>
          <a:off x="4807731" y="3309000"/>
          <a:ext cx="1828797" cy="1004856"/>
        </a:xfrm>
        <a:prstGeom prst="roundRect">
          <a:avLst>
            <a:gd name="adj" fmla="val 10000"/>
          </a:avLst>
        </a:prstGeom>
        <a:solidFill>
          <a:srgbClr val="A5A5A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CCOG</a:t>
          </a:r>
        </a:p>
      </dsp:txBody>
      <dsp:txXfrm>
        <a:off x="4837162" y="3338431"/>
        <a:ext cx="1769935" cy="945994"/>
      </dsp:txXfrm>
    </dsp:sp>
    <dsp:sp modelId="{02458CB0-0C87-4BAF-91E7-FF5865A33666}">
      <dsp:nvSpPr>
        <dsp:cNvPr id="0" name=""/>
        <dsp:cNvSpPr/>
      </dsp:nvSpPr>
      <dsp:spPr>
        <a:xfrm>
          <a:off x="6636529" y="3800661"/>
          <a:ext cx="976417" cy="21534"/>
        </a:xfrm>
        <a:custGeom>
          <a:avLst/>
          <a:gdLst/>
          <a:ahLst/>
          <a:cxnLst/>
          <a:rect l="0" t="0" r="0" b="0"/>
          <a:pathLst>
            <a:path>
              <a:moveTo>
                <a:pt x="0" y="10767"/>
              </a:moveTo>
              <a:lnTo>
                <a:pt x="908687" y="10767"/>
              </a:lnTo>
            </a:path>
          </a:pathLst>
        </a:custGeom>
        <a:noFill/>
        <a:ln w="6350" cap="flat" cmpd="sng" algn="ctr">
          <a:solidFill>
            <a:srgbClr val="70AD47"/>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7100327" y="3787018"/>
        <a:ext cx="0" cy="0"/>
      </dsp:txXfrm>
    </dsp:sp>
    <dsp:sp modelId="{67D97F4C-A19A-4E83-9618-B52B00B04856}">
      <dsp:nvSpPr>
        <dsp:cNvPr id="0" name=""/>
        <dsp:cNvSpPr/>
      </dsp:nvSpPr>
      <dsp:spPr>
        <a:xfrm>
          <a:off x="7612947" y="3309000"/>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Coordination &amp; Outreach</a:t>
          </a:r>
        </a:p>
      </dsp:txBody>
      <dsp:txXfrm>
        <a:off x="7642378" y="3338431"/>
        <a:ext cx="1769935" cy="945994"/>
      </dsp:txXfrm>
    </dsp:sp>
    <dsp:sp modelId="{C371A0C6-18DA-4825-BA2E-E4C0B0976962}">
      <dsp:nvSpPr>
        <dsp:cNvPr id="0" name=""/>
        <dsp:cNvSpPr/>
      </dsp:nvSpPr>
      <dsp:spPr>
        <a:xfrm rot="3236149">
          <a:off x="2641749" y="3800661"/>
          <a:ext cx="2726750" cy="21534"/>
        </a:xfrm>
        <a:custGeom>
          <a:avLst/>
          <a:gdLst/>
          <a:ahLst/>
          <a:cxnLst/>
          <a:rect l="0" t="0" r="0" b="0"/>
          <a:pathLst>
            <a:path>
              <a:moveTo>
                <a:pt x="0" y="10767"/>
              </a:moveTo>
              <a:lnTo>
                <a:pt x="2726750" y="10767"/>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020098" y="3716193"/>
        <a:ext cx="0" cy="0"/>
      </dsp:txXfrm>
    </dsp:sp>
    <dsp:sp modelId="{5CAF9CDF-E537-45C1-9ACD-40E644832669}">
      <dsp:nvSpPr>
        <dsp:cNvPr id="0" name=""/>
        <dsp:cNvSpPr/>
      </dsp:nvSpPr>
      <dsp:spPr>
        <a:xfrm>
          <a:off x="4807731" y="4411095"/>
          <a:ext cx="1828797" cy="100485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Economic Development Organizations</a:t>
          </a:r>
        </a:p>
      </dsp:txBody>
      <dsp:txXfrm>
        <a:off x="4837162" y="4440526"/>
        <a:ext cx="1769935" cy="945994"/>
      </dsp:txXfrm>
    </dsp:sp>
    <dsp:sp modelId="{A8A3689A-8748-443A-A3F5-9FF7545DC8CD}">
      <dsp:nvSpPr>
        <dsp:cNvPr id="0" name=""/>
        <dsp:cNvSpPr/>
      </dsp:nvSpPr>
      <dsp:spPr>
        <a:xfrm rot="3690">
          <a:off x="6636529" y="4903288"/>
          <a:ext cx="990550" cy="21534"/>
        </a:xfrm>
        <a:custGeom>
          <a:avLst/>
          <a:gdLst/>
          <a:ahLst/>
          <a:cxnLst/>
          <a:rect l="0" t="0" r="0" b="0"/>
          <a:pathLst>
            <a:path>
              <a:moveTo>
                <a:pt x="0" y="10767"/>
              </a:moveTo>
              <a:lnTo>
                <a:pt x="922820" y="10767"/>
              </a:lnTo>
            </a:path>
          </a:pathLst>
        </a:custGeom>
        <a:noFill/>
        <a:ln w="6350" cap="flat" cmpd="sng" algn="ctr">
          <a:solidFill>
            <a:srgbClr val="70AD47"/>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7107067" y="4889264"/>
        <a:ext cx="0" cy="0"/>
      </dsp:txXfrm>
    </dsp:sp>
    <dsp:sp modelId="{19DB8180-54F3-4F4D-BCA1-179EAA1CBF2B}">
      <dsp:nvSpPr>
        <dsp:cNvPr id="0" name=""/>
        <dsp:cNvSpPr/>
      </dsp:nvSpPr>
      <dsp:spPr>
        <a:xfrm>
          <a:off x="7627079" y="4412158"/>
          <a:ext cx="1828797" cy="1004856"/>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Site Locations &amp; Business Recruitment</a:t>
          </a:r>
        </a:p>
      </dsp:txBody>
      <dsp:txXfrm>
        <a:off x="7656510" y="4441589"/>
        <a:ext cx="1769935" cy="94599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4FC7A1-8A89-4069-89CC-6315B057219C}" type="datetimeFigureOut">
              <a:rPr lang="en-US" smtClean="0"/>
              <a:t>3/23/2017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8F18EB-D653-4EF0-95A9-E628F15B1BA7}" type="slidenum">
              <a:rPr lang="en-US" smtClean="0"/>
              <a:t>‹#›</a:t>
            </a:fld>
            <a:endParaRPr lang="en-US"/>
          </a:p>
        </p:txBody>
      </p:sp>
    </p:spTree>
    <p:extLst>
      <p:ext uri="{BB962C8B-B14F-4D97-AF65-F5344CB8AC3E}">
        <p14:creationId xmlns:p14="http://schemas.microsoft.com/office/powerpoint/2010/main" val="20659058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5ADA6-5D86-4CAC-84BD-2CAC7A09CF78}" type="datetimeFigureOut">
              <a:rPr lang="en-US" smtClean="0"/>
              <a:t>3/23/2017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B320E-3775-474E-A9E8-98F2E819B1AB}" type="slidenum">
              <a:rPr lang="en-US" smtClean="0"/>
              <a:t>‹#›</a:t>
            </a:fld>
            <a:endParaRPr lang="en-US"/>
          </a:p>
        </p:txBody>
      </p:sp>
    </p:spTree>
    <p:extLst>
      <p:ext uri="{BB962C8B-B14F-4D97-AF65-F5344CB8AC3E}">
        <p14:creationId xmlns:p14="http://schemas.microsoft.com/office/powerpoint/2010/main" val="42161609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set the context of the local demographic profile that both generates and attracts freight traffic – we took a look a estimated growth in population, employment and the key sectors of employment that traditionally generate freight traffic. </a:t>
            </a:r>
          </a:p>
          <a:p>
            <a:endParaRPr lang="en-US" baseline="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Our region’s rapid growth over the last decade made it the fastest growing of all U.S. regions with more than 1 million people.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Our population is expected to continue to grow by 50% in the next two decades and double within four decades.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Clear focus needed on REGIONAL systems to support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and economic growth and LOCAL systems to create vibrant communities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Economics – Key Industries</a:t>
            </a:r>
            <a:r>
              <a:rPr lang="en-US" sz="1200" kern="1200" baseline="0" dirty="0">
                <a:solidFill>
                  <a:schemeClr val="tx1"/>
                </a:solidFill>
                <a:effectLst/>
                <a:latin typeface="+mn-lt"/>
                <a:ea typeface="+mn-ea"/>
                <a:cs typeface="+mn-cs"/>
              </a:rPr>
              <a:t> – competing on supply chains – supporting business get their goods to market more efficiently</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5371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00000"/>
                </a:solidFill>
                <a:effectLst/>
                <a:latin typeface="Calibri" panose="020F0502020204030204" pitchFamily="34" charset="0"/>
              </a:rPr>
              <a:t>Working closely to develop this plan were three freight committees with support from project and funding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Freight Plan is a multi-jurisdictional public-private collaboration effort led by the CCOG in partnership with Metropolitan Planning Organizations (MPOs), Rural Planning Organization (RPO), Federal Highway Administration, U.S. Department of Commerce Economic Development Administration, North Carolina Department of Transportation (NCDOT), South Carolina Department of Transportation (SCDOT), local governments, economic development organizations, and private rail and trucking companies, logistics and distribution firms. </a:t>
            </a:r>
            <a:r>
              <a:rPr lang="en-US" sz="1200" b="1" kern="1200" dirty="0">
                <a:solidFill>
                  <a:schemeClr val="tx1"/>
                </a:solidFill>
                <a:effectLst/>
                <a:latin typeface="+mn-lt"/>
                <a:ea typeface="+mn-ea"/>
                <a:cs typeface="+mn-cs"/>
              </a:rPr>
              <a:t>The Freight Plan documents the freight transportation system within the 14 counties of the Greater Charlotte Region which includes 10 counties in North Carolina and four counties in South Carolina.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00000"/>
                </a:solidFill>
                <a:effectLst/>
                <a:latin typeface="Calibri" panose="020F0502020204030204" pitchFamily="34" charset="0"/>
              </a:rPr>
              <a:t>Funding partners supported us financially – supporting the regional partnerships needed for collaboration in transportation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00000"/>
                </a:solidFill>
                <a:effectLst/>
                <a:latin typeface="Calibri" panose="020F0502020204030204" pitchFamily="34" charset="0"/>
              </a:rPr>
              <a:t>Plan, or Project, partners are those who participated through time and input, as they are all participants in the implementation of the plan</a:t>
            </a:r>
            <a:endParaRPr lang="en-US" dirty="0"/>
          </a:p>
        </p:txBody>
      </p:sp>
      <p:sp>
        <p:nvSpPr>
          <p:cNvPr id="4" name="Slide Number Placeholder 3"/>
          <p:cNvSpPr>
            <a:spLocks noGrp="1"/>
          </p:cNvSpPr>
          <p:nvPr>
            <p:ph type="sldNum" sz="quarter" idx="10"/>
          </p:nvPr>
        </p:nvSpPr>
        <p:spPr/>
        <p:txBody>
          <a:bodyPr/>
          <a:lstStyle/>
          <a:p>
            <a:fld id="{BAC421F2-F475-4843-984A-9343EC4FBAE1}" type="slidenum">
              <a:rPr lang="en-US" smtClean="0"/>
              <a:t>14</a:t>
            </a:fld>
            <a:endParaRPr lang="en-US"/>
          </a:p>
        </p:txBody>
      </p:sp>
    </p:spTree>
    <p:extLst>
      <p:ext uri="{BB962C8B-B14F-4D97-AF65-F5344CB8AC3E}">
        <p14:creationId xmlns:p14="http://schemas.microsoft.com/office/powerpoint/2010/main" val="416137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421F2-F475-4843-984A-9343EC4FBAE1}" type="slidenum">
              <a:rPr lang="en-US" smtClean="0"/>
              <a:t>15</a:t>
            </a:fld>
            <a:endParaRPr lang="en-US"/>
          </a:p>
        </p:txBody>
      </p:sp>
    </p:spTree>
    <p:extLst>
      <p:ext uri="{BB962C8B-B14F-4D97-AF65-F5344CB8AC3E}">
        <p14:creationId xmlns:p14="http://schemas.microsoft.com/office/powerpoint/2010/main" val="2071444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709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dirty="0"/>
              <a:t>Regional freight mobility</a:t>
            </a:r>
            <a:r>
              <a:rPr lang="en-US" baseline="0" dirty="0"/>
              <a:t> is important to the Greater Charlotte Region for many reasons. It supports the quality of life of the citizens as population grows and demand for delivery of goods increases. It supports growth in the economy by attracting and retaining businesses providing additional jobs. Moving goods efficiently and affordably across the transportation system is the main driver of the Greater Charlotte Regional Freight Mobility Plan.</a:t>
            </a:r>
            <a:endParaRPr lang="en-US" dirty="0"/>
          </a:p>
        </p:txBody>
      </p:sp>
    </p:spTree>
    <p:extLst>
      <p:ext uri="{BB962C8B-B14F-4D97-AF65-F5344CB8AC3E}">
        <p14:creationId xmlns:p14="http://schemas.microsoft.com/office/powerpoint/2010/main" val="383026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Stakeholder Outreach was an extensive effort led by the plan development team that leaned heavily on the collaboration of several committees. </a:t>
            </a:r>
          </a:p>
          <a:p>
            <a:endParaRPr lang="en-US" baseline="0" dirty="0"/>
          </a:p>
          <a:p>
            <a:r>
              <a:rPr lang="en-US" baseline="0" dirty="0"/>
              <a:t>The Coordinating Committee, representing our Transportation Planning Organizations within the region, as well as NCDOT, SCDOT and FHWA, did a phenomenal job of attending meetings, reviewing technical memoranda, and incorporating input from each of their organizations/agencies. </a:t>
            </a:r>
          </a:p>
          <a:p>
            <a:endParaRPr lang="en-US" baseline="0" dirty="0"/>
          </a:p>
          <a:p>
            <a:r>
              <a:rPr lang="en-US" baseline="0" dirty="0"/>
              <a:t>The Steering Committee represented a wide range of organizations, agencies, and companies throughout the region. Their participation included hearing updates on the plan development, receiving highlights from the technical memoranda, and participating in interactive work sessions to identify needs and opportunities for implementation of the Freight Plan’s recommendations. </a:t>
            </a:r>
          </a:p>
          <a:p>
            <a:endParaRPr lang="en-US" baseline="0" dirty="0"/>
          </a:p>
          <a:p>
            <a:r>
              <a:rPr lang="en-US" baseline="0" dirty="0"/>
              <a:t>The Freight Advisory Committee is a private sector focused group, established as part of the Freight Plan development but to also be participants in the implementation and championing of the Freight Plan Recommendations. </a:t>
            </a:r>
          </a:p>
          <a:p>
            <a:endParaRPr lang="en-US" baseline="0" dirty="0"/>
          </a:p>
          <a:p>
            <a:r>
              <a:rPr lang="en-US" baseline="0" dirty="0"/>
              <a:t>A series of surveys were also conducted, separate from the Committee activities. The Plan development team hosted both online surveys as well as one-on-one interviews with members of the community to drill down on some specific needs and issues facing freight mobility in the region. As noted on the slide, the highest priority from this community was planning for traffic congestion relief and improving/maintaining travel time reliability. </a:t>
            </a:r>
          </a:p>
        </p:txBody>
      </p:sp>
      <p:sp>
        <p:nvSpPr>
          <p:cNvPr id="4" name="Slide Number Placeholder 3"/>
          <p:cNvSpPr>
            <a:spLocks noGrp="1"/>
          </p:cNvSpPr>
          <p:nvPr>
            <p:ph type="sldNum" sz="quarter" idx="10"/>
          </p:nvPr>
        </p:nvSpPr>
        <p:spPr/>
        <p:txBody>
          <a:bodyPr/>
          <a:lstStyle/>
          <a:p>
            <a:fld id="{BAC421F2-F475-4843-984A-9343EC4FBAE1}" type="slidenum">
              <a:rPr lang="en-US" smtClean="0"/>
              <a:t>8</a:t>
            </a:fld>
            <a:endParaRPr lang="en-US"/>
          </a:p>
        </p:txBody>
      </p:sp>
    </p:spTree>
    <p:extLst>
      <p:ext uri="{BB962C8B-B14F-4D97-AF65-F5344CB8AC3E}">
        <p14:creationId xmlns:p14="http://schemas.microsoft.com/office/powerpoint/2010/main" val="324778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Freight Related</a:t>
            </a:r>
            <a:r>
              <a:rPr lang="en-US" baseline="0" dirty="0"/>
              <a:t> data highlights that guide planners include some of these highlights:</a:t>
            </a:r>
          </a:p>
          <a:p>
            <a:endParaRPr lang="en-US" baseline="0" dirty="0"/>
          </a:p>
          <a:p>
            <a:r>
              <a:rPr lang="en-US" baseline="0" dirty="0"/>
              <a:t>Where is freight moving by truck? As expected, we see Interstates 85 and 77 as being major corridors for freight traveling by truck. </a:t>
            </a:r>
          </a:p>
          <a:p>
            <a:r>
              <a:rPr lang="en-US" baseline="0" dirty="0"/>
              <a:t>How much freight is moving by truck? We see about 77% of all tonnage moving by truck, compared with other modes, such as rail or air. </a:t>
            </a:r>
          </a:p>
          <a:p>
            <a:r>
              <a:rPr lang="en-US" baseline="0" dirty="0"/>
              <a:t>Which goods are going by truck? Non-metal Minerals and Gravel account for the most tonnage moving by truck. This signals high construction activity in the region </a:t>
            </a:r>
          </a:p>
          <a:p>
            <a:endParaRPr lang="en-US" baseline="0" dirty="0"/>
          </a:p>
          <a:p>
            <a:r>
              <a:rPr lang="en-US" i="1" baseline="0" dirty="0"/>
              <a:t>With consideration of rail: </a:t>
            </a:r>
          </a:p>
          <a:p>
            <a:r>
              <a:rPr lang="en-US" baseline="0" dirty="0"/>
              <a:t>This region is served by 9 different railroads, 2 Class 1 railroads (Norfolk Southern and CSX Transportation) and 7 </a:t>
            </a:r>
            <a:r>
              <a:rPr lang="en-US" baseline="0" dirty="0" err="1"/>
              <a:t>shortline</a:t>
            </a:r>
            <a:r>
              <a:rPr lang="en-US" baseline="0" dirty="0"/>
              <a:t> (smaller owners/operators). </a:t>
            </a:r>
          </a:p>
          <a:p>
            <a:r>
              <a:rPr lang="en-US" baseline="0" dirty="0"/>
              <a:t>Those railroads carry about 5% of all freight moving through the region. </a:t>
            </a:r>
          </a:p>
          <a:p>
            <a:r>
              <a:rPr lang="en-US" baseline="0" dirty="0"/>
              <a:t>The top commodity moving by rail are Cereal Grains. </a:t>
            </a:r>
          </a:p>
          <a:p>
            <a:endParaRPr lang="en-US" baseline="0" dirty="0"/>
          </a:p>
          <a:p>
            <a:r>
              <a:rPr lang="en-US" i="1" baseline="0" dirty="0"/>
              <a:t>With consideration of air transport:</a:t>
            </a:r>
          </a:p>
          <a:p>
            <a:r>
              <a:rPr lang="en-US" baseline="0" dirty="0"/>
              <a:t>An estimated 42% of all air cargo moving through North Carolina is handled at Charlotte Douglas International Airport</a:t>
            </a:r>
          </a:p>
          <a:p>
            <a:r>
              <a:rPr lang="en-US" baseline="0" dirty="0"/>
              <a:t>This accounts for an estimated $31B in economic gains for our study area</a:t>
            </a:r>
          </a:p>
          <a:p>
            <a:r>
              <a:rPr lang="en-US" baseline="0" dirty="0"/>
              <a:t>The top commodity by both dollar value and weight moving by air is electronic equipment. </a:t>
            </a:r>
            <a:endParaRPr lang="en-US" dirty="0"/>
          </a:p>
        </p:txBody>
      </p:sp>
      <p:sp>
        <p:nvSpPr>
          <p:cNvPr id="4" name="Slide Number Placeholder 3"/>
          <p:cNvSpPr>
            <a:spLocks noGrp="1"/>
          </p:cNvSpPr>
          <p:nvPr>
            <p:ph type="sldNum" sz="quarter" idx="10"/>
          </p:nvPr>
        </p:nvSpPr>
        <p:spPr/>
        <p:txBody>
          <a:bodyPr/>
          <a:lstStyle/>
          <a:p>
            <a:fld id="{BAC421F2-F475-4843-984A-9343EC4FBAE1}" type="slidenum">
              <a:rPr lang="en-US" smtClean="0"/>
              <a:t>9</a:t>
            </a:fld>
            <a:endParaRPr lang="en-US"/>
          </a:p>
        </p:txBody>
      </p:sp>
    </p:spTree>
    <p:extLst>
      <p:ext uri="{BB962C8B-B14F-4D97-AF65-F5344CB8AC3E}">
        <p14:creationId xmlns:p14="http://schemas.microsoft.com/office/powerpoint/2010/main" val="237671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priorities</a:t>
            </a:r>
            <a:r>
              <a:rPr lang="en-US" sz="1200" kern="1200" baseline="0" dirty="0">
                <a:solidFill>
                  <a:schemeClr val="tx1"/>
                </a:solidFill>
                <a:effectLst/>
                <a:latin typeface="+mn-lt"/>
                <a:ea typeface="+mn-ea"/>
                <a:cs typeface="+mn-cs"/>
              </a:rPr>
              <a:t> of addressing truck congestion and improving travel time reliability, here are a few highlights of things we heard across all modes of transportation.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These are regional issues that may be incorporated into your local plans – specifically truck parking, highway bottlenecks and participating in incident management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small in volume, airborne freight has by far the highest value per ton of any mode. Typical commodities include goods from the pharmaceutical, automotive, and high-tech manufacturing sectors as well as the consumer parcel delivery services. </a:t>
            </a:r>
            <a:r>
              <a:rPr lang="en-US" sz="1200" b="1" kern="1200" dirty="0">
                <a:solidFill>
                  <a:schemeClr val="tx1"/>
                </a:solidFill>
                <a:effectLst/>
                <a:latin typeface="+mn-lt"/>
                <a:ea typeface="+mn-ea"/>
                <a:cs typeface="+mn-cs"/>
              </a:rPr>
              <a:t>Moving goods by air is expensive and the industry responds to the forces of supply and demand. </a:t>
            </a:r>
            <a:r>
              <a:rPr lang="en-US" sz="1200" kern="1200" dirty="0">
                <a:solidFill>
                  <a:schemeClr val="tx1"/>
                </a:solidFill>
                <a:effectLst/>
                <a:latin typeface="+mn-lt"/>
                <a:ea typeface="+mn-ea"/>
                <a:cs typeface="+mn-cs"/>
              </a:rPr>
              <a:t>This is not unique to the region but an industry wide fact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Because nearly every freight shipment travels by truck at some point in its delivery, challenges on the highway system can cause ripples through the state’s freight transportation system and the economy. </a:t>
            </a:r>
            <a:r>
              <a:rPr lang="en-US" sz="1200" kern="1200" dirty="0">
                <a:solidFill>
                  <a:schemeClr val="tx1"/>
                </a:solidFill>
                <a:effectLst/>
                <a:latin typeface="+mn-lt"/>
                <a:ea typeface="+mn-ea"/>
                <a:cs typeface="+mn-cs"/>
              </a:rPr>
              <a:t>Delay, safety, and access issues raise costs for shippers, carriers, manufacturers and consumers alike.</a:t>
            </a:r>
          </a:p>
          <a:p>
            <a:endParaRPr lang="en-US" dirty="0"/>
          </a:p>
        </p:txBody>
      </p:sp>
      <p:sp>
        <p:nvSpPr>
          <p:cNvPr id="4" name="Slide Number Placeholder 3"/>
          <p:cNvSpPr>
            <a:spLocks noGrp="1"/>
          </p:cNvSpPr>
          <p:nvPr>
            <p:ph type="sldNum" sz="quarter" idx="10"/>
          </p:nvPr>
        </p:nvSpPr>
        <p:spPr/>
        <p:txBody>
          <a:bodyPr/>
          <a:lstStyle/>
          <a:p>
            <a:fld id="{4206D787-00C1-4072-8191-D646426A625F}" type="slidenum">
              <a:rPr lang="en-US" smtClean="0"/>
              <a:t>10</a:t>
            </a:fld>
            <a:endParaRPr lang="en-US"/>
          </a:p>
        </p:txBody>
      </p:sp>
    </p:spTree>
    <p:extLst>
      <p:ext uri="{BB962C8B-B14F-4D97-AF65-F5344CB8AC3E}">
        <p14:creationId xmlns:p14="http://schemas.microsoft.com/office/powerpoint/2010/main" val="192286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grouped recommendations into three categories: Projects, programs and policies they </a:t>
            </a:r>
            <a:r>
              <a:rPr lang="en-US" dirty="0"/>
              <a:t>are focused on reducing congestion and bottlenecks,</a:t>
            </a:r>
            <a:r>
              <a:rPr lang="en-US" baseline="0" dirty="0"/>
              <a:t> reducing crashes and improving safety for freight drivers and others, replacing or improving deficient infrastructure and improving our environment and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Performance measures have been identified to track the success of investments either through reductions in congestion, crashes, increase carrying volumes, replacement or improvement of deficient infrastructure, and environment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8267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region's transportation planning organizations are charged with providing a continuing, coordinated, and comprehensive transportation planning process. Freight mobility is a critical component of the planning process and the plan's infrastructure recommendations will most likely be their responsibility for inclusion in their plans for funding consideration by State DOTs.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of the land use recommendations will fall under the purview of the region's local governments as the managers of land use planning and policies. Local governments will be able to use the plan's recommendations to help guide efficient land use decisions and policies that impact both the private sector and the community.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Economic development boards and chambers of commerce should use the plan's recommendations to retain existing business as well as attract new ones.  They will also be better informed of the region's plan for the freight transportation system so that they may advise prospective clients on site locations that are near or on the freight network.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NC and SC DOTs have or are in the process to complete a statewide freight plan.  Our region's freight plan will inform both state plans of our region's priorities for projects, programs and policies to provide a safe, efficient, reliable and sustainable freight transportation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for the freight mobility plan to be a guiding document the region's MPOs/RPOs and local governments must recognize its value.  Buy-in is critical because the region will need to act as a whole to improve the system and gain the maximum benefit from the recommendations.  It cannot be a winners and loser’s mentality we must instead support each other to maximize our assets and grow our economy.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Beginning in January we will begin leading the project partners through adoption and acceptance of the plan and to raise awareness of the importance of the plan to others in our region.  In addition, regional programs that span jurisdictional boundaries will be the responsibility of all but we will take the initial step to investigate the feasibility of a few such as ITS and IMS.</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3057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suggested to the Centralina</a:t>
            </a:r>
            <a:r>
              <a:rPr lang="en-US" baseline="0" dirty="0"/>
              <a:t> Council of Governments for their role in plan implementation?</a:t>
            </a:r>
          </a:p>
          <a:p>
            <a:endParaRPr lang="en-US" baseline="0" dirty="0"/>
          </a:p>
          <a:p>
            <a:r>
              <a:rPr lang="en-US" baseline="0" dirty="0"/>
              <a:t>The overarching theme of these recommendations is to continue to sponsor and facilitate regional freight planning activities. These include:</a:t>
            </a:r>
          </a:p>
          <a:p>
            <a:pPr marL="171450" indent="-171450">
              <a:buFontTx/>
              <a:buChar char="-"/>
            </a:pPr>
            <a:r>
              <a:rPr lang="en-US" baseline="0" dirty="0"/>
              <a:t>Support an educational program to continue to raise the awareness of freight mobility in the region</a:t>
            </a:r>
          </a:p>
          <a:p>
            <a:pPr marL="171450" indent="-171450">
              <a:buFontTx/>
              <a:buChar char="-"/>
            </a:pPr>
            <a:r>
              <a:rPr lang="en-US" baseline="0" dirty="0"/>
              <a:t>House all transportation, economic, and land use data compiled for the Freight Plan to share with regional partners </a:t>
            </a:r>
          </a:p>
          <a:p>
            <a:pPr marL="171450" indent="-171450">
              <a:buFontTx/>
              <a:buChar char="-"/>
            </a:pPr>
            <a:r>
              <a:rPr lang="en-US" baseline="0" dirty="0"/>
              <a:t>Coordinate future activities with the Freight Advisory Committee</a:t>
            </a:r>
          </a:p>
          <a:p>
            <a:pPr marL="171450" indent="-171450">
              <a:buFontTx/>
              <a:buChar char="-"/>
            </a:pPr>
            <a:r>
              <a:rPr lang="en-US" baseline="0" dirty="0"/>
              <a:t>Investigate regional programs identified in the Freight Plan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AC421F2-F475-4843-984A-9343EC4FBAE1}" type="slidenum">
              <a:rPr lang="en-US" smtClean="0"/>
              <a:t>13</a:t>
            </a:fld>
            <a:endParaRPr lang="en-US"/>
          </a:p>
        </p:txBody>
      </p:sp>
    </p:spTree>
    <p:extLst>
      <p:ext uri="{BB962C8B-B14F-4D97-AF65-F5344CB8AC3E}">
        <p14:creationId xmlns:p14="http://schemas.microsoft.com/office/powerpoint/2010/main" val="3819391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57EBE5-BB84-476C-85FD-FA27FA77D079}"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1688536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31354D-7B15-4C30-B80A-3DE12C63325A}"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114191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FFCE23-F41E-4F07-B6A7-EB9C26EB3674}"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145783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481AE3F1-9E29-49D7-877A-9D995EF08964}"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93372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FFFE01FA-8ED1-4119-9F0D-E59E3C0BD384}"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317777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AF846F-E2E8-4C32-A65F-093B2280537C}"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1103714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B83904-3DB9-46FA-999C-1870C316DA84}"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82483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778A57-B488-4B96-8F47-0852AF194583}"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165147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E12A8-9278-4F11-845E-6464C4B9500B}"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4536689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062A1-91C4-4A32-99E0-1BAF9DA61413}"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18609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F3934-1DBA-4E00-BF12-A2585389202A}"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346984327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846920-43B0-442E-9DEB-0B5E648DF44F}"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371692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E2F9AD-2504-4381-8CE9-147456466667}" type="datetime1">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249685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3E8980-A0B3-4810-8162-0A3799EA41B9}" type="datetime1">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54825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46CAD-5A7A-4891-93B5-88BED54E8F42}" type="datetime1">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349960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F1FE1CC-AF9A-48BA-BB91-A437F51181EC}"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95597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F338FCB4-CBAE-4E4E-A50A-F9EF44A9B2EF}" type="datetime1">
              <a:rPr lang="en-US" smtClean="0"/>
              <a:t>3/23/2017</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F176EF0-7F02-4B66-BE38-8BB7427E4679}" type="slidenum">
              <a:rPr lang="en-US" smtClean="0"/>
              <a:t>‹#›</a:t>
            </a:fld>
            <a:endParaRPr lang="en-US"/>
          </a:p>
        </p:txBody>
      </p:sp>
    </p:spTree>
    <p:extLst>
      <p:ext uri="{BB962C8B-B14F-4D97-AF65-F5344CB8AC3E}">
        <p14:creationId xmlns:p14="http://schemas.microsoft.com/office/powerpoint/2010/main" val="42106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3E706EA-79DA-41BA-BDF0-211FA7290F99}" type="datetime1">
              <a:rPr lang="en-US" smtClean="0"/>
              <a:t>3/23/2017</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F176EF0-7F02-4B66-BE38-8BB7427E4679}" type="slidenum">
              <a:rPr lang="en-US" smtClean="0"/>
              <a:t>‹#›</a:t>
            </a:fld>
            <a:endParaRPr lang="en-US"/>
          </a:p>
        </p:txBody>
      </p:sp>
    </p:spTree>
    <p:extLst>
      <p:ext uri="{BB962C8B-B14F-4D97-AF65-F5344CB8AC3E}">
        <p14:creationId xmlns:p14="http://schemas.microsoft.com/office/powerpoint/2010/main" val="3282352171"/>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1.jpeg"/><Relationship Id="rId4" Type="http://schemas.openxmlformats.org/officeDocument/2006/relationships/diagramLayout" Target="../diagrams/layout3.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166" b="13407"/>
          <a:stretch/>
        </p:blipFill>
        <p:spPr>
          <a:xfrm>
            <a:off x="0" y="-4195"/>
            <a:ext cx="12192000" cy="6862195"/>
          </a:xfrm>
          <a:prstGeom prst="rect">
            <a:avLst/>
          </a:prstGeom>
          <a:ln>
            <a:noFill/>
          </a:ln>
        </p:spPr>
      </p:pic>
      <p:sp>
        <p:nvSpPr>
          <p:cNvPr id="6" name="Title 5"/>
          <p:cNvSpPr>
            <a:spLocks noGrp="1"/>
          </p:cNvSpPr>
          <p:nvPr>
            <p:ph type="ctrTitle"/>
          </p:nvPr>
        </p:nvSpPr>
        <p:spPr>
          <a:xfrm>
            <a:off x="719958" y="2135406"/>
            <a:ext cx="10752083" cy="2387600"/>
          </a:xfrm>
        </p:spPr>
        <p:txBody>
          <a:bodyPr>
            <a:normAutofit fontScale="90000"/>
          </a:bodyPr>
          <a:lstStyle/>
          <a:p>
            <a:r>
              <a:rPr lang="en-US" sz="6000" b="1" dirty="0">
                <a:solidFill>
                  <a:schemeClr val="tx1"/>
                </a:solidFill>
                <a:latin typeface="Candara" panose="020E0502030303020204" pitchFamily="34" charset="0"/>
              </a:rPr>
              <a:t>Greater Charlotte Regional Freight Mobility Plan</a:t>
            </a:r>
          </a:p>
        </p:txBody>
      </p:sp>
      <p:sp>
        <p:nvSpPr>
          <p:cNvPr id="7" name="Subtitle 6"/>
          <p:cNvSpPr>
            <a:spLocks noGrp="1"/>
          </p:cNvSpPr>
          <p:nvPr>
            <p:ph type="subTitle" idx="1"/>
          </p:nvPr>
        </p:nvSpPr>
        <p:spPr>
          <a:xfrm>
            <a:off x="0" y="78662"/>
            <a:ext cx="6096000" cy="1655762"/>
          </a:xfrm>
        </p:spPr>
        <p:txBody>
          <a:bodyPr>
            <a:normAutofit/>
          </a:bodyPr>
          <a:lstStyle/>
          <a:p>
            <a:pPr algn="l"/>
            <a:r>
              <a:rPr lang="en-US" sz="4000" b="1" dirty="0">
                <a:solidFill>
                  <a:schemeClr val="tx1"/>
                </a:solidFill>
                <a:latin typeface="Candara" panose="020E0502030303020204" pitchFamily="34" charset="0"/>
              </a:rPr>
              <a:t>NC    SC   USA</a:t>
            </a:r>
          </a:p>
        </p:txBody>
      </p:sp>
      <p:cxnSp>
        <p:nvCxnSpPr>
          <p:cNvPr id="9" name="Straight Connector 8"/>
          <p:cNvCxnSpPr/>
          <p:nvPr/>
        </p:nvCxnSpPr>
        <p:spPr>
          <a:xfrm>
            <a:off x="941688" y="266520"/>
            <a:ext cx="0" cy="352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88921" y="266520"/>
            <a:ext cx="0" cy="352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80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202238" y="1427040"/>
            <a:ext cx="8789361" cy="3294540"/>
          </a:xfrm>
          <a:prstGeom prst="roundRect">
            <a:avLst>
              <a:gd name="adj" fmla="val 15954"/>
            </a:avLst>
          </a:prstGeom>
          <a:solidFill>
            <a:schemeClr val="tx1">
              <a:lumMod val="95000"/>
            </a:schemeClr>
          </a:solidFill>
          <a:ln/>
          <a:extLst/>
        </p:spPr>
        <p:style>
          <a:lnRef idx="2">
            <a:schemeClr val="accent4"/>
          </a:lnRef>
          <a:fillRef idx="1">
            <a:schemeClr val="lt1"/>
          </a:fillRef>
          <a:effectRef idx="0">
            <a:schemeClr val="accent4"/>
          </a:effectRef>
          <a:fontRef idx="minor">
            <a:schemeClr val="dk1"/>
          </a:fontRef>
        </p:style>
        <p:txBody>
          <a:bodyPr vert="horz" wrap="square" lIns="36576" tIns="36576" rIns="36576" bIns="36576" numCol="1" anchor="t" anchorCtr="0" compatLnSpc="1">
            <a:prstTxWarp prst="textNoShape">
              <a:avLst/>
            </a:prstTxWarp>
          </a:bodyPr>
          <a:lstStyle/>
          <a:p>
            <a:pPr marL="22860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accent1"/>
                </a:solidFill>
                <a:effectLst/>
                <a:latin typeface="Calibri" panose="020F0502020204030204" pitchFamily="34" charset="0"/>
              </a:rPr>
              <a:t>Motor Carrier Challenges</a:t>
            </a:r>
          </a:p>
          <a:p>
            <a:pPr marL="342900" marR="0" lvl="0" indent="-342900" algn="l" defTabSz="914400" rtl="0" eaLnBrk="0" fontAlgn="base" latinLnBrk="0" hangingPunct="0">
              <a:lnSpc>
                <a:spcPct val="100000"/>
              </a:lnSpc>
              <a:spcBef>
                <a:spcPct val="0"/>
              </a:spcBef>
              <a:spcAft>
                <a:spcPct val="0"/>
              </a:spcAft>
              <a:buClrTx/>
              <a:buSzPct val="70000"/>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alibri" panose="020F0502020204030204" pitchFamily="34" charset="0"/>
              </a:rPr>
              <a:t>5 interstate &amp; 3 off-interstate system bottlenecks</a:t>
            </a:r>
          </a:p>
          <a:p>
            <a:pPr marL="342900" marR="0" lvl="0" indent="-342900" algn="l" defTabSz="914400" rtl="0" eaLnBrk="0" fontAlgn="base" latinLnBrk="0" hangingPunct="0">
              <a:lnSpc>
                <a:spcPct val="100000"/>
              </a:lnSpc>
              <a:spcBef>
                <a:spcPct val="0"/>
              </a:spcBef>
              <a:spcAft>
                <a:spcPct val="0"/>
              </a:spcAft>
              <a:buClrTx/>
              <a:buSzPct val="70000"/>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alibri" panose="020F0502020204030204" pitchFamily="34" charset="0"/>
              </a:rPr>
              <a:t>Roadway maintenance and capacity improvement</a:t>
            </a:r>
            <a:r>
              <a:rPr kumimoji="0" lang="en-US" altLang="en-US" sz="2400" b="0" i="0" u="none" strike="noStrike" cap="none" normalizeH="0" dirty="0">
                <a:ln>
                  <a:noFill/>
                </a:ln>
                <a:solidFill>
                  <a:srgbClr val="000000"/>
                </a:solidFill>
                <a:effectLst/>
                <a:latin typeface="Calibri" panose="020F0502020204030204" pitchFamily="34" charset="0"/>
              </a:rPr>
              <a:t> needs</a:t>
            </a:r>
            <a:r>
              <a:rPr kumimoji="0" lang="en-US" altLang="en-US" sz="2400" b="0" i="0" u="none" strike="noStrike" cap="none" normalizeH="0" baseline="0" dirty="0">
                <a:ln>
                  <a:noFill/>
                </a:ln>
                <a:solidFill>
                  <a:srgbClr val="000000"/>
                </a:solidFill>
                <a:effectLst/>
                <a:latin typeface="Calibri" panose="020F0502020204030204" pitchFamily="34" charset="0"/>
              </a:rPr>
              <a:t> far outweigh available funding. </a:t>
            </a:r>
          </a:p>
          <a:p>
            <a:pPr marL="342900" marR="0" lvl="0" indent="-342900" algn="l" defTabSz="914400" rtl="0" eaLnBrk="0" fontAlgn="base" latinLnBrk="0" hangingPunct="0">
              <a:lnSpc>
                <a:spcPct val="100000"/>
              </a:lnSpc>
              <a:spcBef>
                <a:spcPct val="0"/>
              </a:spcBef>
              <a:spcAft>
                <a:spcPct val="0"/>
              </a:spcAft>
              <a:buClrTx/>
              <a:buSzPct val="70000"/>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alibri" panose="020F0502020204030204" pitchFamily="34" charset="0"/>
              </a:rPr>
              <a:t>Limited truck parking and highway bottlenecks are impacting efficiency of the freight network. </a:t>
            </a:r>
          </a:p>
          <a:p>
            <a:pPr marL="342900" marR="0" lvl="0" indent="-342900" algn="l" defTabSz="914400" rtl="0" eaLnBrk="0" fontAlgn="base" latinLnBrk="0" hangingPunct="0">
              <a:lnSpc>
                <a:spcPct val="100000"/>
              </a:lnSpc>
              <a:spcBef>
                <a:spcPct val="0"/>
              </a:spcBef>
              <a:spcAft>
                <a:spcPct val="0"/>
              </a:spcAft>
              <a:buClrTx/>
              <a:buSzPct val="70000"/>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alibri" panose="020F0502020204030204" pitchFamily="34" charset="0"/>
              </a:rPr>
              <a:t>Incident management has become an increasingly hot topic on major corridors.</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AutoShape 8"/>
          <p:cNvSpPr>
            <a:spLocks noChangeArrowheads="1"/>
          </p:cNvSpPr>
          <p:nvPr/>
        </p:nvSpPr>
        <p:spPr bwMode="auto">
          <a:xfrm>
            <a:off x="9206752" y="2996461"/>
            <a:ext cx="2835203" cy="2032154"/>
          </a:xfrm>
          <a:prstGeom prst="roundRect">
            <a:avLst>
              <a:gd name="adj" fmla="val 14995"/>
            </a:avLst>
          </a:prstGeom>
          <a:solidFill>
            <a:schemeClr val="bg2">
              <a:lumMod val="20000"/>
              <a:lumOff val="80000"/>
            </a:schemeClr>
          </a:solidFill>
          <a:ln/>
          <a:extLst/>
        </p:spPr>
        <p:style>
          <a:lnRef idx="2">
            <a:schemeClr val="accent2"/>
          </a:lnRef>
          <a:fillRef idx="1">
            <a:schemeClr val="lt1"/>
          </a:fillRef>
          <a:effectRef idx="0">
            <a:schemeClr val="accent2"/>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3366"/>
                </a:solidFill>
                <a:effectLst/>
                <a:latin typeface="Calibri" panose="020F0502020204030204" pitchFamily="34" charset="0"/>
              </a:rPr>
              <a:t>Aviation Challenge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alibri" panose="020F0502020204030204" pitchFamily="34" charset="0"/>
              </a:rPr>
              <a:t>High value commodities </a:t>
            </a: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nvGrpSpPr>
          <p:cNvPr id="3" name="Group 2"/>
          <p:cNvGrpSpPr/>
          <p:nvPr/>
        </p:nvGrpSpPr>
        <p:grpSpPr>
          <a:xfrm>
            <a:off x="202238" y="4900225"/>
            <a:ext cx="8789361" cy="1742361"/>
            <a:chOff x="6973386" y="1494799"/>
            <a:chExt cx="2892509" cy="1742361"/>
          </a:xfrm>
          <a:solidFill>
            <a:schemeClr val="accent4">
              <a:lumMod val="20000"/>
              <a:lumOff val="80000"/>
            </a:schemeClr>
          </a:solidFill>
        </p:grpSpPr>
        <p:sp>
          <p:nvSpPr>
            <p:cNvPr id="5" name="AutoShape 6"/>
            <p:cNvSpPr>
              <a:spLocks noChangeArrowheads="1"/>
            </p:cNvSpPr>
            <p:nvPr/>
          </p:nvSpPr>
          <p:spPr bwMode="auto">
            <a:xfrm>
              <a:off x="6973386" y="1494799"/>
              <a:ext cx="2892509" cy="1742361"/>
            </a:xfrm>
            <a:prstGeom prst="roundRect">
              <a:avLst>
                <a:gd name="adj" fmla="val 13088"/>
              </a:avLst>
            </a:prstGeom>
            <a:grpFill/>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accent5">
                      <a:lumMod val="75000"/>
                    </a:schemeClr>
                  </a:solidFill>
                  <a:effectLst/>
                  <a:latin typeface="Calibri" panose="020F0502020204030204" pitchFamily="34" charset="0"/>
                </a:rPr>
                <a:t>Rail Challenges</a:t>
              </a:r>
            </a:p>
          </p:txBody>
        </p:sp>
        <p:sp>
          <p:nvSpPr>
            <p:cNvPr id="11" name="Text Box 12"/>
            <p:cNvSpPr txBox="1">
              <a:spLocks noChangeArrowheads="1"/>
            </p:cNvSpPr>
            <p:nvPr/>
          </p:nvSpPr>
          <p:spPr bwMode="auto">
            <a:xfrm>
              <a:off x="7036640" y="1973178"/>
              <a:ext cx="2616856" cy="1127136"/>
            </a:xfrm>
            <a:prstGeom prst="rect">
              <a:avLst/>
            </a:prstGeom>
            <a:gr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342900" lvl="0" indent="-342900" defTabSz="914400" eaLnBrk="0" fontAlgn="base" hangingPunct="0">
                <a:spcBef>
                  <a:spcPct val="0"/>
                </a:spcBef>
                <a:spcAft>
                  <a:spcPct val="0"/>
                </a:spcAft>
                <a:buSzPct val="70000"/>
                <a:buFont typeface="Wingdings" panose="05000000000000000000" pitchFamily="2" charset="2"/>
                <a:buChar char="§"/>
              </a:pPr>
              <a:r>
                <a:rPr lang="en-US" altLang="en-US" sz="2400" dirty="0">
                  <a:solidFill>
                    <a:srgbClr val="000000"/>
                  </a:solidFill>
                  <a:latin typeface="Calibri" panose="020F0502020204030204" pitchFamily="34" charset="0"/>
                </a:rPr>
                <a:t>4 system bottlenecks</a:t>
              </a:r>
            </a:p>
            <a:p>
              <a:pPr marL="342900" lvl="0" indent="-342900" defTabSz="914400" eaLnBrk="0" fontAlgn="base" hangingPunct="0">
                <a:spcBef>
                  <a:spcPct val="0"/>
                </a:spcBef>
                <a:spcAft>
                  <a:spcPct val="0"/>
                </a:spcAft>
                <a:buSzPct val="70000"/>
                <a:buFont typeface="Wingdings" panose="05000000000000000000" pitchFamily="2" charset="2"/>
                <a:buChar char="§"/>
              </a:pPr>
              <a:r>
                <a:rPr lang="en-US" altLang="en-US" sz="2400" dirty="0">
                  <a:solidFill>
                    <a:srgbClr val="000000"/>
                  </a:solidFill>
                  <a:latin typeface="Calibri" panose="020F0502020204030204" pitchFamily="34" charset="0"/>
                </a:rPr>
                <a:t>At-grade-crossing safety</a:t>
              </a:r>
            </a:p>
            <a:p>
              <a:pPr marL="342900" lvl="0" indent="-342900" defTabSz="914400" eaLnBrk="0" fontAlgn="base" hangingPunct="0">
                <a:spcBef>
                  <a:spcPct val="0"/>
                </a:spcBef>
                <a:spcAft>
                  <a:spcPct val="0"/>
                </a:spcAft>
                <a:buSzPct val="70000"/>
                <a:buFont typeface="Wingdings" panose="05000000000000000000" pitchFamily="2" charset="2"/>
                <a:buChar char="§"/>
              </a:pPr>
              <a:r>
                <a:rPr lang="en-US" altLang="en-US" sz="2400" dirty="0">
                  <a:solidFill>
                    <a:srgbClr val="000000"/>
                  </a:solidFill>
                  <a:latin typeface="Calibri" panose="020F0502020204030204" pitchFamily="34" charset="0"/>
                </a:rPr>
                <a:t>Only 5% of freight tonnage is moved by rail</a:t>
              </a:r>
            </a:p>
          </p:txBody>
        </p:sp>
      </p:grpSp>
      <p:sp>
        <p:nvSpPr>
          <p:cNvPr id="2" name="Title 1"/>
          <p:cNvSpPr>
            <a:spLocks noGrp="1"/>
          </p:cNvSpPr>
          <p:nvPr>
            <p:ph type="title"/>
          </p:nvPr>
        </p:nvSpPr>
        <p:spPr>
          <a:xfrm>
            <a:off x="0" y="274042"/>
            <a:ext cx="11826802" cy="759733"/>
          </a:xfrm>
        </p:spPr>
        <p:txBody>
          <a:bodyPr>
            <a:normAutofit/>
          </a:bodyPr>
          <a:lstStyle/>
          <a:p>
            <a:r>
              <a:rPr lang="en-US" sz="4000" b="1" dirty="0"/>
              <a:t>Challenges and Opportunities</a:t>
            </a:r>
          </a:p>
        </p:txBody>
      </p:sp>
    </p:spTree>
    <p:extLst>
      <p:ext uri="{BB962C8B-B14F-4D97-AF65-F5344CB8AC3E}">
        <p14:creationId xmlns:p14="http://schemas.microsoft.com/office/powerpoint/2010/main" val="387867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53273"/>
          </a:xfrm>
        </p:spPr>
        <p:txBody>
          <a:bodyPr>
            <a:normAutofit/>
          </a:bodyPr>
          <a:lstStyle/>
          <a:p>
            <a:r>
              <a:rPr lang="en-US" sz="4000" b="1" dirty="0"/>
              <a:t>Regional Freight Plan Recommendations</a:t>
            </a:r>
          </a:p>
        </p:txBody>
      </p:sp>
      <p:sp>
        <p:nvSpPr>
          <p:cNvPr id="3" name="Content Placeholder 2"/>
          <p:cNvSpPr>
            <a:spLocks noGrp="1"/>
          </p:cNvSpPr>
          <p:nvPr>
            <p:ph idx="1"/>
          </p:nvPr>
        </p:nvSpPr>
        <p:spPr>
          <a:xfrm>
            <a:off x="3478306" y="1202267"/>
            <a:ext cx="8444753" cy="5655733"/>
          </a:xfrm>
        </p:spPr>
        <p:txBody>
          <a:bodyPr>
            <a:normAutofit lnSpcReduction="10000"/>
          </a:bodyPr>
          <a:lstStyle/>
          <a:p>
            <a:pPr marL="0" indent="0">
              <a:spcAft>
                <a:spcPts val="3000"/>
              </a:spcAft>
              <a:buNone/>
            </a:pPr>
            <a:r>
              <a:rPr lang="en-US" sz="4000" dirty="0">
                <a:solidFill>
                  <a:schemeClr val="accent6"/>
                </a:solidFill>
              </a:rPr>
              <a:t>INFRASTRUCTURE </a:t>
            </a:r>
            <a:r>
              <a:rPr lang="en-US" sz="4000" b="1" dirty="0">
                <a:solidFill>
                  <a:schemeClr val="accent6"/>
                </a:solidFill>
              </a:rPr>
              <a:t>PROJECTS</a:t>
            </a:r>
            <a:r>
              <a:rPr lang="en-US" sz="4000" dirty="0">
                <a:solidFill>
                  <a:schemeClr val="accent6"/>
                </a:solidFill>
              </a:rPr>
              <a:t> </a:t>
            </a:r>
            <a:r>
              <a:rPr lang="en-US" sz="3600" dirty="0"/>
              <a:t>to improve the freight truck, rail and air networks</a:t>
            </a:r>
          </a:p>
          <a:p>
            <a:pPr marL="0" indent="0">
              <a:spcAft>
                <a:spcPts val="3000"/>
              </a:spcAft>
              <a:buNone/>
            </a:pPr>
            <a:r>
              <a:rPr lang="en-US" sz="4000" dirty="0">
                <a:solidFill>
                  <a:schemeClr val="accent3"/>
                </a:solidFill>
              </a:rPr>
              <a:t>REGIONAL </a:t>
            </a:r>
            <a:r>
              <a:rPr lang="en-US" sz="4000" b="1" dirty="0">
                <a:solidFill>
                  <a:schemeClr val="accent3"/>
                </a:solidFill>
              </a:rPr>
              <a:t>PROGRAMS</a:t>
            </a:r>
            <a:r>
              <a:rPr lang="en-US" sz="4000" dirty="0">
                <a:solidFill>
                  <a:schemeClr val="accent3"/>
                </a:solidFill>
              </a:rPr>
              <a:t> </a:t>
            </a:r>
            <a:r>
              <a:rPr lang="en-US" sz="3600" dirty="0"/>
              <a:t>to improve how freight systems operate</a:t>
            </a:r>
          </a:p>
          <a:p>
            <a:pPr marL="0" indent="0">
              <a:buNone/>
            </a:pPr>
            <a:r>
              <a:rPr lang="en-US" sz="4000" dirty="0">
                <a:solidFill>
                  <a:srgbClr val="00B0F0"/>
                </a:solidFill>
              </a:rPr>
              <a:t>LOCAL </a:t>
            </a:r>
            <a:r>
              <a:rPr lang="en-US" sz="4000" b="1" dirty="0">
                <a:solidFill>
                  <a:srgbClr val="00B0F0"/>
                </a:solidFill>
              </a:rPr>
              <a:t>POLICIES</a:t>
            </a:r>
            <a:r>
              <a:rPr lang="en-US" sz="4000" dirty="0">
                <a:solidFill>
                  <a:srgbClr val="00B0F0"/>
                </a:solidFill>
              </a:rPr>
              <a:t> </a:t>
            </a:r>
            <a:r>
              <a:rPr lang="en-US" sz="3600" dirty="0"/>
              <a:t>to encourage location efficiencies and promote region’s assets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24" y="1512547"/>
            <a:ext cx="2460846" cy="163953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24"/>
          <a:stretch/>
        </p:blipFill>
        <p:spPr>
          <a:xfrm>
            <a:off x="726324" y="3265147"/>
            <a:ext cx="2460846" cy="161389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4845"/>
          <a:stretch/>
        </p:blipFill>
        <p:spPr>
          <a:xfrm>
            <a:off x="726324" y="4978123"/>
            <a:ext cx="2460846" cy="1613890"/>
          </a:xfrm>
          <a:prstGeom prst="rect">
            <a:avLst/>
          </a:prstGeom>
        </p:spPr>
      </p:pic>
    </p:spTree>
    <p:extLst>
      <p:ext uri="{BB962C8B-B14F-4D97-AF65-F5344CB8AC3E}">
        <p14:creationId xmlns:p14="http://schemas.microsoft.com/office/powerpoint/2010/main" val="457952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36941" cy="1434353"/>
          </a:xfrm>
        </p:spPr>
        <p:txBody>
          <a:bodyPr>
            <a:normAutofit/>
          </a:bodyPr>
          <a:lstStyle/>
          <a:p>
            <a:r>
              <a:rPr lang="en-US" sz="4000" b="1" dirty="0"/>
              <a:t>Implementation of Recommendations</a:t>
            </a:r>
          </a:p>
        </p:txBody>
      </p:sp>
      <p:graphicFrame>
        <p:nvGraphicFramePr>
          <p:cNvPr id="4" name="Diagram 3"/>
          <p:cNvGraphicFramePr/>
          <p:nvPr>
            <p:extLst>
              <p:ext uri="{D42A27DB-BD31-4B8C-83A1-F6EECF244321}">
                <p14:modId xmlns:p14="http://schemas.microsoft.com/office/powerpoint/2010/main" val="2307775461"/>
              </p:ext>
            </p:extLst>
          </p:nvPr>
        </p:nvGraphicFramePr>
        <p:xfrm>
          <a:off x="527604" y="1221619"/>
          <a:ext cx="114442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931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80" y="261900"/>
            <a:ext cx="10833100" cy="759733"/>
          </a:xfrm>
        </p:spPr>
        <p:txBody>
          <a:bodyPr>
            <a:normAutofit/>
          </a:bodyPr>
          <a:lstStyle/>
          <a:p>
            <a:r>
              <a:rPr lang="en-US" sz="4000" b="1" dirty="0"/>
              <a:t>CCOG’s Anticipated Role</a:t>
            </a:r>
          </a:p>
        </p:txBody>
      </p:sp>
      <p:sp>
        <p:nvSpPr>
          <p:cNvPr id="3" name="Content Placeholder 2"/>
          <p:cNvSpPr>
            <a:spLocks noGrp="1"/>
          </p:cNvSpPr>
          <p:nvPr>
            <p:ph idx="1"/>
          </p:nvPr>
        </p:nvSpPr>
        <p:spPr>
          <a:xfrm>
            <a:off x="322581" y="1452282"/>
            <a:ext cx="8014596" cy="5199530"/>
          </a:xfrm>
        </p:spPr>
        <p:txBody>
          <a:bodyPr>
            <a:normAutofit lnSpcReduction="10000"/>
          </a:bodyPr>
          <a:lstStyle/>
          <a:p>
            <a:pPr marL="336550" indent="-336550">
              <a:lnSpc>
                <a:spcPct val="100000"/>
              </a:lnSpc>
              <a:buFont typeface="Wingdings" panose="05000000000000000000" pitchFamily="2" charset="2"/>
              <a:buChar char="§"/>
            </a:pPr>
            <a:r>
              <a:rPr lang="en-US" sz="3600" dirty="0"/>
              <a:t>Undertake effort to </a:t>
            </a:r>
            <a:r>
              <a:rPr lang="en-US" sz="3600" b="1" dirty="0"/>
              <a:t>educate the public </a:t>
            </a:r>
            <a:r>
              <a:rPr lang="en-US" sz="3600" dirty="0"/>
              <a:t>on the importance of freight</a:t>
            </a:r>
          </a:p>
          <a:p>
            <a:pPr marL="336550" indent="-336550">
              <a:lnSpc>
                <a:spcPct val="100000"/>
              </a:lnSpc>
              <a:buFont typeface="Wingdings" panose="05000000000000000000" pitchFamily="2" charset="2"/>
              <a:buChar char="§"/>
            </a:pPr>
            <a:r>
              <a:rPr lang="en-US" sz="3600" dirty="0"/>
              <a:t>Maintain </a:t>
            </a:r>
            <a:r>
              <a:rPr lang="en-US" sz="3600" b="1" dirty="0"/>
              <a:t>Freight Plan data </a:t>
            </a:r>
            <a:r>
              <a:rPr lang="en-US" sz="3600" dirty="0"/>
              <a:t>for sharing with partners</a:t>
            </a:r>
          </a:p>
          <a:p>
            <a:pPr marL="336550" indent="-336550">
              <a:lnSpc>
                <a:spcPct val="100000"/>
              </a:lnSpc>
              <a:buFont typeface="Wingdings" panose="05000000000000000000" pitchFamily="2" charset="2"/>
              <a:buChar char="§"/>
            </a:pPr>
            <a:r>
              <a:rPr lang="en-US" sz="3600" dirty="0"/>
              <a:t>Establish protocol for </a:t>
            </a:r>
            <a:r>
              <a:rPr lang="en-US" sz="3600" b="1" dirty="0"/>
              <a:t>continuation of Freight Advisory Committee</a:t>
            </a:r>
          </a:p>
          <a:p>
            <a:pPr marL="336550" indent="-336550">
              <a:lnSpc>
                <a:spcPct val="100000"/>
              </a:lnSpc>
              <a:buFont typeface="Wingdings" panose="05000000000000000000" pitchFamily="2" charset="2"/>
              <a:buChar char="§"/>
            </a:pPr>
            <a:r>
              <a:rPr lang="en-US" sz="3600" b="1" dirty="0"/>
              <a:t>Investigate regional programs </a:t>
            </a:r>
            <a:r>
              <a:rPr lang="en-US" sz="3600" dirty="0"/>
              <a:t>identified in the Freight Plan</a:t>
            </a:r>
            <a:endParaRPr lang="en-US" sz="3200" dirty="0"/>
          </a:p>
          <a:p>
            <a:pPr marL="458788" indent="-342900">
              <a:buClr>
                <a:schemeClr val="tx1">
                  <a:lumMod val="75000"/>
                  <a:lumOff val="25000"/>
                </a:schemeClr>
              </a:buClr>
              <a:buFont typeface="Wingdings" panose="05000000000000000000" pitchFamily="2" charset="2"/>
              <a:buChar char="§"/>
            </a:pP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950" y="1162050"/>
            <a:ext cx="3250506" cy="24955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951" y="3922789"/>
            <a:ext cx="3250506" cy="2502482"/>
          </a:xfrm>
          <a:prstGeom prst="rect">
            <a:avLst/>
          </a:prstGeom>
        </p:spPr>
      </p:pic>
    </p:spTree>
    <p:extLst>
      <p:ext uri="{BB962C8B-B14F-4D97-AF65-F5344CB8AC3E}">
        <p14:creationId xmlns:p14="http://schemas.microsoft.com/office/powerpoint/2010/main" val="3826718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467"/>
            <a:ext cx="10058400" cy="759733"/>
          </a:xfrm>
        </p:spPr>
        <p:txBody>
          <a:bodyPr vert="horz" lIns="91440" tIns="45720" rIns="91440" bIns="45720" rtlCol="0" anchor="b">
            <a:normAutofit/>
          </a:bodyPr>
          <a:lstStyle/>
          <a:p>
            <a:r>
              <a:rPr lang="en-US" sz="4000" b="1" dirty="0">
                <a:solidFill>
                  <a:schemeClr val="tx2"/>
                </a:solidFill>
              </a:rPr>
              <a:t>Funding &amp; Project Partners</a:t>
            </a:r>
          </a:p>
        </p:txBody>
      </p:sp>
      <p:sp>
        <p:nvSpPr>
          <p:cNvPr id="4" name="Text Placeholder 3"/>
          <p:cNvSpPr>
            <a:spLocks noGrp="1"/>
          </p:cNvSpPr>
          <p:nvPr>
            <p:ph idx="1"/>
          </p:nvPr>
        </p:nvSpPr>
        <p:spPr>
          <a:xfrm>
            <a:off x="302999" y="1219156"/>
            <a:ext cx="6203633" cy="4905421"/>
          </a:xfrm>
        </p:spPr>
        <p:txBody>
          <a:bodyPr vert="horz" lIns="0" tIns="45720" rIns="0" bIns="45720" numCol="2" rtlCol="0">
            <a:noAutofit/>
          </a:bodyPr>
          <a:lstStyle/>
          <a:p>
            <a:pPr fontAlgn="base"/>
            <a:r>
              <a:rPr lang="en-US" sz="2200" dirty="0">
                <a:solidFill>
                  <a:schemeClr val="tx1"/>
                </a:solidFill>
              </a:rPr>
              <a:t>Town of Cornelius</a:t>
            </a:r>
          </a:p>
          <a:p>
            <a:pPr fontAlgn="base"/>
            <a:r>
              <a:rPr lang="en-US" sz="2200" dirty="0">
                <a:solidFill>
                  <a:schemeClr val="tx1"/>
                </a:solidFill>
              </a:rPr>
              <a:t>Town of Davidson</a:t>
            </a:r>
          </a:p>
          <a:p>
            <a:pPr fontAlgn="base"/>
            <a:r>
              <a:rPr lang="en-US" sz="2200" dirty="0">
                <a:solidFill>
                  <a:schemeClr val="tx1"/>
                </a:solidFill>
              </a:rPr>
              <a:t>Town of Huntersville</a:t>
            </a:r>
          </a:p>
          <a:p>
            <a:pPr fontAlgn="base"/>
            <a:r>
              <a:rPr lang="en-US" sz="2200" dirty="0">
                <a:solidFill>
                  <a:schemeClr val="tx1"/>
                </a:solidFill>
              </a:rPr>
              <a:t>Town of Matthews</a:t>
            </a:r>
          </a:p>
          <a:p>
            <a:pPr fontAlgn="base"/>
            <a:r>
              <a:rPr lang="en-US" sz="2200" dirty="0">
                <a:solidFill>
                  <a:schemeClr val="tx1"/>
                </a:solidFill>
              </a:rPr>
              <a:t>Town of Mooresville</a:t>
            </a:r>
          </a:p>
          <a:p>
            <a:pPr fontAlgn="base"/>
            <a:r>
              <a:rPr lang="en-US" sz="2200" dirty="0">
                <a:solidFill>
                  <a:schemeClr val="tx1"/>
                </a:solidFill>
              </a:rPr>
              <a:t>Town of Stallings</a:t>
            </a:r>
          </a:p>
          <a:p>
            <a:pPr fontAlgn="base"/>
            <a:r>
              <a:rPr lang="en-US" sz="2200" dirty="0">
                <a:solidFill>
                  <a:schemeClr val="tx1"/>
                </a:solidFill>
              </a:rPr>
              <a:t>Town of Wadesboro</a:t>
            </a:r>
          </a:p>
          <a:p>
            <a:pPr fontAlgn="base"/>
            <a:r>
              <a:rPr lang="en-US" sz="2200" dirty="0">
                <a:solidFill>
                  <a:schemeClr val="tx1"/>
                </a:solidFill>
              </a:rPr>
              <a:t>City of Albemarle</a:t>
            </a:r>
          </a:p>
          <a:p>
            <a:pPr fontAlgn="base"/>
            <a:r>
              <a:rPr lang="en-US" sz="2200" dirty="0">
                <a:solidFill>
                  <a:schemeClr val="tx1"/>
                </a:solidFill>
              </a:rPr>
              <a:t>City of Belmont</a:t>
            </a:r>
          </a:p>
          <a:p>
            <a:pPr fontAlgn="base"/>
            <a:r>
              <a:rPr lang="en-US" sz="2200" dirty="0">
                <a:solidFill>
                  <a:schemeClr val="tx1"/>
                </a:solidFill>
              </a:rPr>
              <a:t>City of Charlotte</a:t>
            </a:r>
          </a:p>
          <a:p>
            <a:pPr fontAlgn="base"/>
            <a:r>
              <a:rPr lang="en-US" sz="2200" dirty="0">
                <a:solidFill>
                  <a:schemeClr val="tx1"/>
                </a:solidFill>
              </a:rPr>
              <a:t>City of Gastonia</a:t>
            </a:r>
          </a:p>
          <a:p>
            <a:pPr fontAlgn="base"/>
            <a:r>
              <a:rPr lang="en-US" sz="2200" dirty="0">
                <a:solidFill>
                  <a:schemeClr val="tx1"/>
                </a:solidFill>
              </a:rPr>
              <a:t>City of Monroe</a:t>
            </a:r>
          </a:p>
          <a:p>
            <a:pPr fontAlgn="base"/>
            <a:r>
              <a:rPr lang="en-US" sz="2200" dirty="0">
                <a:solidFill>
                  <a:schemeClr val="tx1"/>
                </a:solidFill>
              </a:rPr>
              <a:t>City of Mount Holly</a:t>
            </a:r>
          </a:p>
          <a:p>
            <a:pPr fontAlgn="base"/>
            <a:r>
              <a:rPr lang="en-US" sz="2200" dirty="0">
                <a:solidFill>
                  <a:schemeClr val="tx1"/>
                </a:solidFill>
              </a:rPr>
              <a:t>City of Statesville</a:t>
            </a:r>
          </a:p>
          <a:p>
            <a:pPr fontAlgn="base"/>
            <a:r>
              <a:rPr lang="en-US" sz="2200" dirty="0">
                <a:solidFill>
                  <a:schemeClr val="tx1"/>
                </a:solidFill>
              </a:rPr>
              <a:t>Cabarrus County</a:t>
            </a:r>
          </a:p>
          <a:p>
            <a:pPr fontAlgn="base"/>
            <a:r>
              <a:rPr lang="en-US" sz="2200" dirty="0">
                <a:solidFill>
                  <a:schemeClr val="tx1"/>
                </a:solidFill>
              </a:rPr>
              <a:t>Gaston County</a:t>
            </a:r>
          </a:p>
          <a:p>
            <a:pPr fontAlgn="base"/>
            <a:r>
              <a:rPr lang="en-US" sz="2200" dirty="0">
                <a:solidFill>
                  <a:schemeClr val="tx1"/>
                </a:solidFill>
              </a:rPr>
              <a:t>Iredell County</a:t>
            </a:r>
          </a:p>
          <a:p>
            <a:pPr fontAlgn="base"/>
            <a:r>
              <a:rPr lang="en-US" sz="2200" dirty="0">
                <a:solidFill>
                  <a:schemeClr val="tx1"/>
                </a:solidFill>
              </a:rPr>
              <a:t>Lincoln County</a:t>
            </a:r>
          </a:p>
          <a:p>
            <a:pPr fontAlgn="base"/>
            <a:r>
              <a:rPr lang="en-US" sz="2200" dirty="0">
                <a:solidFill>
                  <a:schemeClr val="tx1"/>
                </a:solidFill>
              </a:rPr>
              <a:t>Mecklenburg County</a:t>
            </a:r>
          </a:p>
          <a:p>
            <a:pPr fontAlgn="base"/>
            <a:r>
              <a:rPr lang="en-US" sz="2200" dirty="0">
                <a:solidFill>
                  <a:schemeClr val="tx1"/>
                </a:solidFill>
              </a:rPr>
              <a:t>Stanly County</a:t>
            </a:r>
          </a:p>
          <a:p>
            <a:endParaRPr lang="en-US" sz="2200" dirty="0">
              <a:solidFill>
                <a:schemeClr val="tx1">
                  <a:lumMod val="75000"/>
                  <a:lumOff val="25000"/>
                </a:schemeClr>
              </a:solidFill>
            </a:endParaRPr>
          </a:p>
        </p:txBody>
      </p:sp>
      <p:pic>
        <p:nvPicPr>
          <p:cNvPr id="1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5649" y="5118738"/>
            <a:ext cx="1287740" cy="1005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896" y="5191243"/>
            <a:ext cx="1579184" cy="1005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7121" y="3991620"/>
            <a:ext cx="1945217"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2"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405" y="4134093"/>
            <a:ext cx="22300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4230" y="5575937"/>
            <a:ext cx="2475097"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4"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9359" y="2611258"/>
            <a:ext cx="1280160" cy="128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5"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7415" y="1151390"/>
            <a:ext cx="1924049" cy="128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6"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8245" y="2711460"/>
            <a:ext cx="1281837" cy="128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pic>
        <p:nvPicPr>
          <p:cNvPr id="27"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6893" y="1151390"/>
            <a:ext cx="1384541"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spTree>
    <p:extLst>
      <p:ext uri="{BB962C8B-B14F-4D97-AF65-F5344CB8AC3E}">
        <p14:creationId xmlns:p14="http://schemas.microsoft.com/office/powerpoint/2010/main" val="371691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976959" y="525114"/>
            <a:ext cx="8596668" cy="1364342"/>
          </a:xfrm>
        </p:spPr>
        <p:txBody>
          <a:bodyPr>
            <a:noAutofit/>
          </a:bodyPr>
          <a:lstStyle/>
          <a:p>
            <a:pPr algn="ctr"/>
            <a:r>
              <a:rPr lang="en-US" sz="6600" b="1" dirty="0"/>
              <a:t>Thank You!</a:t>
            </a:r>
            <a:endParaRPr lang="en-US" sz="6600"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5727" y="5266920"/>
            <a:ext cx="2806437" cy="111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sp>
        <p:nvSpPr>
          <p:cNvPr id="2" name="Text Box 3"/>
          <p:cNvSpPr txBox="1">
            <a:spLocks noChangeArrowheads="1"/>
          </p:cNvSpPr>
          <p:nvPr/>
        </p:nvSpPr>
        <p:spPr bwMode="auto">
          <a:xfrm>
            <a:off x="309981" y="5442955"/>
            <a:ext cx="2984762" cy="758275"/>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Calibri" panose="020F0502020204030204" pitchFamily="34" charset="0"/>
              </a:rPr>
              <a:t>9815 David Taylor Drive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Calibri" panose="020F0502020204030204" pitchFamily="34" charset="0"/>
              </a:rPr>
              <a:t>Charlotte, NC 28262 • Phone: 704-372-2416 Fax: 704-347-4710 • www.centralina.org</a:t>
            </a:r>
            <a:endParaRPr kumimoji="0" lang="en-US" altLang="en-US" sz="2000" b="0" i="0" u="none" strike="noStrike" cap="none" normalizeH="0" baseline="0" dirty="0">
              <a:ln>
                <a:noFill/>
              </a:ln>
              <a:effectLst/>
              <a:latin typeface="Arial" panose="020B0604020202020204" pitchFamily="34" charset="0"/>
            </a:endParaRPr>
          </a:p>
        </p:txBody>
      </p:sp>
      <p:sp>
        <p:nvSpPr>
          <p:cNvPr id="7" name="TextBox 6"/>
          <p:cNvSpPr txBox="1"/>
          <p:nvPr/>
        </p:nvSpPr>
        <p:spPr>
          <a:xfrm>
            <a:off x="2843305" y="1896324"/>
            <a:ext cx="6863976" cy="1815882"/>
          </a:xfrm>
          <a:prstGeom prst="rect">
            <a:avLst/>
          </a:prstGeom>
          <a:noFill/>
        </p:spPr>
        <p:txBody>
          <a:bodyPr wrap="square" rtlCol="0">
            <a:spAutoFit/>
          </a:bodyPr>
          <a:lstStyle/>
          <a:p>
            <a:pPr algn="ctr"/>
            <a:r>
              <a:rPr lang="en-US" sz="2800" dirty="0"/>
              <a:t>For more information, please contact:</a:t>
            </a:r>
          </a:p>
          <a:p>
            <a:pPr algn="ctr"/>
            <a:r>
              <a:rPr lang="en-US" sz="2800" dirty="0"/>
              <a:t>Jessica Hill</a:t>
            </a:r>
          </a:p>
          <a:p>
            <a:pPr algn="ctr"/>
            <a:r>
              <a:rPr lang="en-US" sz="2800" dirty="0"/>
              <a:t>JHill@Centralina.org</a:t>
            </a:r>
          </a:p>
          <a:p>
            <a:pPr algn="ctr"/>
            <a:r>
              <a:rPr lang="en-US" sz="2800" dirty="0"/>
              <a:t>(704) 348-2731</a:t>
            </a:r>
          </a:p>
        </p:txBody>
      </p:sp>
      <p:sp>
        <p:nvSpPr>
          <p:cNvPr id="3" name="Rectangle 2"/>
          <p:cNvSpPr/>
          <p:nvPr/>
        </p:nvSpPr>
        <p:spPr>
          <a:xfrm>
            <a:off x="699246" y="4304049"/>
            <a:ext cx="11152093" cy="461665"/>
          </a:xfrm>
          <a:prstGeom prst="rect">
            <a:avLst/>
          </a:prstGeom>
        </p:spPr>
        <p:txBody>
          <a:bodyPr wrap="square">
            <a:spAutoFit/>
          </a:bodyPr>
          <a:lstStyle/>
          <a:p>
            <a:r>
              <a:rPr lang="en-US" sz="2400" dirty="0">
                <a:solidFill>
                  <a:schemeClr val="tx2"/>
                </a:solidFill>
              </a:rPr>
              <a:t>http://www.centralina.org/regional-planning/transportation/freight/</a:t>
            </a:r>
          </a:p>
        </p:txBody>
      </p:sp>
    </p:spTree>
    <p:extLst>
      <p:ext uri="{BB962C8B-B14F-4D97-AF65-F5344CB8AC3E}">
        <p14:creationId xmlns:p14="http://schemas.microsoft.com/office/powerpoint/2010/main" val="400776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494" t="2358" r="1791" b="10868"/>
          <a:stretch/>
        </p:blipFill>
        <p:spPr>
          <a:xfrm>
            <a:off x="1255057" y="0"/>
            <a:ext cx="9789459" cy="6858000"/>
          </a:xfrm>
          <a:prstGeom prst="rect">
            <a:avLst/>
          </a:prstGeom>
        </p:spPr>
      </p:pic>
    </p:spTree>
    <p:extLst>
      <p:ext uri="{BB962C8B-B14F-4D97-AF65-F5344CB8AC3E}">
        <p14:creationId xmlns:p14="http://schemas.microsoft.com/office/powerpoint/2010/main" val="112691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5998" cy="1345324"/>
          </a:xfrm>
        </p:spPr>
        <p:txBody>
          <a:bodyPr>
            <a:normAutofit/>
          </a:bodyPr>
          <a:lstStyle/>
          <a:p>
            <a:r>
              <a:rPr lang="en-US" sz="4000" b="1" dirty="0"/>
              <a:t>Greater charlotte region</a:t>
            </a:r>
          </a:p>
        </p:txBody>
      </p:sp>
      <p:sp>
        <p:nvSpPr>
          <p:cNvPr id="3" name="Content Placeholder 2"/>
          <p:cNvSpPr>
            <a:spLocks noGrp="1"/>
          </p:cNvSpPr>
          <p:nvPr>
            <p:ph idx="1"/>
          </p:nvPr>
        </p:nvSpPr>
        <p:spPr>
          <a:xfrm>
            <a:off x="6442841" y="1045779"/>
            <a:ext cx="5444360" cy="5812221"/>
          </a:xfrm>
        </p:spPr>
        <p:txBody>
          <a:bodyPr>
            <a:normAutofit/>
          </a:bodyPr>
          <a:lstStyle/>
          <a:p>
            <a:r>
              <a:rPr lang="en-US" sz="3200" dirty="0"/>
              <a:t>14 Counties</a:t>
            </a:r>
          </a:p>
          <a:p>
            <a:r>
              <a:rPr lang="en-US" sz="3200" dirty="0"/>
              <a:t>2 States</a:t>
            </a:r>
          </a:p>
          <a:p>
            <a:r>
              <a:rPr lang="en-US" sz="3200" dirty="0"/>
              <a:t>4 MPOs</a:t>
            </a:r>
          </a:p>
          <a:p>
            <a:r>
              <a:rPr lang="en-US" sz="3200" dirty="0"/>
              <a:t>1 RPO</a:t>
            </a:r>
          </a:p>
          <a:p>
            <a:r>
              <a:rPr lang="en-US" sz="3200" dirty="0"/>
              <a:t>3 COGs </a:t>
            </a:r>
            <a:r>
              <a:rPr lang="en-US" sz="2400" dirty="0"/>
              <a:t>(Full &amp; Partial areas)</a:t>
            </a:r>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511" t="2963" r="2612" b="4373"/>
          <a:stretch/>
        </p:blipFill>
        <p:spPr>
          <a:xfrm>
            <a:off x="-12875" y="1167761"/>
            <a:ext cx="5854875" cy="56902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71" y="886250"/>
            <a:ext cx="6688666" cy="6131278"/>
          </a:xfrm>
          <a:prstGeom prst="rect">
            <a:avLst/>
          </a:prstGeom>
        </p:spPr>
      </p:pic>
    </p:spTree>
    <p:extLst>
      <p:ext uri="{BB962C8B-B14F-4D97-AF65-F5344CB8AC3E}">
        <p14:creationId xmlns:p14="http://schemas.microsoft.com/office/powerpoint/2010/main" val="177795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780" y="134900"/>
            <a:ext cx="10058400" cy="759733"/>
          </a:xfrm>
        </p:spPr>
        <p:txBody>
          <a:bodyPr>
            <a:normAutofit/>
          </a:bodyPr>
          <a:lstStyle/>
          <a:p>
            <a:r>
              <a:rPr lang="en-US" sz="4000" b="1" dirty="0"/>
              <a:t>Population &amp; Economic Context</a:t>
            </a:r>
          </a:p>
        </p:txBody>
      </p:sp>
      <p:pic>
        <p:nvPicPr>
          <p:cNvPr id="5" name="Content Placeholder 4"/>
          <p:cNvPicPr>
            <a:picLocks noGrp="1" noChangeAspect="1"/>
          </p:cNvPicPr>
          <p:nvPr>
            <p:ph idx="1"/>
          </p:nvPr>
        </p:nvPicPr>
        <p:blipFill>
          <a:blip r:embed="rId3"/>
          <a:stretch>
            <a:fillRect/>
          </a:stretch>
        </p:blipFill>
        <p:spPr>
          <a:xfrm>
            <a:off x="2613290" y="4800554"/>
            <a:ext cx="6857143" cy="1419048"/>
          </a:xfrm>
          <a:prstGeom prst="rect">
            <a:avLst/>
          </a:prstGeom>
        </p:spPr>
      </p:pic>
      <p:sp>
        <p:nvSpPr>
          <p:cNvPr id="8" name="TextBox 7"/>
          <p:cNvSpPr txBox="1"/>
          <p:nvPr/>
        </p:nvSpPr>
        <p:spPr>
          <a:xfrm>
            <a:off x="480805" y="1230960"/>
            <a:ext cx="11122112" cy="3877985"/>
          </a:xfrm>
          <a:prstGeom prst="rect">
            <a:avLst/>
          </a:prstGeom>
          <a:noFill/>
        </p:spPr>
        <p:txBody>
          <a:bodyPr wrap="square" rtlCol="0">
            <a:spAutoFit/>
          </a:bodyPr>
          <a:lstStyle/>
          <a:p>
            <a:pPr marL="336550" indent="-336550" defTabSz="914400">
              <a:lnSpc>
                <a:spcPct val="90000"/>
              </a:lnSpc>
              <a:spcBef>
                <a:spcPts val="1200"/>
              </a:spcBef>
              <a:spcAft>
                <a:spcPts val="200"/>
              </a:spcAft>
              <a:buClr>
                <a:schemeClr val="accent1"/>
              </a:buClr>
              <a:buSzPct val="100000"/>
              <a:buFont typeface="Wingdings" panose="05000000000000000000" pitchFamily="2" charset="2"/>
              <a:buChar char="§"/>
            </a:pPr>
            <a:r>
              <a:rPr lang="en-US" sz="3000" b="1" dirty="0">
                <a:solidFill>
                  <a:schemeClr val="tx1">
                    <a:lumMod val="75000"/>
                    <a:lumOff val="25000"/>
                  </a:schemeClr>
                </a:solidFill>
              </a:rPr>
              <a:t>Anticipated population growth</a:t>
            </a:r>
          </a:p>
          <a:p>
            <a:pPr lvl="1"/>
            <a:r>
              <a:rPr lang="en-US" sz="2800" i="1" dirty="0">
                <a:solidFill>
                  <a:schemeClr val="tx1">
                    <a:lumMod val="75000"/>
                    <a:lumOff val="25000"/>
                  </a:schemeClr>
                </a:solidFill>
              </a:rPr>
              <a:t>5 Counties – 50% increase in population by 2040</a:t>
            </a:r>
          </a:p>
          <a:p>
            <a:pPr marL="336550" indent="-336550" defTabSz="914400">
              <a:lnSpc>
                <a:spcPct val="90000"/>
              </a:lnSpc>
              <a:spcBef>
                <a:spcPts val="1200"/>
              </a:spcBef>
              <a:spcAft>
                <a:spcPts val="200"/>
              </a:spcAft>
              <a:buClr>
                <a:schemeClr val="accent1"/>
              </a:buClr>
              <a:buSzPct val="100000"/>
              <a:buFont typeface="Wingdings" panose="05000000000000000000" pitchFamily="2" charset="2"/>
              <a:buChar char="§"/>
            </a:pPr>
            <a:r>
              <a:rPr lang="en-US" sz="3000" b="1" dirty="0">
                <a:solidFill>
                  <a:schemeClr val="tx1">
                    <a:lumMod val="75000"/>
                    <a:lumOff val="25000"/>
                  </a:schemeClr>
                </a:solidFill>
              </a:rPr>
              <a:t>Anticipated employment growth</a:t>
            </a:r>
          </a:p>
          <a:p>
            <a:pPr lvl="1"/>
            <a:r>
              <a:rPr lang="en-US" sz="2800" i="1" dirty="0">
                <a:solidFill>
                  <a:schemeClr val="tx1">
                    <a:lumMod val="75000"/>
                    <a:lumOff val="25000"/>
                  </a:schemeClr>
                </a:solidFill>
              </a:rPr>
              <a:t>9 Counties - double jobs by 2040</a:t>
            </a:r>
          </a:p>
          <a:p>
            <a:pPr marL="336550" indent="-336550" defTabSz="914400">
              <a:lnSpc>
                <a:spcPct val="90000"/>
              </a:lnSpc>
              <a:spcBef>
                <a:spcPts val="1200"/>
              </a:spcBef>
              <a:spcAft>
                <a:spcPts val="200"/>
              </a:spcAft>
              <a:buClr>
                <a:schemeClr val="accent1"/>
              </a:buClr>
              <a:buSzPct val="100000"/>
              <a:buFont typeface="Wingdings" panose="05000000000000000000" pitchFamily="2" charset="2"/>
              <a:buChar char="§"/>
            </a:pPr>
            <a:r>
              <a:rPr lang="en-US" sz="3000" b="1" dirty="0">
                <a:solidFill>
                  <a:schemeClr val="tx1">
                    <a:lumMod val="75000"/>
                    <a:lumOff val="25000"/>
                  </a:schemeClr>
                </a:solidFill>
              </a:rPr>
              <a:t>Key employment sectors that are freight dependent:</a:t>
            </a:r>
          </a:p>
          <a:p>
            <a:pPr lvl="1"/>
            <a:r>
              <a:rPr lang="en-US" sz="2800" i="1" dirty="0">
                <a:solidFill>
                  <a:schemeClr val="tx1">
                    <a:lumMod val="75000"/>
                    <a:lumOff val="25000"/>
                  </a:schemeClr>
                </a:solidFill>
              </a:rPr>
              <a:t>Manufacturing, automotive, logistics, energy, aerospace, and biomedical</a:t>
            </a:r>
          </a:p>
          <a:p>
            <a:endParaRPr lang="en-US" sz="2800" dirty="0"/>
          </a:p>
        </p:txBody>
      </p:sp>
      <p:sp>
        <p:nvSpPr>
          <p:cNvPr id="13" name="Text Box 4"/>
          <p:cNvSpPr txBox="1">
            <a:spLocks noChangeArrowheads="1"/>
          </p:cNvSpPr>
          <p:nvPr/>
        </p:nvSpPr>
        <p:spPr bwMode="auto">
          <a:xfrm>
            <a:off x="2613290" y="6319830"/>
            <a:ext cx="6857144" cy="348473"/>
          </a:xfrm>
          <a:prstGeom prst="rect">
            <a:avLst/>
          </a:prstGeom>
          <a:solidFill>
            <a:schemeClr val="tx1"/>
          </a:solidFill>
          <a:ln>
            <a:noFill/>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3399"/>
                </a:solidFill>
                <a:effectLst/>
              </a:rPr>
              <a:t>Freight and supply chains as economic tools</a:t>
            </a:r>
            <a:endParaRPr kumimoji="0" lang="en-US" altLang="en-US" sz="2400" b="0" i="0" u="none" strike="noStrike" cap="none" normalizeH="0" baseline="0" dirty="0">
              <a:ln>
                <a:noFill/>
              </a:ln>
              <a:solidFill>
                <a:srgbClr val="003399"/>
              </a:solidFill>
              <a:effectLst/>
            </a:endParaRPr>
          </a:p>
        </p:txBody>
      </p:sp>
    </p:spTree>
    <p:extLst>
      <p:ext uri="{BB962C8B-B14F-4D97-AF65-F5344CB8AC3E}">
        <p14:creationId xmlns:p14="http://schemas.microsoft.com/office/powerpoint/2010/main" val="37305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047411" cy="1587062"/>
          </a:xfrm>
        </p:spPr>
        <p:txBody>
          <a:bodyPr>
            <a:normAutofit/>
          </a:bodyPr>
          <a:lstStyle/>
          <a:p>
            <a:r>
              <a:rPr lang="en-US" sz="4000" b="1" dirty="0"/>
              <a:t>Three Perspectives For Freight Planning</a:t>
            </a:r>
          </a:p>
        </p:txBody>
      </p:sp>
      <p:graphicFrame>
        <p:nvGraphicFramePr>
          <p:cNvPr id="4" name="Diagram 3"/>
          <p:cNvGraphicFramePr/>
          <p:nvPr>
            <p:extLst>
              <p:ext uri="{D42A27DB-BD31-4B8C-83A1-F6EECF244321}">
                <p14:modId xmlns:p14="http://schemas.microsoft.com/office/powerpoint/2010/main" val="1226529736"/>
              </p:ext>
            </p:extLst>
          </p:nvPr>
        </p:nvGraphicFramePr>
        <p:xfrm>
          <a:off x="1362635" y="1121397"/>
          <a:ext cx="8750587" cy="5736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500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248194" y="167103"/>
            <a:ext cx="10692521" cy="759733"/>
          </a:xfrm>
        </p:spPr>
        <p:txBody>
          <a:bodyPr>
            <a:normAutofit/>
          </a:bodyPr>
          <a:lstStyle/>
          <a:p>
            <a:r>
              <a:rPr lang="en-US" sz="4000" b="1" dirty="0"/>
              <a:t>Regional Freight Mobility</a:t>
            </a:r>
          </a:p>
        </p:txBody>
      </p:sp>
      <p:graphicFrame>
        <p:nvGraphicFramePr>
          <p:cNvPr id="33" name="Diagram 32"/>
          <p:cNvGraphicFramePr/>
          <p:nvPr>
            <p:extLst>
              <p:ext uri="{D42A27DB-BD31-4B8C-83A1-F6EECF244321}">
                <p14:modId xmlns:p14="http://schemas.microsoft.com/office/powerpoint/2010/main" val="3541357234"/>
              </p:ext>
            </p:extLst>
          </p:nvPr>
        </p:nvGraphicFramePr>
        <p:xfrm>
          <a:off x="4176110" y="546969"/>
          <a:ext cx="8585201" cy="607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p:cNvSpPr txBox="1"/>
          <p:nvPr/>
        </p:nvSpPr>
        <p:spPr>
          <a:xfrm>
            <a:off x="574260" y="1648284"/>
            <a:ext cx="4351866" cy="4524315"/>
          </a:xfrm>
          <a:prstGeom prst="rect">
            <a:avLst/>
          </a:prstGeom>
          <a:noFill/>
        </p:spPr>
        <p:txBody>
          <a:bodyPr wrap="square" rtlCol="0">
            <a:spAutoFit/>
          </a:bodyPr>
          <a:lstStyle/>
          <a:p>
            <a:pPr algn="ctr"/>
            <a:r>
              <a:rPr lang="en-US" sz="3200" i="1" dirty="0"/>
              <a:t>Freight mobility is moving goods efficiently, safely, reliably and affordably over the greater Charlotte region’s transportation system. </a:t>
            </a:r>
          </a:p>
        </p:txBody>
      </p:sp>
    </p:spTree>
    <p:extLst>
      <p:ext uri="{BB962C8B-B14F-4D97-AF65-F5344CB8AC3E}">
        <p14:creationId xmlns:p14="http://schemas.microsoft.com/office/powerpoint/2010/main" val="143640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02814" cy="1250731"/>
          </a:xfrm>
        </p:spPr>
        <p:txBody>
          <a:bodyPr>
            <a:normAutofit fontScale="90000"/>
          </a:bodyPr>
          <a:lstStyle/>
          <a:p>
            <a:r>
              <a:rPr lang="en-US" sz="4400" b="1" dirty="0"/>
              <a:t>Charlotte Regional Freight Mobility Plan</a:t>
            </a:r>
          </a:p>
        </p:txBody>
      </p:sp>
      <p:sp>
        <p:nvSpPr>
          <p:cNvPr id="3" name="Content Placeholder 2"/>
          <p:cNvSpPr>
            <a:spLocks noGrp="1"/>
          </p:cNvSpPr>
          <p:nvPr>
            <p:ph idx="1"/>
          </p:nvPr>
        </p:nvSpPr>
        <p:spPr>
          <a:xfrm>
            <a:off x="625676" y="1876096"/>
            <a:ext cx="7998372" cy="4466897"/>
          </a:xfrm>
        </p:spPr>
        <p:txBody>
          <a:bodyPr>
            <a:normAutofit/>
          </a:bodyPr>
          <a:lstStyle/>
          <a:p>
            <a:pPr marL="457200" lvl="1" indent="-457200">
              <a:buFont typeface="Wingdings" panose="05000000000000000000" pitchFamily="2" charset="2"/>
              <a:buChar char="§"/>
            </a:pPr>
            <a:r>
              <a:rPr lang="en-US" sz="3600" b="1" dirty="0"/>
              <a:t>Identifies key regional issues </a:t>
            </a:r>
            <a:r>
              <a:rPr lang="en-US" sz="3600" dirty="0"/>
              <a:t>and transportation </a:t>
            </a:r>
            <a:r>
              <a:rPr lang="en-US" sz="3600" b="1" dirty="0"/>
              <a:t>system constraints</a:t>
            </a:r>
            <a:r>
              <a:rPr lang="en-US" sz="3600" dirty="0"/>
              <a:t>;</a:t>
            </a:r>
          </a:p>
          <a:p>
            <a:pPr marL="457200" lvl="1" indent="-457200">
              <a:buFont typeface="Wingdings" panose="05000000000000000000" pitchFamily="2" charset="2"/>
              <a:buChar char="§"/>
            </a:pPr>
            <a:r>
              <a:rPr lang="en-US" sz="3600" b="1" dirty="0"/>
              <a:t>Recommends</a:t>
            </a:r>
            <a:r>
              <a:rPr lang="en-US" sz="3600" dirty="0"/>
              <a:t> projects, programs, and policies; and</a:t>
            </a:r>
          </a:p>
          <a:p>
            <a:pPr marL="457200" lvl="1" indent="-457200">
              <a:spcAft>
                <a:spcPts val="1200"/>
              </a:spcAft>
              <a:buFont typeface="Wingdings" panose="05000000000000000000" pitchFamily="2" charset="2"/>
              <a:buChar char="§"/>
            </a:pPr>
            <a:r>
              <a:rPr lang="en-US" sz="3600" dirty="0"/>
              <a:t>Establishes a </a:t>
            </a:r>
            <a:r>
              <a:rPr lang="en-US" sz="3600" b="1" dirty="0"/>
              <a:t>regional collaborative approach</a:t>
            </a:r>
            <a:r>
              <a:rPr lang="en-US" sz="3600" dirty="0"/>
              <a:t> for freight planning</a:t>
            </a:r>
          </a:p>
          <a:p>
            <a:pPr marL="457200" lvl="1" indent="-457200">
              <a:spcAft>
                <a:spcPts val="1200"/>
              </a:spcAft>
              <a:buFont typeface="Wingdings" panose="05000000000000000000" pitchFamily="2" charset="2"/>
              <a:buChar char="§"/>
            </a:pPr>
            <a:endParaRPr lang="en-US" sz="3600" dirty="0"/>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403" y="1383425"/>
            <a:ext cx="3076106" cy="23319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403" y="4109545"/>
            <a:ext cx="3076106" cy="2050737"/>
          </a:xfrm>
          <a:prstGeom prst="rect">
            <a:avLst/>
          </a:prstGeom>
        </p:spPr>
      </p:pic>
    </p:spTree>
    <p:extLst>
      <p:ext uri="{BB962C8B-B14F-4D97-AF65-F5344CB8AC3E}">
        <p14:creationId xmlns:p14="http://schemas.microsoft.com/office/powerpoint/2010/main" val="75238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583"/>
            <a:ext cx="9905998" cy="1905000"/>
          </a:xfrm>
        </p:spPr>
        <p:txBody>
          <a:bodyPr>
            <a:normAutofit/>
          </a:bodyPr>
          <a:lstStyle/>
          <a:p>
            <a:r>
              <a:rPr lang="en-US" sz="4000" b="1" dirty="0">
                <a:effectLst>
                  <a:glow rad="38100">
                    <a:schemeClr val="bg1">
                      <a:lumMod val="65000"/>
                      <a:lumOff val="35000"/>
                      <a:alpha val="40000"/>
                    </a:schemeClr>
                  </a:glow>
                  <a:outerShdw blurRad="38100" dist="38100" dir="2700000" algn="tl">
                    <a:srgbClr val="000000">
                      <a:alpha val="43137"/>
                    </a:srgbClr>
                  </a:outerShdw>
                </a:effectLst>
              </a:rPr>
              <a:t>Stakeholder Outreach</a:t>
            </a:r>
          </a:p>
        </p:txBody>
      </p:sp>
      <p:graphicFrame>
        <p:nvGraphicFramePr>
          <p:cNvPr id="6" name="Diagram 5"/>
          <p:cNvGraphicFramePr/>
          <p:nvPr>
            <p:extLst>
              <p:ext uri="{D42A27DB-BD31-4B8C-83A1-F6EECF244321}">
                <p14:modId xmlns:p14="http://schemas.microsoft.com/office/powerpoint/2010/main" val="1603074218"/>
              </p:ext>
            </p:extLst>
          </p:nvPr>
        </p:nvGraphicFramePr>
        <p:xfrm>
          <a:off x="641199" y="-7379"/>
          <a:ext cx="10554970" cy="50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own Arrow 8"/>
          <p:cNvSpPr/>
          <p:nvPr/>
        </p:nvSpPr>
        <p:spPr>
          <a:xfrm>
            <a:off x="9779750" y="3892489"/>
            <a:ext cx="469900" cy="617504"/>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G_2644"/>
          <p:cNvPicPr>
            <a:picLocks noChangeAspect="1" noChangeArrowheads="1"/>
          </p:cNvPicPr>
          <p:nvPr/>
        </p:nvPicPr>
        <p:blipFill rotWithShape="1">
          <a:blip r:embed="rId8">
            <a:extLst>
              <a:ext uri="{28A0092B-C50C-407E-A947-70E740481C1C}">
                <a14:useLocalDpi xmlns:a14="http://schemas.microsoft.com/office/drawing/2010/main" val="0"/>
              </a:ext>
            </a:extLst>
          </a:blip>
          <a:srcRect l="7323" t="12141" r="13841" b="4175"/>
          <a:stretch/>
        </p:blipFill>
        <p:spPr bwMode="auto">
          <a:xfrm>
            <a:off x="3424228" y="4159090"/>
            <a:ext cx="2316932" cy="1844675"/>
          </a:xfrm>
          <a:prstGeom prst="roundRect">
            <a:avLst>
              <a:gd name="adj" fmla="val 12546"/>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4099" name="Picture 3" descr="IMG_2648"/>
          <p:cNvPicPr>
            <a:picLocks noChangeAspect="1" noChangeArrowheads="1"/>
          </p:cNvPicPr>
          <p:nvPr/>
        </p:nvPicPr>
        <p:blipFill rotWithShape="1">
          <a:blip r:embed="rId9">
            <a:extLst>
              <a:ext uri="{28A0092B-C50C-407E-A947-70E740481C1C}">
                <a14:useLocalDpi xmlns:a14="http://schemas.microsoft.com/office/drawing/2010/main" val="0"/>
              </a:ext>
            </a:extLst>
          </a:blip>
          <a:srcRect l="18894" t="19138" r="9113" b="4189"/>
          <a:stretch/>
        </p:blipFill>
        <p:spPr bwMode="auto">
          <a:xfrm>
            <a:off x="6114296" y="4159089"/>
            <a:ext cx="2309132" cy="1844675"/>
          </a:xfrm>
          <a:prstGeom prst="roundRect">
            <a:avLst>
              <a:gd name="adj" fmla="val 16667"/>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4100" name="Picture 4" descr="IMG_2645"/>
          <p:cNvPicPr>
            <a:picLocks noChangeAspect="1" noChangeArrowheads="1"/>
          </p:cNvPicPr>
          <p:nvPr/>
        </p:nvPicPr>
        <p:blipFill rotWithShape="1">
          <a:blip r:embed="rId10">
            <a:extLst>
              <a:ext uri="{28A0092B-C50C-407E-A947-70E740481C1C}">
                <a14:useLocalDpi xmlns:a14="http://schemas.microsoft.com/office/drawing/2010/main" val="0"/>
              </a:ext>
            </a:extLst>
          </a:blip>
          <a:srcRect l="18413" t="13292"/>
          <a:stretch/>
        </p:blipFill>
        <p:spPr bwMode="auto">
          <a:xfrm>
            <a:off x="734161" y="4159090"/>
            <a:ext cx="2316932" cy="1846262"/>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C9C2D1"/>
                  </a:outerShdw>
                </a:effectLst>
              </a14:hiddenEffects>
            </a:ext>
          </a:extLst>
        </p:spPr>
      </p:pic>
      <p:sp>
        <p:nvSpPr>
          <p:cNvPr id="7" name="TextBox 6"/>
          <p:cNvSpPr txBox="1"/>
          <p:nvPr/>
        </p:nvSpPr>
        <p:spPr>
          <a:xfrm>
            <a:off x="8641976" y="4487563"/>
            <a:ext cx="3195392" cy="2308324"/>
          </a:xfrm>
          <a:prstGeom prst="rect">
            <a:avLst/>
          </a:prstGeom>
          <a:noFill/>
        </p:spPr>
        <p:txBody>
          <a:bodyPr wrap="square" rtlCol="0">
            <a:spAutoFit/>
          </a:bodyPr>
          <a:lstStyle/>
          <a:p>
            <a:pPr algn="ctr"/>
            <a:r>
              <a:rPr lang="en-US" sz="2400" i="1" dirty="0"/>
              <a:t>“Highest priorities for private sector freight are congestion relief and travel time reliability.”</a:t>
            </a:r>
          </a:p>
        </p:txBody>
      </p:sp>
    </p:spTree>
    <p:extLst>
      <p:ext uri="{BB962C8B-B14F-4D97-AF65-F5344CB8AC3E}">
        <p14:creationId xmlns:p14="http://schemas.microsoft.com/office/powerpoint/2010/main" val="115112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8386352" y="1500270"/>
            <a:ext cx="3108960" cy="49363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4566652" y="1481309"/>
            <a:ext cx="3108960" cy="4955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613457" y="1481309"/>
            <a:ext cx="3108960" cy="4955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622470" y="3185328"/>
            <a:ext cx="1704088" cy="1366528"/>
          </a:xfrm>
          <a:prstGeom prst="rect">
            <a:avLst/>
          </a:prstGeom>
          <a:noFill/>
        </p:spPr>
        <p:txBody>
          <a:bodyPr wrap="square" rtlCol="0">
            <a:spAutoFit/>
          </a:bodyPr>
          <a:lstStyle/>
          <a:p>
            <a:pPr lvl="0">
              <a:lnSpc>
                <a:spcPct val="90000"/>
              </a:lnSpc>
            </a:pPr>
            <a:r>
              <a:rPr lang="en-US" sz="2800" b="1" dirty="0">
                <a:solidFill>
                  <a:srgbClr val="FF0000"/>
                </a:solidFill>
                <a:latin typeface="+mj-lt"/>
              </a:rPr>
              <a:t>$31B </a:t>
            </a:r>
            <a:r>
              <a:rPr lang="en-US" sz="1600" b="1" dirty="0">
                <a:solidFill>
                  <a:schemeClr val="bg1"/>
                </a:solidFill>
                <a:latin typeface="+mj-lt"/>
              </a:rPr>
              <a:t>in annual economic gains from Aviation</a:t>
            </a:r>
            <a:endParaRPr lang="en-US" sz="1400" dirty="0">
              <a:solidFill>
                <a:schemeClr val="bg1"/>
              </a:solidFill>
              <a:latin typeface="+mj-lt"/>
            </a:endParaRPr>
          </a:p>
        </p:txBody>
      </p:sp>
      <p:sp>
        <p:nvSpPr>
          <p:cNvPr id="7" name="Title 6"/>
          <p:cNvSpPr>
            <a:spLocks noGrp="1"/>
          </p:cNvSpPr>
          <p:nvPr>
            <p:ph type="title"/>
          </p:nvPr>
        </p:nvSpPr>
        <p:spPr>
          <a:xfrm>
            <a:off x="-24047" y="17994"/>
            <a:ext cx="9905998" cy="1175736"/>
          </a:xfrm>
        </p:spPr>
        <p:txBody>
          <a:bodyPr>
            <a:normAutofit/>
          </a:bodyPr>
          <a:lstStyle/>
          <a:p>
            <a:r>
              <a:rPr lang="en-US" sz="4000" b="1" dirty="0"/>
              <a:t>Regional Freight by the Numbers</a:t>
            </a:r>
          </a:p>
        </p:txBody>
      </p:sp>
      <p:grpSp>
        <p:nvGrpSpPr>
          <p:cNvPr id="10" name="Group 2"/>
          <p:cNvGrpSpPr>
            <a:grpSpLocks/>
          </p:cNvGrpSpPr>
          <p:nvPr/>
        </p:nvGrpSpPr>
        <p:grpSpPr bwMode="auto">
          <a:xfrm>
            <a:off x="4766379" y="1585739"/>
            <a:ext cx="2779228" cy="1429130"/>
            <a:chOff x="115897384" y="110204498"/>
            <a:chExt cx="1925554" cy="1064973"/>
          </a:xfrm>
        </p:grpSpPr>
        <p:sp>
          <p:nvSpPr>
            <p:cNvPr id="15" name="Text Box 3"/>
            <p:cNvSpPr txBox="1">
              <a:spLocks noChangeArrowheads="1"/>
            </p:cNvSpPr>
            <p:nvPr/>
          </p:nvSpPr>
          <p:spPr bwMode="auto">
            <a:xfrm>
              <a:off x="116390342" y="110469541"/>
              <a:ext cx="318346" cy="39375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200"/>
                </a:spcAft>
                <a:buClrTx/>
                <a:buSzTx/>
                <a:buFontTx/>
                <a:buNone/>
                <a:tabLst/>
              </a:pPr>
              <a:r>
                <a:rPr kumimoji="0" lang="en-US" altLang="en-US" sz="2600" b="1" i="0" u="none" strike="noStrike" cap="none" normalizeH="0" baseline="0" dirty="0">
                  <a:ln>
                    <a:noFill/>
                  </a:ln>
                  <a:solidFill>
                    <a:srgbClr val="FF0000"/>
                  </a:solidFill>
                  <a:effectLst/>
                  <a:latin typeface="Calibri" panose="020F0502020204030204" pitchFamily="34" charset="0"/>
                </a:rPr>
                <a:t>9</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82525" y="110204498"/>
              <a:ext cx="647907" cy="647907"/>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 Box 5"/>
            <p:cNvSpPr txBox="1">
              <a:spLocks noChangeArrowheads="1"/>
            </p:cNvSpPr>
            <p:nvPr/>
          </p:nvSpPr>
          <p:spPr bwMode="auto">
            <a:xfrm>
              <a:off x="115897384" y="110836131"/>
              <a:ext cx="1925554" cy="433340"/>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rPr>
                <a:t>Class I and </a:t>
              </a:r>
              <a:r>
                <a:rPr kumimoji="0" lang="en-US" altLang="en-US" sz="1600" b="1" i="0" u="none" strike="noStrike" cap="none" normalizeH="0" baseline="0" dirty="0" err="1">
                  <a:ln>
                    <a:noFill/>
                  </a:ln>
                  <a:solidFill>
                    <a:srgbClr val="000000"/>
                  </a:solidFill>
                  <a:effectLst/>
                </a:rPr>
                <a:t>Shortline</a:t>
              </a:r>
              <a:r>
                <a:rPr kumimoji="0" lang="en-US" altLang="en-US" sz="1600" b="1" i="0" u="none" strike="noStrike" cap="none" normalizeH="0" baseline="0" dirty="0">
                  <a:ln>
                    <a:noFill/>
                  </a:ln>
                  <a:solidFill>
                    <a:srgbClr val="000000"/>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rPr>
                <a:t>Railroads serve the region</a:t>
              </a:r>
              <a:endParaRPr kumimoji="0" lang="en-US" altLang="en-US" sz="2400" b="0" i="0" u="none" strike="noStrike" cap="none" normalizeH="0" baseline="0" dirty="0">
                <a:ln>
                  <a:noFill/>
                </a:ln>
                <a:solidFill>
                  <a:schemeClr val="tx1"/>
                </a:solidFill>
                <a:effectLst/>
              </a:endParaRPr>
            </a:p>
          </p:txBody>
        </p:sp>
      </p:grpSp>
      <p:grpSp>
        <p:nvGrpSpPr>
          <p:cNvPr id="19" name="Group 6"/>
          <p:cNvGrpSpPr>
            <a:grpSpLocks/>
          </p:cNvGrpSpPr>
          <p:nvPr/>
        </p:nvGrpSpPr>
        <p:grpSpPr bwMode="auto">
          <a:xfrm>
            <a:off x="5212944" y="4697255"/>
            <a:ext cx="1936630" cy="1346242"/>
            <a:chOff x="116026032" y="110322193"/>
            <a:chExt cx="1477624" cy="1205432"/>
          </a:xfrm>
        </p:grpSpPr>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26038" y="110322193"/>
              <a:ext cx="727491" cy="74198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Text Box 8"/>
            <p:cNvSpPr txBox="1">
              <a:spLocks noChangeArrowheads="1"/>
            </p:cNvSpPr>
            <p:nvPr/>
          </p:nvSpPr>
          <p:spPr bwMode="auto">
            <a:xfrm>
              <a:off x="116794023" y="110404866"/>
              <a:ext cx="709633" cy="57663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200"/>
                </a:spcAft>
                <a:buClrTx/>
                <a:buSzTx/>
                <a:buFontTx/>
                <a:buNone/>
                <a:tabLst/>
              </a:pPr>
              <a:r>
                <a:rPr kumimoji="0" lang="en-US" altLang="en-US" sz="2000" b="1" i="0" u="none" strike="noStrike" cap="none" normalizeH="0" baseline="0" dirty="0">
                  <a:ln>
                    <a:noFill/>
                  </a:ln>
                  <a:solidFill>
                    <a:srgbClr val="FF0000"/>
                  </a:solidFill>
                  <a:effectLst/>
                  <a:latin typeface="Calibri" panose="020F0502020204030204" pitchFamily="34" charset="0"/>
                </a:rPr>
                <a:t>Cereal </a:t>
              </a:r>
            </a:p>
            <a:p>
              <a:pPr marL="0" marR="0" lvl="0" indent="0" algn="l" defTabSz="914400" rtl="0" eaLnBrk="0" fontAlgn="base" latinLnBrk="0" hangingPunct="0">
                <a:lnSpc>
                  <a:spcPct val="100000"/>
                </a:lnSpc>
                <a:spcBef>
                  <a:spcPct val="0"/>
                </a:spcBef>
                <a:spcAft>
                  <a:spcPts val="200"/>
                </a:spcAft>
                <a:buClrTx/>
                <a:buSzTx/>
                <a:buFontTx/>
                <a:buNone/>
                <a:tabLst/>
              </a:pPr>
              <a:r>
                <a:rPr kumimoji="0" lang="en-US" altLang="en-US" sz="2000" b="1" i="0" u="none" strike="noStrike" cap="none" normalizeH="0" baseline="0" dirty="0">
                  <a:ln>
                    <a:noFill/>
                  </a:ln>
                  <a:solidFill>
                    <a:srgbClr val="FF0000"/>
                  </a:solidFill>
                  <a:effectLst/>
                  <a:latin typeface="Calibri" panose="020F0502020204030204" pitchFamily="34" charset="0"/>
                </a:rPr>
                <a:t>Grains</a:t>
              </a:r>
              <a:r>
                <a:rPr kumimoji="0" lang="en-US" altLang="en-US" sz="1800" b="1" i="0" u="none" strike="noStrike" cap="none" normalizeH="0" baseline="0" dirty="0">
                  <a:ln>
                    <a:noFill/>
                  </a:ln>
                  <a:solidFill>
                    <a:srgbClr val="FF0000"/>
                  </a:solidFill>
                  <a:effectLst/>
                  <a:latin typeface="Calibri" panose="020F0502020204030204" pitchFamily="34" charset="0"/>
                </a:rPr>
                <a:t> </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sp>
          <p:nvSpPr>
            <p:cNvPr id="25" name="Text Box 9"/>
            <p:cNvSpPr txBox="1">
              <a:spLocks noChangeArrowheads="1"/>
            </p:cNvSpPr>
            <p:nvPr/>
          </p:nvSpPr>
          <p:spPr bwMode="auto">
            <a:xfrm>
              <a:off x="116026032" y="111084429"/>
              <a:ext cx="1477618" cy="44319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rPr>
                <a:t>Top commodity by weight moved by rail</a:t>
              </a:r>
              <a:endParaRPr kumimoji="0" lang="en-US" altLang="en-US" sz="2400" b="0" i="0" u="none" strike="noStrike" cap="none" normalizeH="0" baseline="0" dirty="0">
                <a:ln>
                  <a:noFill/>
                </a:ln>
                <a:solidFill>
                  <a:schemeClr val="tx1"/>
                </a:solidFill>
                <a:effectLst/>
              </a:endParaRPr>
            </a:p>
          </p:txBody>
        </p:sp>
      </p:grpSp>
      <p:grpSp>
        <p:nvGrpSpPr>
          <p:cNvPr id="26" name="Group 10"/>
          <p:cNvGrpSpPr>
            <a:grpSpLocks/>
          </p:cNvGrpSpPr>
          <p:nvPr/>
        </p:nvGrpSpPr>
        <p:grpSpPr bwMode="auto">
          <a:xfrm>
            <a:off x="4891218" y="3239232"/>
            <a:ext cx="2420713" cy="1186532"/>
            <a:chOff x="115577402" y="107633991"/>
            <a:chExt cx="2056397" cy="964580"/>
          </a:xfrm>
        </p:grpSpPr>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82656" y="107633991"/>
              <a:ext cx="701696" cy="70169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7" name="Text Box 12"/>
            <p:cNvSpPr txBox="1">
              <a:spLocks noChangeArrowheads="1"/>
            </p:cNvSpPr>
            <p:nvPr/>
          </p:nvSpPr>
          <p:spPr bwMode="auto">
            <a:xfrm>
              <a:off x="116784352" y="107763435"/>
              <a:ext cx="598108" cy="43073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200"/>
                </a:spcAft>
                <a:buClrTx/>
                <a:buSzTx/>
                <a:buFontTx/>
                <a:buNone/>
                <a:tabLst/>
              </a:pPr>
              <a:r>
                <a:rPr kumimoji="0" lang="en-US" altLang="en-US" sz="2800" b="1" i="0" u="none" strike="noStrike" cap="none" normalizeH="0" baseline="0" dirty="0">
                  <a:ln>
                    <a:noFill/>
                  </a:ln>
                  <a:solidFill>
                    <a:srgbClr val="FF0000"/>
                  </a:solidFill>
                  <a:effectLst/>
                  <a:latin typeface="Calibri" panose="020F0502020204030204" pitchFamily="34" charset="0"/>
                </a:rPr>
                <a:t>5%</a:t>
              </a:r>
              <a:r>
                <a:rPr kumimoji="0" lang="en-US" altLang="en-US" sz="2600" b="1" i="0" u="none" strike="noStrike" cap="none" normalizeH="0" baseline="0" dirty="0">
                  <a:ln>
                    <a:noFill/>
                  </a:ln>
                  <a:solidFill>
                    <a:srgbClr val="FF0000"/>
                  </a:solidFill>
                  <a:effectLst/>
                  <a:latin typeface="Times New Roman" panose="02020603050405020304" pitchFamily="18" charset="0"/>
                </a:rPr>
                <a:t> </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sp>
          <p:nvSpPr>
            <p:cNvPr id="28" name="Text Box 13"/>
            <p:cNvSpPr txBox="1">
              <a:spLocks noChangeArrowheads="1"/>
            </p:cNvSpPr>
            <p:nvPr/>
          </p:nvSpPr>
          <p:spPr bwMode="auto">
            <a:xfrm>
              <a:off x="115577402" y="108166261"/>
              <a:ext cx="2056397" cy="432310"/>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panose="02020603050405020304" pitchFamily="18" charset="0"/>
                </a:rPr>
                <a:t>                    </a:t>
              </a:r>
              <a:r>
                <a:rPr kumimoji="0" lang="en-US" altLang="en-US" sz="1600" b="1" i="0" u="none" strike="noStrike" cap="none" normalizeH="0" baseline="0" dirty="0">
                  <a:ln>
                    <a:noFill/>
                  </a:ln>
                  <a:solidFill>
                    <a:srgbClr val="000000"/>
                  </a:solidFill>
                  <a:effectLst/>
                </a:rPr>
                <a:t>Of freight tonnage moved by rail</a:t>
              </a:r>
              <a:endParaRPr kumimoji="0" lang="en-US" altLang="en-US" sz="1400" b="0" i="0" u="none" strike="noStrike" cap="none" normalizeH="0" baseline="0" dirty="0">
                <a:ln>
                  <a:noFill/>
                </a:ln>
                <a:solidFill>
                  <a:schemeClr val="tx1"/>
                </a:solidFill>
                <a:effectLst/>
              </a:endParaRPr>
            </a:p>
          </p:txBody>
        </p:sp>
      </p:grpSp>
      <p:grpSp>
        <p:nvGrpSpPr>
          <p:cNvPr id="57" name="Group 56"/>
          <p:cNvGrpSpPr/>
          <p:nvPr/>
        </p:nvGrpSpPr>
        <p:grpSpPr>
          <a:xfrm>
            <a:off x="778942" y="3230044"/>
            <a:ext cx="2993720" cy="1053060"/>
            <a:chOff x="3359165" y="1915893"/>
            <a:chExt cx="2632029" cy="714420"/>
          </a:xfrm>
        </p:grpSpPr>
        <p:pic>
          <p:nvPicPr>
            <p:cNvPr id="308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667" y="1915893"/>
              <a:ext cx="958850" cy="531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Text Box 15"/>
            <p:cNvSpPr txBox="1">
              <a:spLocks noChangeArrowheads="1"/>
            </p:cNvSpPr>
            <p:nvPr/>
          </p:nvSpPr>
          <p:spPr bwMode="auto">
            <a:xfrm>
              <a:off x="3656705" y="2017493"/>
              <a:ext cx="620712" cy="406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Calibri" panose="020F0502020204030204" pitchFamily="34" charset="0"/>
                </a:rPr>
                <a:t>77%</a:t>
              </a:r>
              <a:r>
                <a:rPr kumimoji="0" lang="en-US" altLang="en-US" sz="2200" b="1" i="0" u="none" strike="noStrike" cap="none" normalizeH="0" baseline="0" dirty="0">
                  <a:ln>
                    <a:noFill/>
                  </a:ln>
                  <a:solidFill>
                    <a:srgbClr val="FF0000"/>
                  </a:solidFill>
                  <a:effectLst/>
                  <a:latin typeface="Calibri" panose="020F0502020204030204" pitchFamily="34" charset="0"/>
                </a:rPr>
                <a:t> </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sp>
          <p:nvSpPr>
            <p:cNvPr id="30" name="Text Box 16"/>
            <p:cNvSpPr txBox="1">
              <a:spLocks noChangeArrowheads="1"/>
            </p:cNvSpPr>
            <p:nvPr/>
          </p:nvSpPr>
          <p:spPr bwMode="auto">
            <a:xfrm>
              <a:off x="3359165" y="2415070"/>
              <a:ext cx="2632029" cy="2152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rPr>
                <a:t>Of tonnage moved by Truck</a:t>
              </a:r>
              <a:endParaRPr kumimoji="0" lang="en-US" altLang="en-US" sz="3600" b="0" i="0" u="none" strike="noStrike" cap="none" normalizeH="0" baseline="0" dirty="0">
                <a:ln>
                  <a:noFill/>
                </a:ln>
                <a:solidFill>
                  <a:schemeClr val="tx1"/>
                </a:solidFill>
                <a:effectLst/>
              </a:endParaRPr>
            </a:p>
          </p:txBody>
        </p:sp>
      </p:grpSp>
      <p:grpSp>
        <p:nvGrpSpPr>
          <p:cNvPr id="56" name="Group 55"/>
          <p:cNvGrpSpPr/>
          <p:nvPr/>
        </p:nvGrpSpPr>
        <p:grpSpPr>
          <a:xfrm>
            <a:off x="8962143" y="1787997"/>
            <a:ext cx="1979291" cy="1122358"/>
            <a:chOff x="3893810" y="3537288"/>
            <a:chExt cx="1941322" cy="1153975"/>
          </a:xfrm>
        </p:grpSpPr>
        <p:pic>
          <p:nvPicPr>
            <p:cNvPr id="309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5667" y="3537288"/>
              <a:ext cx="642938" cy="641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5" name="Text Box 21"/>
            <p:cNvSpPr txBox="1">
              <a:spLocks noChangeArrowheads="1"/>
            </p:cNvSpPr>
            <p:nvPr/>
          </p:nvSpPr>
          <p:spPr bwMode="auto">
            <a:xfrm>
              <a:off x="4864793" y="3753188"/>
              <a:ext cx="688975" cy="4476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Calibri" panose="020F0502020204030204" pitchFamily="34" charset="0"/>
                </a:rPr>
                <a:t>42%</a:t>
              </a:r>
              <a:r>
                <a:rPr kumimoji="0" lang="en-US" altLang="en-US" sz="1800" b="1" i="0" u="none" strike="noStrike" cap="none" normalizeH="0" baseline="0" dirty="0">
                  <a:ln>
                    <a:noFill/>
                  </a:ln>
                  <a:solidFill>
                    <a:srgbClr val="FF0000"/>
                  </a:solidFill>
                  <a:effectLst/>
                  <a:latin typeface="Calibri" panose="020F0502020204030204" pitchFamily="34" charset="0"/>
                </a:rPr>
                <a:t> </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sp>
          <p:nvSpPr>
            <p:cNvPr id="36" name="Text Box 22"/>
            <p:cNvSpPr txBox="1">
              <a:spLocks noChangeArrowheads="1"/>
            </p:cNvSpPr>
            <p:nvPr/>
          </p:nvSpPr>
          <p:spPr bwMode="auto">
            <a:xfrm>
              <a:off x="3893810" y="4249084"/>
              <a:ext cx="1941322" cy="4421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rPr>
                <a:t>Of all NC air cargo is handled by CLT</a:t>
              </a:r>
              <a:endParaRPr kumimoji="0" lang="en-US" altLang="en-US" sz="3600" b="0" i="0" u="none" strike="noStrike" cap="none" normalizeH="0" baseline="0" dirty="0">
                <a:ln>
                  <a:noFill/>
                </a:ln>
                <a:solidFill>
                  <a:schemeClr val="tx1"/>
                </a:solidFill>
                <a:effectLst/>
              </a:endParaRPr>
            </a:p>
          </p:txBody>
        </p:sp>
      </p:grpSp>
      <p:cxnSp>
        <p:nvCxnSpPr>
          <p:cNvPr id="54" name="Straight Connector 53"/>
          <p:cNvCxnSpPr/>
          <p:nvPr/>
        </p:nvCxnSpPr>
        <p:spPr>
          <a:xfrm>
            <a:off x="5012634" y="3069786"/>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012634" y="4501989"/>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9118" y="3053012"/>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19118" y="4485215"/>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805073" y="4498090"/>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805073" y="3110601"/>
            <a:ext cx="228600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grpSp>
        <p:nvGrpSpPr>
          <p:cNvPr id="58" name="Group 24"/>
          <p:cNvGrpSpPr>
            <a:grpSpLocks/>
          </p:cNvGrpSpPr>
          <p:nvPr/>
        </p:nvGrpSpPr>
        <p:grpSpPr bwMode="auto">
          <a:xfrm>
            <a:off x="8948362" y="3379527"/>
            <a:ext cx="573618" cy="773189"/>
            <a:chOff x="104708068" y="105985674"/>
            <a:chExt cx="456563" cy="553035"/>
          </a:xfrm>
        </p:grpSpPr>
        <p:sp>
          <p:nvSpPr>
            <p:cNvPr id="59" name="Rectangle 25"/>
            <p:cNvSpPr>
              <a:spLocks noChangeArrowheads="1"/>
            </p:cNvSpPr>
            <p:nvPr/>
          </p:nvSpPr>
          <p:spPr bwMode="auto">
            <a:xfrm>
              <a:off x="104839222" y="106186817"/>
              <a:ext cx="192316" cy="279400"/>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3098"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08068" y="105985674"/>
              <a:ext cx="456563" cy="553035"/>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7862" y="1569003"/>
            <a:ext cx="975285" cy="975285"/>
          </a:xfrm>
          <a:prstGeom prst="rect">
            <a:avLst/>
          </a:prstGeom>
        </p:spPr>
      </p:pic>
      <p:sp>
        <p:nvSpPr>
          <p:cNvPr id="61" name="Rectangle 60"/>
          <p:cNvSpPr/>
          <p:nvPr/>
        </p:nvSpPr>
        <p:spPr>
          <a:xfrm>
            <a:off x="1194824" y="2428658"/>
            <a:ext cx="2073979" cy="584775"/>
          </a:xfrm>
          <a:prstGeom prst="rect">
            <a:avLst/>
          </a:prstGeom>
        </p:spPr>
        <p:txBody>
          <a:bodyPr wrap="square">
            <a:spAutoFit/>
          </a:bodyPr>
          <a:lstStyle/>
          <a:p>
            <a:pPr lvl="0" defTabSz="914400" eaLnBrk="0" fontAlgn="base" hangingPunct="0">
              <a:spcBef>
                <a:spcPct val="0"/>
              </a:spcBef>
              <a:spcAft>
                <a:spcPct val="0"/>
              </a:spcAft>
            </a:pPr>
            <a:r>
              <a:rPr lang="en-US" altLang="en-US" sz="1600" b="1" dirty="0">
                <a:solidFill>
                  <a:srgbClr val="000000"/>
                </a:solidFill>
              </a:rPr>
              <a:t>Critical freight trucking corridors</a:t>
            </a:r>
            <a:endParaRPr lang="en-US" altLang="en-US" sz="3600" dirty="0"/>
          </a:p>
        </p:txBody>
      </p:sp>
      <p:sp>
        <p:nvSpPr>
          <p:cNvPr id="62" name="Rectangle 61"/>
          <p:cNvSpPr/>
          <p:nvPr/>
        </p:nvSpPr>
        <p:spPr>
          <a:xfrm>
            <a:off x="2237139" y="1605914"/>
            <a:ext cx="996807" cy="830997"/>
          </a:xfrm>
          <a:prstGeom prst="rect">
            <a:avLst/>
          </a:prstGeom>
        </p:spPr>
        <p:txBody>
          <a:bodyPr wrap="square">
            <a:spAutoFit/>
          </a:bodyPr>
          <a:lstStyle/>
          <a:p>
            <a:pPr lvl="0" defTabSz="914400" eaLnBrk="0" fontAlgn="base" hangingPunct="0">
              <a:spcBef>
                <a:spcPct val="0"/>
              </a:spcBef>
              <a:spcAft>
                <a:spcPct val="0"/>
              </a:spcAft>
            </a:pPr>
            <a:r>
              <a:rPr lang="en-US" altLang="en-US" sz="2400" b="1" dirty="0">
                <a:solidFill>
                  <a:srgbClr val="FF0000"/>
                </a:solidFill>
                <a:latin typeface="Calibri" panose="020F0502020204030204" pitchFamily="34" charset="0"/>
              </a:rPr>
              <a:t>I-85 &amp; I-77 </a:t>
            </a:r>
            <a:endParaRPr lang="en-US" altLang="en-US" dirty="0">
              <a:solidFill>
                <a:srgbClr val="FF0000"/>
              </a:solidFill>
              <a:latin typeface="Arial" panose="020B0604020202020204" pitchFamily="34" charset="0"/>
            </a:endParaRPr>
          </a:p>
        </p:txBody>
      </p:sp>
      <p:sp>
        <p:nvSpPr>
          <p:cNvPr id="76" name="Rectangle 75"/>
          <p:cNvSpPr/>
          <p:nvPr/>
        </p:nvSpPr>
        <p:spPr>
          <a:xfrm>
            <a:off x="778943" y="5584028"/>
            <a:ext cx="2519752" cy="584775"/>
          </a:xfrm>
          <a:prstGeom prst="rect">
            <a:avLst/>
          </a:prstGeom>
        </p:spPr>
        <p:txBody>
          <a:bodyPr wrap="square">
            <a:spAutoFit/>
          </a:bodyPr>
          <a:lstStyle/>
          <a:p>
            <a:pPr lvl="0" defTabSz="914400" eaLnBrk="0" fontAlgn="base" hangingPunct="0">
              <a:spcBef>
                <a:spcPct val="0"/>
              </a:spcBef>
              <a:spcAft>
                <a:spcPct val="0"/>
              </a:spcAft>
            </a:pPr>
            <a:r>
              <a:rPr lang="en-US" altLang="en-US" sz="1600" b="1" dirty="0">
                <a:solidFill>
                  <a:srgbClr val="000000"/>
                </a:solidFill>
              </a:rPr>
              <a:t>Top commodities by weight moved by truck</a:t>
            </a:r>
            <a:endParaRPr lang="en-US" altLang="en-US" sz="3600" dirty="0"/>
          </a:p>
        </p:txBody>
      </p:sp>
      <p:pic>
        <p:nvPicPr>
          <p:cNvPr id="64" name="Picture 63"/>
          <p:cNvPicPr>
            <a:picLocks noChangeAspect="1"/>
          </p:cNvPicPr>
          <p:nvPr/>
        </p:nvPicPr>
        <p:blipFill>
          <a:blip r:embed="rId10"/>
          <a:stretch>
            <a:fillRect/>
          </a:stretch>
        </p:blipFill>
        <p:spPr>
          <a:xfrm>
            <a:off x="2318164" y="4724655"/>
            <a:ext cx="814010" cy="807651"/>
          </a:xfrm>
          <a:prstGeom prst="rect">
            <a:avLst/>
          </a:prstGeom>
        </p:spPr>
      </p:pic>
      <p:sp>
        <p:nvSpPr>
          <p:cNvPr id="69" name="TextBox 68"/>
          <p:cNvSpPr txBox="1"/>
          <p:nvPr/>
        </p:nvSpPr>
        <p:spPr>
          <a:xfrm>
            <a:off x="989631" y="4610145"/>
            <a:ext cx="1503863" cy="984885"/>
          </a:xfrm>
          <a:prstGeom prst="rect">
            <a:avLst/>
          </a:prstGeom>
          <a:noFill/>
        </p:spPr>
        <p:txBody>
          <a:bodyPr wrap="square" rtlCol="0">
            <a:spAutoFit/>
          </a:bodyPr>
          <a:lstStyle/>
          <a:p>
            <a:r>
              <a:rPr lang="en-US" sz="2000" b="1" dirty="0">
                <a:solidFill>
                  <a:srgbClr val="FF0000"/>
                </a:solidFill>
              </a:rPr>
              <a:t>Non-metal Minerals &amp; </a:t>
            </a:r>
            <a:r>
              <a:rPr lang="en-US" b="1" dirty="0">
                <a:solidFill>
                  <a:srgbClr val="FF0000"/>
                </a:solidFill>
              </a:rPr>
              <a:t>Gravel</a:t>
            </a:r>
            <a:endParaRPr lang="en-US" sz="2000" b="1" dirty="0">
              <a:solidFill>
                <a:srgbClr val="FF0000"/>
              </a:solidFill>
            </a:endParaRPr>
          </a:p>
        </p:txBody>
      </p:sp>
      <p:pic>
        <p:nvPicPr>
          <p:cNvPr id="70" name="Picture 69"/>
          <p:cNvPicPr>
            <a:picLocks noChangeAspect="1"/>
          </p:cNvPicPr>
          <p:nvPr/>
        </p:nvPicPr>
        <p:blipFill>
          <a:blip r:embed="rId11"/>
          <a:stretch>
            <a:fillRect/>
          </a:stretch>
        </p:blipFill>
        <p:spPr>
          <a:xfrm>
            <a:off x="9927801" y="4779104"/>
            <a:ext cx="936856" cy="775834"/>
          </a:xfrm>
          <a:prstGeom prst="rect">
            <a:avLst/>
          </a:prstGeom>
        </p:spPr>
      </p:pic>
      <p:sp>
        <p:nvSpPr>
          <p:cNvPr id="81" name="TextBox 80"/>
          <p:cNvSpPr txBox="1"/>
          <p:nvPr/>
        </p:nvSpPr>
        <p:spPr>
          <a:xfrm>
            <a:off x="9881951" y="5545754"/>
            <a:ext cx="1526579" cy="400110"/>
          </a:xfrm>
          <a:prstGeom prst="rect">
            <a:avLst/>
          </a:prstGeom>
          <a:noFill/>
        </p:spPr>
        <p:txBody>
          <a:bodyPr wrap="square" rtlCol="0">
            <a:spAutoFit/>
          </a:bodyPr>
          <a:lstStyle/>
          <a:p>
            <a:r>
              <a:rPr lang="en-US" sz="2000" b="1" dirty="0">
                <a:solidFill>
                  <a:srgbClr val="FF0000"/>
                </a:solidFill>
              </a:rPr>
              <a:t>Electronics</a:t>
            </a:r>
          </a:p>
        </p:txBody>
      </p:sp>
      <p:sp>
        <p:nvSpPr>
          <p:cNvPr id="82" name="Rectangle 81"/>
          <p:cNvSpPr/>
          <p:nvPr/>
        </p:nvSpPr>
        <p:spPr>
          <a:xfrm>
            <a:off x="8675276" y="4666752"/>
            <a:ext cx="1358978" cy="1569660"/>
          </a:xfrm>
          <a:prstGeom prst="rect">
            <a:avLst/>
          </a:prstGeom>
        </p:spPr>
        <p:txBody>
          <a:bodyPr wrap="square">
            <a:spAutoFit/>
          </a:bodyPr>
          <a:lstStyle/>
          <a:p>
            <a:pPr lvl="0" defTabSz="914400" eaLnBrk="0" fontAlgn="base" hangingPunct="0">
              <a:spcBef>
                <a:spcPct val="0"/>
              </a:spcBef>
              <a:spcAft>
                <a:spcPct val="0"/>
              </a:spcAft>
            </a:pPr>
            <a:r>
              <a:rPr lang="en-US" altLang="en-US" sz="1600" b="1" dirty="0">
                <a:solidFill>
                  <a:srgbClr val="000000"/>
                </a:solidFill>
                <a:latin typeface="+mj-lt"/>
              </a:rPr>
              <a:t>Top commodity by value &amp; weight </a:t>
            </a:r>
          </a:p>
          <a:p>
            <a:pPr lvl="0" defTabSz="914400" eaLnBrk="0" fontAlgn="base" hangingPunct="0">
              <a:spcBef>
                <a:spcPct val="0"/>
              </a:spcBef>
              <a:spcAft>
                <a:spcPct val="0"/>
              </a:spcAft>
            </a:pPr>
            <a:r>
              <a:rPr lang="en-US" altLang="en-US" sz="1600" b="1" dirty="0">
                <a:solidFill>
                  <a:srgbClr val="000000"/>
                </a:solidFill>
                <a:latin typeface="+mj-lt"/>
              </a:rPr>
              <a:t>moved by air</a:t>
            </a:r>
            <a:endParaRPr lang="en-US" altLang="en-US" sz="3600" dirty="0">
              <a:latin typeface="+mj-lt"/>
            </a:endParaRPr>
          </a:p>
        </p:txBody>
      </p:sp>
      <p:sp>
        <p:nvSpPr>
          <p:cNvPr id="3" name="TextBox 2"/>
          <p:cNvSpPr txBox="1"/>
          <p:nvPr/>
        </p:nvSpPr>
        <p:spPr>
          <a:xfrm>
            <a:off x="5147220" y="961470"/>
            <a:ext cx="1908683" cy="523220"/>
          </a:xfrm>
          <a:prstGeom prst="rect">
            <a:avLst/>
          </a:prstGeom>
          <a:noFill/>
        </p:spPr>
        <p:txBody>
          <a:bodyPr wrap="square" rtlCol="0">
            <a:spAutoFit/>
          </a:bodyPr>
          <a:lstStyle/>
          <a:p>
            <a:pPr algn="ctr"/>
            <a:r>
              <a:rPr lang="en-US" sz="2800" dirty="0">
                <a:solidFill>
                  <a:schemeClr val="tx1">
                    <a:lumMod val="75000"/>
                    <a:lumOff val="25000"/>
                  </a:schemeClr>
                </a:solidFill>
              </a:rPr>
              <a:t>RAIL</a:t>
            </a:r>
          </a:p>
        </p:txBody>
      </p:sp>
      <p:sp>
        <p:nvSpPr>
          <p:cNvPr id="47" name="TextBox 46"/>
          <p:cNvSpPr txBox="1"/>
          <p:nvPr/>
        </p:nvSpPr>
        <p:spPr>
          <a:xfrm>
            <a:off x="8973460" y="986234"/>
            <a:ext cx="1908683" cy="523220"/>
          </a:xfrm>
          <a:prstGeom prst="rect">
            <a:avLst/>
          </a:prstGeom>
          <a:noFill/>
        </p:spPr>
        <p:txBody>
          <a:bodyPr wrap="square" rtlCol="0">
            <a:spAutoFit/>
          </a:bodyPr>
          <a:lstStyle/>
          <a:p>
            <a:pPr algn="ctr"/>
            <a:r>
              <a:rPr lang="en-US" sz="2800" dirty="0">
                <a:solidFill>
                  <a:schemeClr val="tx1">
                    <a:lumMod val="75000"/>
                    <a:lumOff val="25000"/>
                  </a:schemeClr>
                </a:solidFill>
              </a:rPr>
              <a:t>AIR</a:t>
            </a:r>
          </a:p>
        </p:txBody>
      </p:sp>
      <p:sp>
        <p:nvSpPr>
          <p:cNvPr id="48" name="TextBox 47"/>
          <p:cNvSpPr txBox="1"/>
          <p:nvPr/>
        </p:nvSpPr>
        <p:spPr>
          <a:xfrm>
            <a:off x="1117577" y="961621"/>
            <a:ext cx="1908683" cy="523220"/>
          </a:xfrm>
          <a:prstGeom prst="rect">
            <a:avLst/>
          </a:prstGeom>
          <a:noFill/>
        </p:spPr>
        <p:txBody>
          <a:bodyPr wrap="square" rtlCol="0">
            <a:spAutoFit/>
          </a:bodyPr>
          <a:lstStyle/>
          <a:p>
            <a:pPr algn="ctr"/>
            <a:r>
              <a:rPr lang="en-US" sz="2800" dirty="0">
                <a:solidFill>
                  <a:schemeClr val="tx1">
                    <a:lumMod val="75000"/>
                    <a:lumOff val="25000"/>
                  </a:schemeClr>
                </a:solidFill>
              </a:rPr>
              <a:t>ROADS</a:t>
            </a:r>
          </a:p>
        </p:txBody>
      </p:sp>
    </p:spTree>
    <p:extLst>
      <p:ext uri="{BB962C8B-B14F-4D97-AF65-F5344CB8AC3E}">
        <p14:creationId xmlns:p14="http://schemas.microsoft.com/office/powerpoint/2010/main" val="4074618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191</TotalTime>
  <Words>2065</Words>
  <Application>Microsoft Office PowerPoint</Application>
  <PresentationFormat>Widescreen</PresentationFormat>
  <Paragraphs>212</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Candara</vt:lpstr>
      <vt:lpstr>Century Gothic</vt:lpstr>
      <vt:lpstr>Times New Roman</vt:lpstr>
      <vt:lpstr>Wingdings</vt:lpstr>
      <vt:lpstr>Mesh</vt:lpstr>
      <vt:lpstr>Greater Charlotte Regional Freight Mobility Plan</vt:lpstr>
      <vt:lpstr>PowerPoint Presentation</vt:lpstr>
      <vt:lpstr>Greater charlotte region</vt:lpstr>
      <vt:lpstr>Population &amp; Economic Context</vt:lpstr>
      <vt:lpstr>Three Perspectives For Freight Planning</vt:lpstr>
      <vt:lpstr>Regional Freight Mobility</vt:lpstr>
      <vt:lpstr>Charlotte Regional Freight Mobility Plan</vt:lpstr>
      <vt:lpstr>Stakeholder Outreach</vt:lpstr>
      <vt:lpstr>Regional Freight by the Numbers</vt:lpstr>
      <vt:lpstr>Challenges and Opportunities</vt:lpstr>
      <vt:lpstr>Regional Freight Plan Recommendations</vt:lpstr>
      <vt:lpstr>Implementation of Recommendations</vt:lpstr>
      <vt:lpstr>CCOG’s Anticipated Role</vt:lpstr>
      <vt:lpstr>Funding &amp; Project Partners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Charlotte Regional Freight Mobility Plan</dc:title>
  <dc:creator>Jessica Hill</dc:creator>
  <cp:lastModifiedBy>Jessica Hill</cp:lastModifiedBy>
  <cp:revision>18</cp:revision>
  <dcterms:created xsi:type="dcterms:W3CDTF">2017-03-22T18:00:25Z</dcterms:created>
  <dcterms:modified xsi:type="dcterms:W3CDTF">2017-03-23T12:31:33Z</dcterms:modified>
</cp:coreProperties>
</file>