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68" r:id="rId3"/>
    <p:sldId id="264" r:id="rId4"/>
    <p:sldId id="259" r:id="rId5"/>
    <p:sldId id="269" r:id="rId6"/>
    <p:sldId id="270" r:id="rId7"/>
    <p:sldId id="271" r:id="rId8"/>
    <p:sldId id="260" r:id="rId9"/>
    <p:sldId id="261" r:id="rId10"/>
    <p:sldId id="266" r:id="rId11"/>
    <p:sldId id="262" r:id="rId12"/>
    <p:sldId id="265"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76840" autoAdjust="0"/>
  </p:normalViewPr>
  <p:slideViewPr>
    <p:cSldViewPr>
      <p:cViewPr varScale="1">
        <p:scale>
          <a:sx n="55" d="100"/>
          <a:sy n="55" d="100"/>
        </p:scale>
        <p:origin x="18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6EB02-6980-4E75-AD6C-1B43937E5AF6}"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CFD26-288A-4D43-99D5-6B9FEC39368C}" type="slidenum">
              <a:rPr lang="en-US" smtClean="0"/>
              <a:t>‹#›</a:t>
            </a:fld>
            <a:endParaRPr lang="en-US"/>
          </a:p>
        </p:txBody>
      </p:sp>
    </p:spTree>
    <p:extLst>
      <p:ext uri="{BB962C8B-B14F-4D97-AF65-F5344CB8AC3E}">
        <p14:creationId xmlns:p14="http://schemas.microsoft.com/office/powerpoint/2010/main" val="145539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In Atlanta we are very fortunate that many of the concepts of </a:t>
            </a:r>
            <a:r>
              <a:rPr lang="en-US" baseline="0" dirty="0" err="1"/>
              <a:t>megaregional</a:t>
            </a:r>
            <a:r>
              <a:rPr lang="en-US" baseline="0" dirty="0"/>
              <a:t> planning evolved out of the leadership of Georgia Tech.  Dr. Catherine Ross (3</a:t>
            </a:r>
            <a:r>
              <a:rPr lang="en-US" baseline="30000" dirty="0"/>
              <a:t>rd</a:t>
            </a:r>
            <a:r>
              <a:rPr lang="en-US" baseline="0" dirty="0"/>
              <a:t> picture from the left) has influenced much of our thinking and been a regional leader encouraging ARC to think from a </a:t>
            </a:r>
            <a:r>
              <a:rPr lang="en-US" baseline="0" dirty="0" err="1"/>
              <a:t>Megaregional</a:t>
            </a:r>
            <a:r>
              <a:rPr lang="en-US" baseline="0" dirty="0"/>
              <a:t> perspective.</a:t>
            </a:r>
          </a:p>
          <a:p>
            <a:pPr marL="171450" indent="-171450">
              <a:buFont typeface="Arial" panose="020B0604020202020204" pitchFamily="34" charset="0"/>
              <a:buChar char="•"/>
            </a:pPr>
            <a:r>
              <a:rPr lang="en-US" baseline="0" dirty="0"/>
              <a:t>Also, being the headquarters to several fortune 500 companies, metro Atlanta has a broad perspective of business markets that cover the southeast and the nation.</a:t>
            </a:r>
          </a:p>
          <a:p>
            <a:pPr marL="171450" indent="-171450">
              <a:buFont typeface="Arial" panose="020B0604020202020204" pitchFamily="34" charset="0"/>
              <a:buChar char="•"/>
            </a:pPr>
            <a:r>
              <a:rPr lang="en-US" baseline="0"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1</a:t>
            </a:fld>
            <a:endParaRPr lang="en-US"/>
          </a:p>
        </p:txBody>
      </p:sp>
    </p:spTree>
    <p:extLst>
      <p:ext uri="{BB962C8B-B14F-4D97-AF65-F5344CB8AC3E}">
        <p14:creationId xmlns:p14="http://schemas.microsoft.com/office/powerpoint/2010/main" val="282397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600" dirty="0"/>
              <a:t>ARC wears multiple</a:t>
            </a:r>
            <a:r>
              <a:rPr lang="en-US" sz="1600" baseline="0" dirty="0"/>
              <a:t> hats ranging from workforce training to aging services, but two of our important roles include acting as the federally designated Metropolitan Planning Organization for the 19 counties centered around the City of Atlanta.</a:t>
            </a:r>
            <a:r>
              <a:rPr lang="en-US" sz="1600" dirty="0"/>
              <a:t> The MPO area includes all the counties highlighted here.</a:t>
            </a:r>
          </a:p>
          <a:p>
            <a:pPr marL="174708" indent="-174708">
              <a:buFont typeface="Arial" panose="020B0604020202020204" pitchFamily="34" charset="0"/>
              <a:buChar char="•"/>
            </a:pPr>
            <a:endParaRPr lang="en-US" sz="1600" baseline="0" dirty="0"/>
          </a:p>
          <a:p>
            <a:pPr marL="174708" indent="-174708">
              <a:buFont typeface="Arial" panose="020B0604020202020204" pitchFamily="34" charset="0"/>
              <a:buChar char="•"/>
            </a:pPr>
            <a:r>
              <a:rPr lang="en-US" sz="1600" baseline="0" dirty="0"/>
              <a:t>ARC is also the state-designated Regional Commission (RC) for 10 counties (in blue)</a:t>
            </a:r>
          </a:p>
          <a:p>
            <a:pPr marL="174708" indent="-174708">
              <a:buFont typeface="Arial" panose="020B0604020202020204" pitchFamily="34" charset="0"/>
              <a:buChar char="•"/>
            </a:pPr>
            <a:endParaRPr lang="en-US" sz="1600" baseline="0" dirty="0"/>
          </a:p>
          <a:p>
            <a:pPr marL="174708" indent="-174708">
              <a:buFont typeface="Arial" panose="020B0604020202020204" pitchFamily="34" charset="0"/>
              <a:buChar char="•"/>
            </a:pPr>
            <a:r>
              <a:rPr lang="en-US" sz="1600" dirty="0"/>
              <a:t>With more than 5 million people, metro Atlanta is home to more than half of the state’s population and more than 60% of its economy</a:t>
            </a:r>
          </a:p>
          <a:p>
            <a:pPr marL="174708" indent="-174708">
              <a:buFont typeface="Arial" panose="020B0604020202020204" pitchFamily="34" charset="0"/>
              <a:buChar char="•"/>
            </a:pPr>
            <a:endParaRPr lang="en-US" sz="1600" dirty="0"/>
          </a:p>
          <a:p>
            <a:pPr marL="174708" indent="-174708">
              <a:buFont typeface="Arial" panose="020B0604020202020204" pitchFamily="34" charset="0"/>
              <a:buChar char="•"/>
            </a:pPr>
            <a:r>
              <a:rPr lang="en-US" sz="1600" dirty="0"/>
              <a:t>Metro Atlanta’s population is larger than the populations of 30 states. Its gross domestic product is larger than those of 33 states, and is just slightly larger than that of Singapore or Belgium.</a:t>
            </a:r>
          </a:p>
          <a:p>
            <a:pPr marL="174708" indent="-174708">
              <a:buFont typeface="Arial" panose="020B0604020202020204" pitchFamily="34" charset="0"/>
              <a:buChar char="•"/>
            </a:pPr>
            <a:endParaRPr lang="en-US" sz="1600" dirty="0"/>
          </a:p>
          <a:p>
            <a:pPr marL="174708" indent="-174708">
              <a:buFont typeface="Arial" panose="020B0604020202020204" pitchFamily="34" charset="0"/>
              <a:buChar char="•"/>
            </a:pPr>
            <a:r>
              <a:rPr lang="en-US" sz="1600" dirty="0"/>
              <a:t>However,</a:t>
            </a:r>
            <a:r>
              <a:rPr lang="en-US" sz="1600" baseline="0" dirty="0"/>
              <a:t> the expansion of the Atlanta region has made transportation planning challenging.  Our region is only one county away from Alabama and we have increasingly noted the need to coordinate with other </a:t>
            </a:r>
            <a:r>
              <a:rPr lang="en-US" sz="1600" baseline="0" dirty="0" err="1"/>
              <a:t>megaregional</a:t>
            </a:r>
            <a:r>
              <a:rPr lang="en-US" sz="1600" baseline="0" dirty="0"/>
              <a:t> MPOs in addressing congestion and goods movement challenges.</a:t>
            </a:r>
            <a:endParaRPr lang="en-US" sz="1600" dirty="0"/>
          </a:p>
          <a:p>
            <a:pPr marL="174708" indent="-174708">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A7A88688-8C69-435C-B222-08CF98004170}" type="slidenum">
              <a:rPr lang="en-US" smtClean="0"/>
              <a:t>3</a:t>
            </a:fld>
            <a:endParaRPr lang="en-US" dirty="0"/>
          </a:p>
        </p:txBody>
      </p:sp>
    </p:spTree>
    <p:extLst>
      <p:ext uri="{BB962C8B-B14F-4D97-AF65-F5344CB8AC3E}">
        <p14:creationId xmlns:p14="http://schemas.microsoft.com/office/powerpoint/2010/main" val="78192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Atlanta is the 3 largest</a:t>
            </a:r>
            <a:r>
              <a:rPr lang="en-US" baseline="0" dirty="0"/>
              <a:t> inland port behind only Chicago, IL and Dallas, TX</a:t>
            </a:r>
          </a:p>
          <a:p>
            <a:pPr marL="171450" indent="-171450">
              <a:buFont typeface="Arial" panose="020B0604020202020204" pitchFamily="34" charset="0"/>
              <a:buChar char="•"/>
            </a:pPr>
            <a:r>
              <a:rPr lang="en-US" baseline="0" dirty="0"/>
              <a:t>Metro Atlanta has the nation’s fifth-largest concentration of supply chain companies with more than 1 million employed in Georgia logistics and associated industries.</a:t>
            </a:r>
          </a:p>
          <a:p>
            <a:pPr marL="171450" indent="-171450">
              <a:buFont typeface="Arial" panose="020B0604020202020204" pitchFamily="34" charset="0"/>
              <a:buChar char="•"/>
            </a:pPr>
            <a:r>
              <a:rPr lang="en-US" baseline="0" dirty="0"/>
              <a:t>The Atlanta region is a global logistics center with more than 130,000 supply chain jobs, the world’s busiest airport and a position as the global leader in supply chain management software.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4</a:t>
            </a:fld>
            <a:endParaRPr lang="en-US"/>
          </a:p>
        </p:txBody>
      </p:sp>
    </p:spTree>
    <p:extLst>
      <p:ext uri="{BB962C8B-B14F-4D97-AF65-F5344CB8AC3E}">
        <p14:creationId xmlns:p14="http://schemas.microsoft.com/office/powerpoint/2010/main" val="343562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ARC, Georgia</a:t>
            </a:r>
            <a:r>
              <a:rPr lang="en-US" baseline="0" dirty="0"/>
              <a:t> Tech, Metro Atlanta Chamber reached out to US Dot through the </a:t>
            </a:r>
            <a:r>
              <a:rPr lang="en-US" sz="1200" b="0" i="0" kern="1200" dirty="0">
                <a:solidFill>
                  <a:schemeClr val="tx1"/>
                </a:solidFill>
                <a:effectLst/>
                <a:latin typeface="+mn-lt"/>
                <a:ea typeface="+mn-ea"/>
                <a:cs typeface="+mn-cs"/>
              </a:rPr>
              <a:t>Transportation Planning Capacity Building (TPCB) Program</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Wanted to look at</a:t>
            </a:r>
            <a:r>
              <a:rPr lang="en-US" sz="1200" b="0" i="0" kern="1200" baseline="0" dirty="0">
                <a:solidFill>
                  <a:schemeClr val="tx1"/>
                </a:solidFill>
                <a:effectLst/>
                <a:latin typeface="+mn-lt"/>
                <a:ea typeface="+mn-ea"/>
                <a:cs typeface="+mn-cs"/>
              </a:rPr>
              <a:t> the broader impacts of goods movement in Atlanta and throughout the Piedmont Atlantic Megaregion (PAM)</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Planning of the event took about 6 months with very heavy activity starting in July and leading up to the early November meeting</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Identifying and inviting National MPO experts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Identifying and inviting state and regional peers from within PAM</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Securing private sector involvement</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Developing agenda</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Developing materials</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Lot’s of work and coordination on the part of ARC, Ga Tech, Metro Chamber, and Volpe Center (TPCB)</a:t>
            </a:r>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8</a:t>
            </a:fld>
            <a:endParaRPr lang="en-US"/>
          </a:p>
        </p:txBody>
      </p:sp>
    </p:spTree>
    <p:extLst>
      <p:ext uri="{BB962C8B-B14F-4D97-AF65-F5344CB8AC3E}">
        <p14:creationId xmlns:p14="http://schemas.microsoft.com/office/powerpoint/2010/main" val="76387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Agenda Highlights</a:t>
            </a:r>
          </a:p>
          <a:p>
            <a:endParaRPr lang="en-US" dirty="0"/>
          </a:p>
          <a:p>
            <a:pPr marL="171450" indent="-171450">
              <a:buFont typeface="Arial" panose="020B0604020202020204" pitchFamily="34" charset="0"/>
              <a:buChar char="•"/>
            </a:pPr>
            <a:r>
              <a:rPr lang="en-US" dirty="0"/>
              <a:t>Private</a:t>
            </a:r>
            <a:r>
              <a:rPr lang="en-US" baseline="0" dirty="0"/>
              <a:t> Sector Decision Making</a:t>
            </a:r>
          </a:p>
          <a:p>
            <a:pPr marL="628650" lvl="1" indent="-171450">
              <a:buFont typeface="Arial" panose="020B0604020202020204" pitchFamily="34" charset="0"/>
              <a:buChar char="•"/>
            </a:pPr>
            <a:r>
              <a:rPr lang="en-US" baseline="0" dirty="0"/>
              <a:t>Mike Orr, Genuine Parts</a:t>
            </a:r>
          </a:p>
          <a:p>
            <a:pPr marL="171450" lvl="0" indent="-171450">
              <a:buFont typeface="Arial" panose="020B0604020202020204" pitchFamily="34" charset="0"/>
              <a:buChar char="•"/>
            </a:pPr>
            <a:r>
              <a:rPr lang="en-US" baseline="0" dirty="0"/>
              <a:t>Real Life Challenges of Transportation Planning from Private Sector Perspective</a:t>
            </a:r>
          </a:p>
          <a:p>
            <a:pPr marL="628650" lvl="1" indent="-171450">
              <a:buFont typeface="Arial" panose="020B0604020202020204" pitchFamily="34" charset="0"/>
              <a:buChar char="•"/>
            </a:pPr>
            <a:r>
              <a:rPr lang="en-US" baseline="0" dirty="0"/>
              <a:t>Michelle Livingstone, The Home Depot</a:t>
            </a:r>
          </a:p>
          <a:p>
            <a:pPr marL="628650" lvl="1" indent="-171450">
              <a:buFont typeface="Arial" panose="020B0604020202020204" pitchFamily="34" charset="0"/>
              <a:buChar char="•"/>
            </a:pPr>
            <a:r>
              <a:rPr lang="en-US" baseline="0" dirty="0"/>
              <a:t>Page </a:t>
            </a:r>
            <a:r>
              <a:rPr lang="en-US" baseline="0" dirty="0" err="1"/>
              <a:t>Siplon</a:t>
            </a:r>
            <a:r>
              <a:rPr lang="en-US" baseline="0" dirty="0"/>
              <a:t>, Center of Innovation for Logistics</a:t>
            </a:r>
            <a:endParaRPr lang="en-US" dirty="0"/>
          </a:p>
          <a:p>
            <a:pPr marL="171450" indent="-171450">
              <a:buFont typeface="Arial" panose="020B0604020202020204" pitchFamily="34" charset="0"/>
              <a:buChar char="•"/>
            </a:pPr>
            <a:r>
              <a:rPr lang="en-US" dirty="0"/>
              <a:t>Transportation</a:t>
            </a:r>
            <a:r>
              <a:rPr lang="en-US" baseline="0" dirty="0"/>
              <a:t> Infrastructure Impacts on Megaregions</a:t>
            </a:r>
          </a:p>
          <a:p>
            <a:pPr marL="628650" lvl="1" indent="-171450">
              <a:buFont typeface="Arial" panose="020B0604020202020204" pitchFamily="34" charset="0"/>
              <a:buChar char="•"/>
            </a:pPr>
            <a:r>
              <a:rPr lang="en-US" baseline="0" dirty="0"/>
              <a:t>Curtis Foltz, Georgia Ports Authority</a:t>
            </a:r>
          </a:p>
          <a:p>
            <a:pPr marL="1085850" lvl="2" indent="-171450">
              <a:buFont typeface="Arial" panose="020B0604020202020204" pitchFamily="34" charset="0"/>
              <a:buChar char="•"/>
            </a:pPr>
            <a:r>
              <a:rPr lang="en-US" baseline="0" dirty="0"/>
              <a:t>Panama Canal Improvements</a:t>
            </a:r>
          </a:p>
          <a:p>
            <a:pPr marL="628650" lvl="1" indent="-171450">
              <a:buFont typeface="Arial" panose="020B0604020202020204" pitchFamily="34" charset="0"/>
              <a:buChar char="•"/>
            </a:pPr>
            <a:r>
              <a:rPr lang="en-US" baseline="0" dirty="0"/>
              <a:t>Louis Miller, H-JAIA</a:t>
            </a:r>
          </a:p>
          <a:p>
            <a:pPr marL="1085850" lvl="2" indent="-171450">
              <a:buFont typeface="Arial" panose="020B0604020202020204" pitchFamily="34" charset="0"/>
              <a:buChar char="•"/>
            </a:pPr>
            <a:r>
              <a:rPr lang="en-US" baseline="0" dirty="0"/>
              <a:t>Importance of Air Logistics</a:t>
            </a:r>
          </a:p>
          <a:p>
            <a:pPr marL="1085850" lvl="2" indent="-171450">
              <a:buFont typeface="Arial" panose="020B0604020202020204" pitchFamily="34" charset="0"/>
              <a:buChar char="•"/>
            </a:pPr>
            <a:endParaRPr lang="en-US" baseline="0" dirty="0"/>
          </a:p>
          <a:p>
            <a:pPr marL="0" lvl="0" indent="0">
              <a:buFont typeface="Arial" panose="020B0604020202020204" pitchFamily="34" charset="0"/>
              <a:buNone/>
            </a:pPr>
            <a:r>
              <a:rPr lang="en-US" u="sng" baseline="0" dirty="0"/>
              <a:t>Agencies Represented at Peer Exchange</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Private Sector </a:t>
            </a:r>
          </a:p>
          <a:p>
            <a:pPr marL="628650" lvl="1" indent="-171450">
              <a:buFont typeface="Arial" panose="020B0604020202020204" pitchFamily="34" charset="0"/>
              <a:buChar char="•"/>
            </a:pPr>
            <a:r>
              <a:rPr lang="en-US" baseline="0" dirty="0"/>
              <a:t>Genuine Parts, The Home Depot, etc.</a:t>
            </a:r>
          </a:p>
          <a:p>
            <a:pPr marL="171450" lvl="0" indent="-171450">
              <a:buFont typeface="Arial" panose="020B0604020202020204" pitchFamily="34" charset="0"/>
              <a:buChar char="•"/>
            </a:pPr>
            <a:r>
              <a:rPr lang="en-US" baseline="0" dirty="0"/>
              <a:t>Peer MPOs</a:t>
            </a:r>
          </a:p>
          <a:p>
            <a:pPr marL="628650" lvl="1" indent="-171450">
              <a:buFont typeface="Arial" panose="020B0604020202020204" pitchFamily="34" charset="0"/>
              <a:buChar char="•"/>
            </a:pPr>
            <a:r>
              <a:rPr lang="en-US" baseline="0" dirty="0"/>
              <a:t>Birmingham, Nashville, Miami, San Diego</a:t>
            </a:r>
          </a:p>
          <a:p>
            <a:pPr marL="171450" lvl="0" indent="-171450">
              <a:buFont typeface="Arial" panose="020B0604020202020204" pitchFamily="34" charset="0"/>
              <a:buChar char="•"/>
            </a:pPr>
            <a:r>
              <a:rPr lang="en-US" baseline="0" dirty="0"/>
              <a:t>State DOTs</a:t>
            </a:r>
          </a:p>
          <a:p>
            <a:pPr marL="628650" lvl="1" indent="-171450">
              <a:buFont typeface="Arial" panose="020B0604020202020204" pitchFamily="34" charset="0"/>
              <a:buChar char="•"/>
            </a:pPr>
            <a:r>
              <a:rPr lang="en-US" baseline="0" dirty="0"/>
              <a:t>Georgia, North Carolina, Tennessee</a:t>
            </a:r>
          </a:p>
          <a:p>
            <a:pPr marL="171450" lvl="0" indent="-171450">
              <a:buFont typeface="Arial" panose="020B0604020202020204" pitchFamily="34" charset="0"/>
              <a:buChar char="•"/>
            </a:pPr>
            <a:r>
              <a:rPr lang="en-US" baseline="0" dirty="0"/>
              <a:t>Federal Partners</a:t>
            </a:r>
          </a:p>
          <a:p>
            <a:pPr marL="628650" lvl="1" indent="-171450">
              <a:buFont typeface="Arial" panose="020B0604020202020204" pitchFamily="34" charset="0"/>
              <a:buChar char="•"/>
            </a:pPr>
            <a:r>
              <a:rPr lang="en-US" baseline="0" dirty="0"/>
              <a:t>US DOT, Federal Highway, CDC</a:t>
            </a:r>
          </a:p>
          <a:p>
            <a:pPr marL="171450" lvl="0" indent="-171450">
              <a:buFont typeface="Arial" panose="020B0604020202020204" pitchFamily="34" charset="0"/>
              <a:buChar char="•"/>
            </a:pPr>
            <a:r>
              <a:rPr lang="en-US" baseline="0" dirty="0"/>
              <a:t>Non governmental </a:t>
            </a:r>
          </a:p>
          <a:p>
            <a:pPr marL="628650" lvl="1" indent="-171450">
              <a:buFont typeface="Arial" panose="020B0604020202020204" pitchFamily="34" charset="0"/>
              <a:buChar char="•"/>
            </a:pPr>
            <a:r>
              <a:rPr lang="en-US" baseline="0" dirty="0"/>
              <a:t>NARC, AMPO</a:t>
            </a:r>
          </a:p>
          <a:p>
            <a:pPr marL="171450" lvl="0" indent="-171450">
              <a:buFont typeface="Arial" panose="020B0604020202020204" pitchFamily="34" charset="0"/>
              <a:buChar char="•"/>
            </a:pPr>
            <a:r>
              <a:rPr lang="en-US" baseline="0" dirty="0"/>
              <a:t>Universities</a:t>
            </a:r>
          </a:p>
          <a:p>
            <a:pPr marL="628650" lvl="1" indent="-171450">
              <a:buFont typeface="Arial" panose="020B0604020202020204" pitchFamily="34" charset="0"/>
              <a:buChar char="•"/>
            </a:pPr>
            <a:r>
              <a:rPr lang="en-US" baseline="0" dirty="0"/>
              <a:t>National Center for Transportation Systems Productivity and Management (NCTSPM), Ga Tech, University of </a:t>
            </a:r>
            <a:r>
              <a:rPr lang="en-US" baseline="0" dirty="0" err="1"/>
              <a:t>Mayland</a:t>
            </a:r>
            <a:endParaRPr lang="en-US" baseline="0" dirty="0"/>
          </a:p>
        </p:txBody>
      </p:sp>
      <p:sp>
        <p:nvSpPr>
          <p:cNvPr id="4" name="Slide Number Placeholder 3"/>
          <p:cNvSpPr>
            <a:spLocks noGrp="1"/>
          </p:cNvSpPr>
          <p:nvPr>
            <p:ph type="sldNum" sz="quarter" idx="10"/>
          </p:nvPr>
        </p:nvSpPr>
        <p:spPr/>
        <p:txBody>
          <a:bodyPr/>
          <a:lstStyle/>
          <a:p>
            <a:fld id="{661CFD26-288A-4D43-99D5-6B9FEC39368C}" type="slidenum">
              <a:rPr lang="en-US" smtClean="0"/>
              <a:t>9</a:t>
            </a:fld>
            <a:endParaRPr lang="en-US"/>
          </a:p>
        </p:txBody>
      </p:sp>
    </p:spTree>
    <p:extLst>
      <p:ext uri="{BB962C8B-B14F-4D97-AF65-F5344CB8AC3E}">
        <p14:creationId xmlns:p14="http://schemas.microsoft.com/office/powerpoint/2010/main" val="214046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10</a:t>
            </a:fld>
            <a:endParaRPr lang="en-US"/>
          </a:p>
        </p:txBody>
      </p:sp>
    </p:spTree>
    <p:extLst>
      <p:ext uri="{BB962C8B-B14F-4D97-AF65-F5344CB8AC3E}">
        <p14:creationId xmlns:p14="http://schemas.microsoft.com/office/powerpoint/2010/main" val="336254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Freight Volumes are increasing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Interstates won’t be able to handle all the growth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Need to plan </a:t>
            </a:r>
            <a:r>
              <a:rPr lang="en-US" sz="1200" kern="1200" dirty="0" err="1">
                <a:solidFill>
                  <a:schemeClr val="tx1"/>
                </a:solidFill>
                <a:effectLst/>
                <a:latin typeface="+mn-lt"/>
                <a:ea typeface="+mn-ea"/>
                <a:cs typeface="+mn-cs"/>
              </a:rPr>
              <a:t>intermodally</a:t>
            </a:r>
            <a:r>
              <a:rPr lang="en-US" sz="1200" kern="1200" dirty="0">
                <a:solidFill>
                  <a:schemeClr val="tx1"/>
                </a:solidFill>
                <a:effectLst/>
                <a:latin typeface="+mn-lt"/>
                <a:ea typeface="+mn-ea"/>
                <a:cs typeface="+mn-cs"/>
              </a:rPr>
              <a: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Road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Rail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Air</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Water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Corridor Based</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Struggle with states and cities seeing through the lens of megaregions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Still see each other as regional competitors and not partners on a global scale.</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speed rail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Great opportunity for megaregional cooperation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Size of megaregion is in the sweet spot for rail competitiveness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Would bring PAM closer together</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gateways to global commerce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Seaports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Airports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Land border crossings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Highway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Rail</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11</a:t>
            </a:fld>
            <a:endParaRPr lang="en-US"/>
          </a:p>
        </p:txBody>
      </p:sp>
    </p:spTree>
    <p:extLst>
      <p:ext uri="{BB962C8B-B14F-4D97-AF65-F5344CB8AC3E}">
        <p14:creationId xmlns:p14="http://schemas.microsoft.com/office/powerpoint/2010/main" val="291824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UP</a:t>
            </a:r>
            <a:r>
              <a:rPr lang="en-US" baseline="0" dirty="0"/>
              <a:t>RECEIVED A SHRP 2 ROUND 5 LEAD ADOPTER INCENTIVE GRANT.  PART OF THE PROPOSAL IS TO INTEGRATE FREIGH CONSIDERATIONS INTO THE PLANNING PROCESS.  ARC WANTS TO INCORPORATE MEGAREGIONS IN OUR DISCUSSIONS WITH FREIGHT STAKEHOLDERS AND IS CURRENTLY IN DISCUSSIONS WITH FHWA STAFF ON HOW THIS CAN BE ACCOMPLISHED – INCLUDING CONTINUING OUR PARTNERSHIP WITH GA Tech and Dr. Ross.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12</a:t>
            </a:fld>
            <a:endParaRPr lang="en-US"/>
          </a:p>
        </p:txBody>
      </p:sp>
    </p:spTree>
    <p:extLst>
      <p:ext uri="{BB962C8B-B14F-4D97-AF65-F5344CB8AC3E}">
        <p14:creationId xmlns:p14="http://schemas.microsoft.com/office/powerpoint/2010/main" val="119796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CFD26-288A-4D43-99D5-6B9FEC39368C}" type="slidenum">
              <a:rPr lang="en-US" smtClean="0"/>
              <a:t>13</a:t>
            </a:fld>
            <a:endParaRPr lang="en-US"/>
          </a:p>
        </p:txBody>
      </p:sp>
    </p:spTree>
    <p:extLst>
      <p:ext uri="{BB962C8B-B14F-4D97-AF65-F5344CB8AC3E}">
        <p14:creationId xmlns:p14="http://schemas.microsoft.com/office/powerpoint/2010/main" val="121806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5" name="Footer Placeholder 4"/>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453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5507" y="274638"/>
            <a:ext cx="618706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15506" y="1600201"/>
            <a:ext cx="6187061" cy="4160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5" name="Footer Placeholder 4"/>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656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5" name="Footer Placeholder 4"/>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019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507" y="274638"/>
            <a:ext cx="618706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5506" y="1600201"/>
            <a:ext cx="6187061" cy="4160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5" name="Footer Placeholder 4"/>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15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5" name="Footer Placeholder 4"/>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15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5507" y="274638"/>
            <a:ext cx="618706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6" name="Footer Placeholder 5"/>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030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5507" y="274638"/>
            <a:ext cx="618706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8" name="Footer Placeholder 7"/>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192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507" y="274638"/>
            <a:ext cx="618706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4" name="Footer Placeholder 3"/>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59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3" name="Footer Placeholder 2"/>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754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6" name="Footer Placeholder 5"/>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1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15506" y="5761038"/>
            <a:ext cx="2133600" cy="365125"/>
          </a:xfrm>
          <a:prstGeom prst="rect">
            <a:avLst/>
          </a:prstGeom>
        </p:spPr>
        <p:txBody>
          <a:bodyPr/>
          <a:lstStyle/>
          <a:p>
            <a:fld id="{7F126250-AD75-4079-B347-05B49BD87AC9}" type="datetimeFigureOut">
              <a:rPr lang="en-US">
                <a:solidFill>
                  <a:prstClr val="black"/>
                </a:solidFill>
              </a:rPr>
              <a:pPr/>
              <a:t>3/23/2017</a:t>
            </a:fld>
            <a:endParaRPr lang="en-US">
              <a:solidFill>
                <a:prstClr val="black"/>
              </a:solidFill>
            </a:endParaRPr>
          </a:p>
        </p:txBody>
      </p:sp>
      <p:sp>
        <p:nvSpPr>
          <p:cNvPr id="6" name="Footer Placeholder 5"/>
          <p:cNvSpPr>
            <a:spLocks noGrp="1"/>
          </p:cNvSpPr>
          <p:nvPr>
            <p:ph type="ftr" sz="quarter" idx="11"/>
          </p:nvPr>
        </p:nvSpPr>
        <p:spPr>
          <a:xfrm>
            <a:off x="3124200" y="5767047"/>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5761039"/>
            <a:ext cx="2133600" cy="365125"/>
          </a:xfrm>
          <a:prstGeom prst="rect">
            <a:avLst/>
          </a:prstGeom>
        </p:spPr>
        <p:txBody>
          <a:bodyPr/>
          <a:lstStyle/>
          <a:p>
            <a:fld id="{4D5AC484-65B4-4C37-9688-C038F7852D3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94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RC logo_Gold.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96708" y="6113118"/>
            <a:ext cx="1371600" cy="624361"/>
          </a:xfrm>
          <a:prstGeom prst="rect">
            <a:avLst/>
          </a:prstGeom>
        </p:spPr>
      </p:pic>
      <p:pic>
        <p:nvPicPr>
          <p:cNvPr id="8" name="Picture 7" descr="left side_Page_5.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376001" cy="6858000"/>
          </a:xfrm>
          <a:prstGeom prst="rect">
            <a:avLst/>
          </a:prstGeom>
        </p:spPr>
      </p:pic>
    </p:spTree>
    <p:extLst>
      <p:ext uri="{BB962C8B-B14F-4D97-AF65-F5344CB8AC3E}">
        <p14:creationId xmlns:p14="http://schemas.microsoft.com/office/powerpoint/2010/main" val="188769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jhayse@atlantargiona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618"/>
            <a:ext cx="8763000" cy="6463308"/>
          </a:xfrm>
          <a:prstGeom prst="rect">
            <a:avLst/>
          </a:prstGeom>
          <a:noFill/>
        </p:spPr>
        <p:txBody>
          <a:bodyPr wrap="square" rtlCol="0">
            <a:spAutoFit/>
          </a:bodyPr>
          <a:lstStyle/>
          <a:p>
            <a:pPr algn="ctr"/>
            <a:endParaRPr lang="en-US" sz="2800" b="1" dirty="0">
              <a:solidFill>
                <a:prstClr val="black"/>
              </a:solidFill>
            </a:endParaRPr>
          </a:p>
          <a:p>
            <a:pPr algn="ctr"/>
            <a:endParaRPr lang="en-US" sz="2800" b="1" dirty="0">
              <a:solidFill>
                <a:prstClr val="black"/>
              </a:solidFill>
            </a:endParaRPr>
          </a:p>
          <a:p>
            <a:pPr algn="ctr"/>
            <a:r>
              <a:rPr lang="en-US" sz="2800" b="1" dirty="0">
                <a:solidFill>
                  <a:prstClr val="black"/>
                </a:solidFill>
              </a:rPr>
              <a:t>Collaborating with Partners in Megaregions Planning</a:t>
            </a:r>
          </a:p>
          <a:p>
            <a:pPr algn="ctr"/>
            <a:endParaRPr lang="en-US" dirty="0">
              <a:solidFill>
                <a:prstClr val="black"/>
              </a:solidFill>
            </a:endParaRPr>
          </a:p>
          <a:p>
            <a:pPr algn="ctr"/>
            <a:endParaRPr lang="en-US" sz="2400" b="1"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endParaRPr lang="en-US" sz="2400" dirty="0">
              <a:solidFill>
                <a:prstClr val="black"/>
              </a:solidFill>
            </a:endParaRPr>
          </a:p>
          <a:p>
            <a:pPr algn="ctr"/>
            <a:r>
              <a:rPr lang="en-US" sz="2400" dirty="0">
                <a:solidFill>
                  <a:prstClr val="black"/>
                </a:solidFill>
              </a:rPr>
              <a:t>John Orr, Atlanta Region MPO Manager</a:t>
            </a:r>
          </a:p>
          <a:p>
            <a:pPr algn="ctr"/>
            <a:r>
              <a:rPr lang="en-US" sz="2400" dirty="0">
                <a:solidFill>
                  <a:prstClr val="black"/>
                </a:solidFill>
              </a:rPr>
              <a:t>Atlanta Regional Commission</a:t>
            </a:r>
          </a:p>
          <a:p>
            <a:pPr algn="ctr"/>
            <a:endParaRPr lang="en-US" sz="2400" dirty="0">
              <a:solidFill>
                <a:prstClr val="black"/>
              </a:solidFill>
            </a:endParaRPr>
          </a:p>
          <a:p>
            <a:pPr algn="ctr"/>
            <a:r>
              <a:rPr lang="en-US" sz="2400" dirty="0">
                <a:solidFill>
                  <a:prstClr val="black"/>
                </a:solidFill>
              </a:rPr>
              <a:t>March 23, 2017</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250" y="1600200"/>
            <a:ext cx="5479550" cy="3048000"/>
          </a:xfrm>
          <a:prstGeom prst="rect">
            <a:avLst/>
          </a:prstGeom>
        </p:spPr>
      </p:pic>
    </p:spTree>
    <p:extLst>
      <p:ext uri="{BB962C8B-B14F-4D97-AF65-F5344CB8AC3E}">
        <p14:creationId xmlns:p14="http://schemas.microsoft.com/office/powerpoint/2010/main" val="395955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72" t="5306" r="5328" b="12462"/>
          <a:stretch/>
        </p:blipFill>
        <p:spPr bwMode="auto">
          <a:xfrm>
            <a:off x="453573" y="198009"/>
            <a:ext cx="7222641" cy="577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183312" y="3575357"/>
            <a:ext cx="166334" cy="172162"/>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4857732" y="3274583"/>
            <a:ext cx="136999" cy="187239"/>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4857733" y="3696282"/>
            <a:ext cx="155326" cy="184645"/>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449904" y="3384613"/>
            <a:ext cx="194872" cy="18724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a:stCxn id="4" idx="7"/>
          </p:cNvCxnSpPr>
          <p:nvPr/>
        </p:nvCxnSpPr>
        <p:spPr>
          <a:xfrm flipV="1">
            <a:off x="5325287" y="3461822"/>
            <a:ext cx="194612" cy="138748"/>
          </a:xfrm>
          <a:prstGeom prst="straightConnector1">
            <a:avLst/>
          </a:prstGeom>
          <a:ln w="28575">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5"/>
            <a:endCxn id="4" idx="1"/>
          </p:cNvCxnSpPr>
          <p:nvPr/>
        </p:nvCxnSpPr>
        <p:spPr>
          <a:xfrm>
            <a:off x="4974668" y="3434401"/>
            <a:ext cx="233003" cy="166169"/>
          </a:xfrm>
          <a:prstGeom prst="straightConnector1">
            <a:avLst/>
          </a:prstGeom>
          <a:ln w="28575">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6"/>
            <a:endCxn id="4" idx="2"/>
          </p:cNvCxnSpPr>
          <p:nvPr/>
        </p:nvCxnSpPr>
        <p:spPr>
          <a:xfrm flipV="1">
            <a:off x="5013059" y="3661438"/>
            <a:ext cx="170253" cy="127167"/>
          </a:xfrm>
          <a:prstGeom prst="straightConnector1">
            <a:avLst/>
          </a:prstGeom>
          <a:ln w="28575">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5646139" y="3787307"/>
            <a:ext cx="194872" cy="18724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Arrow Connector 39"/>
          <p:cNvCxnSpPr>
            <a:endCxn id="39" idx="2"/>
          </p:cNvCxnSpPr>
          <p:nvPr/>
        </p:nvCxnSpPr>
        <p:spPr>
          <a:xfrm>
            <a:off x="5296749" y="3730375"/>
            <a:ext cx="349390" cy="150552"/>
          </a:xfrm>
          <a:prstGeom prst="straightConnector1">
            <a:avLst/>
          </a:prstGeom>
          <a:ln w="28575">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297876" y="3062496"/>
            <a:ext cx="628355" cy="184666"/>
          </a:xfrm>
          <a:prstGeom prst="rect">
            <a:avLst/>
          </a:prstGeom>
          <a:solidFill>
            <a:schemeClr val="bg1"/>
          </a:solidFill>
          <a:ln w="12700">
            <a:solidFill>
              <a:schemeClr val="bg1">
                <a:lumMod val="50000"/>
              </a:schemeClr>
            </a:solidFill>
          </a:ln>
        </p:spPr>
        <p:txBody>
          <a:bodyPr wrap="square" lIns="0" tIns="0" rIns="0" bIns="0" rtlCol="0">
            <a:spAutoFit/>
          </a:bodyPr>
          <a:lstStyle/>
          <a:p>
            <a:pPr algn="ctr"/>
            <a:r>
              <a:rPr lang="en-US" sz="1200" b="1" dirty="0"/>
              <a:t>Nashville</a:t>
            </a:r>
          </a:p>
        </p:txBody>
      </p:sp>
      <p:sp>
        <p:nvSpPr>
          <p:cNvPr id="43" name="TextBox 42"/>
          <p:cNvSpPr txBox="1"/>
          <p:nvPr/>
        </p:nvSpPr>
        <p:spPr>
          <a:xfrm>
            <a:off x="4027659" y="3880927"/>
            <a:ext cx="792840" cy="184666"/>
          </a:xfrm>
          <a:prstGeom prst="rect">
            <a:avLst/>
          </a:prstGeom>
          <a:solidFill>
            <a:schemeClr val="bg1"/>
          </a:solidFill>
          <a:ln w="12700">
            <a:solidFill>
              <a:schemeClr val="bg1">
                <a:lumMod val="50000"/>
              </a:schemeClr>
            </a:solidFill>
          </a:ln>
        </p:spPr>
        <p:txBody>
          <a:bodyPr wrap="square" lIns="0" tIns="0" rIns="0" bIns="0" rtlCol="0">
            <a:spAutoFit/>
          </a:bodyPr>
          <a:lstStyle/>
          <a:p>
            <a:pPr algn="ctr"/>
            <a:r>
              <a:rPr lang="en-US" sz="1200" b="1" dirty="0"/>
              <a:t>Birmingham</a:t>
            </a:r>
          </a:p>
        </p:txBody>
      </p:sp>
      <p:sp>
        <p:nvSpPr>
          <p:cNvPr id="44" name="TextBox 43"/>
          <p:cNvSpPr txBox="1"/>
          <p:nvPr/>
        </p:nvSpPr>
        <p:spPr>
          <a:xfrm>
            <a:off x="5879111" y="3925635"/>
            <a:ext cx="676275" cy="184666"/>
          </a:xfrm>
          <a:prstGeom prst="rect">
            <a:avLst/>
          </a:prstGeom>
          <a:solidFill>
            <a:schemeClr val="bg1"/>
          </a:solidFill>
          <a:ln w="12700">
            <a:solidFill>
              <a:schemeClr val="bg1">
                <a:lumMod val="50000"/>
              </a:schemeClr>
            </a:solidFill>
          </a:ln>
        </p:spPr>
        <p:txBody>
          <a:bodyPr wrap="square" lIns="0" tIns="0" rIns="0" bIns="0" rtlCol="0">
            <a:spAutoFit/>
          </a:bodyPr>
          <a:lstStyle/>
          <a:p>
            <a:pPr algn="ctr"/>
            <a:r>
              <a:rPr lang="en-US" sz="1200" b="1" dirty="0"/>
              <a:t>Savannah</a:t>
            </a:r>
          </a:p>
        </p:txBody>
      </p:sp>
      <p:sp>
        <p:nvSpPr>
          <p:cNvPr id="45" name="TextBox 44"/>
          <p:cNvSpPr txBox="1"/>
          <p:nvPr/>
        </p:nvSpPr>
        <p:spPr>
          <a:xfrm>
            <a:off x="5642217" y="3207455"/>
            <a:ext cx="678852" cy="184666"/>
          </a:xfrm>
          <a:prstGeom prst="rect">
            <a:avLst/>
          </a:prstGeom>
          <a:solidFill>
            <a:schemeClr val="bg1"/>
          </a:solidFill>
          <a:ln w="12700">
            <a:solidFill>
              <a:schemeClr val="bg1">
                <a:lumMod val="50000"/>
              </a:schemeClr>
            </a:solidFill>
          </a:ln>
        </p:spPr>
        <p:txBody>
          <a:bodyPr wrap="square" lIns="0" tIns="0" rIns="0" bIns="0" rtlCol="0">
            <a:spAutoFit/>
          </a:bodyPr>
          <a:lstStyle/>
          <a:p>
            <a:pPr algn="ctr"/>
            <a:r>
              <a:rPr lang="en-US" sz="1200" b="1" dirty="0"/>
              <a:t>Greenville</a:t>
            </a:r>
          </a:p>
        </p:txBody>
      </p:sp>
      <p:sp>
        <p:nvSpPr>
          <p:cNvPr id="46" name="TextBox 45"/>
          <p:cNvSpPr txBox="1"/>
          <p:nvPr/>
        </p:nvSpPr>
        <p:spPr>
          <a:xfrm>
            <a:off x="6469505" y="1255385"/>
            <a:ext cx="2413417" cy="1569660"/>
          </a:xfrm>
          <a:prstGeom prst="rect">
            <a:avLst/>
          </a:prstGeom>
          <a:solidFill>
            <a:schemeClr val="bg1"/>
          </a:solidFill>
          <a:ln>
            <a:solidFill>
              <a:schemeClr val="tx1"/>
            </a:solidFill>
          </a:ln>
        </p:spPr>
        <p:txBody>
          <a:bodyPr wrap="square" rtlCol="0">
            <a:spAutoFit/>
          </a:bodyPr>
          <a:lstStyle/>
          <a:p>
            <a:pPr algn="ctr"/>
            <a:r>
              <a:rPr lang="en-US" sz="3200" b="1" dirty="0"/>
              <a:t>Megaregions /Areas of Interest</a:t>
            </a:r>
          </a:p>
        </p:txBody>
      </p:sp>
    </p:spTree>
    <p:extLst>
      <p:ext uri="{BB962C8B-B14F-4D97-AF65-F5344CB8AC3E}">
        <p14:creationId xmlns:p14="http://schemas.microsoft.com/office/powerpoint/2010/main" val="40849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39" grpId="0" animBg="1"/>
      <p:bldP spid="38" grpId="0" animBg="1"/>
      <p:bldP spid="43"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470" y="274638"/>
            <a:ext cx="6187060" cy="1143000"/>
          </a:xfrm>
        </p:spPr>
        <p:txBody>
          <a:bodyPr/>
          <a:lstStyle/>
          <a:p>
            <a:r>
              <a:rPr lang="en-US" sz="3600" dirty="0"/>
              <a:t>How Megaregions Planning is Benefiting the Atlanta Region</a:t>
            </a:r>
          </a:p>
        </p:txBody>
      </p:sp>
      <p:pic>
        <p:nvPicPr>
          <p:cNvPr id="4" name="Content Placeholder 3"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77985" y="1554480"/>
            <a:ext cx="4388030" cy="3017520"/>
          </a:xfrm>
        </p:spPr>
        <p:style>
          <a:lnRef idx="2">
            <a:schemeClr val="accent6"/>
          </a:lnRef>
          <a:fillRef idx="1">
            <a:schemeClr val="lt1"/>
          </a:fillRef>
          <a:effectRef idx="0">
            <a:schemeClr val="accent6"/>
          </a:effectRef>
          <a:fontRef idx="minor">
            <a:schemeClr val="dk1"/>
          </a:fontRef>
        </p:style>
      </p:pic>
      <p:sp>
        <p:nvSpPr>
          <p:cNvPr id="6" name="Content Placeholder 5"/>
          <p:cNvSpPr>
            <a:spLocks noGrp="1"/>
          </p:cNvSpPr>
          <p:nvPr>
            <p:ph sz="half" idx="2"/>
          </p:nvPr>
        </p:nvSpPr>
        <p:spPr>
          <a:xfrm>
            <a:off x="609600" y="4953000"/>
            <a:ext cx="8382000" cy="1477963"/>
          </a:xfrm>
          <a:noFill/>
          <a:ln>
            <a:solidFill>
              <a:schemeClr val="bg1"/>
            </a:solidFill>
          </a:ln>
        </p:spPr>
        <p:style>
          <a:lnRef idx="2">
            <a:schemeClr val="accent6"/>
          </a:lnRef>
          <a:fillRef idx="1001">
            <a:schemeClr val="lt1"/>
          </a:fillRef>
          <a:effectRef idx="0">
            <a:schemeClr val="accent6"/>
          </a:effectRef>
          <a:fontRef idx="minor">
            <a:schemeClr val="dk1"/>
          </a:fontRef>
        </p:style>
        <p:txBody>
          <a:bodyPr/>
          <a:lstStyle/>
          <a:p>
            <a:r>
              <a:rPr lang="en-US" dirty="0"/>
              <a:t>Collaboration With Other Regions</a:t>
            </a:r>
          </a:p>
          <a:p>
            <a:r>
              <a:rPr lang="en-US" dirty="0"/>
              <a:t>Understanding of Complex Goods Movement Patterns</a:t>
            </a:r>
          </a:p>
          <a:p>
            <a:r>
              <a:rPr lang="en-US" dirty="0"/>
              <a:t>Establishing Relationships</a:t>
            </a:r>
          </a:p>
        </p:txBody>
      </p:sp>
      <p:sp>
        <p:nvSpPr>
          <p:cNvPr id="5" name="TextBox 4"/>
          <p:cNvSpPr txBox="1"/>
          <p:nvPr/>
        </p:nvSpPr>
        <p:spPr>
          <a:xfrm>
            <a:off x="2286000" y="4572000"/>
            <a:ext cx="4196726" cy="307777"/>
          </a:xfrm>
          <a:prstGeom prst="rect">
            <a:avLst/>
          </a:prstGeom>
          <a:noFill/>
        </p:spPr>
        <p:txBody>
          <a:bodyPr wrap="none" rtlCol="0">
            <a:spAutoFit/>
          </a:bodyPr>
          <a:lstStyle/>
          <a:p>
            <a:r>
              <a:rPr lang="en-US" sz="1400" dirty="0"/>
              <a:t>Business needs and transportation planning responses </a:t>
            </a:r>
          </a:p>
        </p:txBody>
      </p:sp>
    </p:spTree>
    <p:extLst>
      <p:ext uri="{BB962C8B-B14F-4D97-AF65-F5344CB8AC3E}">
        <p14:creationId xmlns:p14="http://schemas.microsoft.com/office/powerpoint/2010/main" val="42690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4800"/>
            <a:ext cx="8027647" cy="523220"/>
          </a:xfrm>
          <a:prstGeom prst="rect">
            <a:avLst/>
          </a:prstGeom>
          <a:noFill/>
        </p:spPr>
        <p:txBody>
          <a:bodyPr wrap="none" rtlCol="0">
            <a:spAutoFit/>
          </a:bodyPr>
          <a:lstStyle/>
          <a:p>
            <a:r>
              <a:rPr lang="en-US" sz="2800" dirty="0"/>
              <a:t>Questions in Moving Forward in </a:t>
            </a:r>
            <a:r>
              <a:rPr lang="en-US" sz="2800" dirty="0" err="1"/>
              <a:t>Megaregion</a:t>
            </a:r>
            <a:r>
              <a:rPr lang="en-US" sz="2800" dirty="0"/>
              <a:t> Planning</a:t>
            </a:r>
          </a:p>
        </p:txBody>
      </p:sp>
      <p:sp>
        <p:nvSpPr>
          <p:cNvPr id="9" name="TextBox 8"/>
          <p:cNvSpPr txBox="1"/>
          <p:nvPr/>
        </p:nvSpPr>
        <p:spPr>
          <a:xfrm>
            <a:off x="762000" y="1219200"/>
            <a:ext cx="8027647" cy="3354765"/>
          </a:xfrm>
          <a:prstGeom prst="rect">
            <a:avLst/>
          </a:prstGeom>
          <a:noFill/>
        </p:spPr>
        <p:txBody>
          <a:bodyPr wrap="square" rtlCol="0">
            <a:spAutoFit/>
          </a:bodyPr>
          <a:lstStyle/>
          <a:p>
            <a:pPr marL="457200" indent="-457200">
              <a:buFont typeface="Arial" panose="020B0604020202020204" pitchFamily="34" charset="0"/>
              <a:buChar char="•"/>
            </a:pPr>
            <a:r>
              <a:rPr lang="en-US" sz="2800" dirty="0"/>
              <a:t>Identifying the mutual benefits for regions</a:t>
            </a:r>
          </a:p>
          <a:p>
            <a:pPr marL="457200" indent="-457200">
              <a:buFont typeface="Arial" panose="020B0604020202020204" pitchFamily="34" charset="0"/>
              <a:buChar char="•"/>
            </a:pPr>
            <a:endParaRPr lang="en-US" sz="800" dirty="0"/>
          </a:p>
          <a:p>
            <a:pPr marL="914400" lvl="1" indent="-457200">
              <a:buFont typeface="Courier New" panose="02070309020205020404" pitchFamily="49" charset="0"/>
              <a:buChar char="o"/>
            </a:pPr>
            <a:r>
              <a:rPr lang="en-US" sz="2800" dirty="0"/>
              <a:t>Increasing economic competitiveness?</a:t>
            </a:r>
          </a:p>
          <a:p>
            <a:pPr marL="914400" lvl="1" indent="-457200">
              <a:buFont typeface="Courier New" panose="02070309020205020404" pitchFamily="49" charset="0"/>
              <a:buChar char="o"/>
            </a:pPr>
            <a:r>
              <a:rPr lang="en-US" sz="2800" dirty="0"/>
              <a:t>More efficient freight networks?</a:t>
            </a:r>
          </a:p>
          <a:p>
            <a:pPr marL="914400" lvl="1" indent="-457200">
              <a:buFont typeface="Courier New" panose="02070309020205020404" pitchFamily="49" charset="0"/>
              <a:buChar char="o"/>
            </a:pPr>
            <a:r>
              <a:rPr lang="en-US" sz="2800" dirty="0"/>
              <a:t>Effective congestion management strategies?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Identifying partner regions with common interests and priorities</a:t>
            </a:r>
          </a:p>
          <a:p>
            <a:pPr marL="457200" indent="-457200">
              <a:buFont typeface="Arial" panose="020B0604020202020204" pitchFamily="34" charset="0"/>
              <a:buChar char="•"/>
            </a:pPr>
            <a:endParaRPr lang="en-US" sz="800" dirty="0"/>
          </a:p>
        </p:txBody>
      </p:sp>
    </p:spTree>
    <p:extLst>
      <p:ext uri="{BB962C8B-B14F-4D97-AF65-F5344CB8AC3E}">
        <p14:creationId xmlns:p14="http://schemas.microsoft.com/office/powerpoint/2010/main" val="11569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470" y="274638"/>
            <a:ext cx="6187060" cy="1143000"/>
          </a:xfrm>
        </p:spPr>
        <p:txBody>
          <a:bodyPr/>
          <a:lstStyle/>
          <a:p>
            <a:r>
              <a:rPr lang="en-US" sz="3600" dirty="0"/>
              <a:t>For Additional Information</a:t>
            </a:r>
          </a:p>
        </p:txBody>
      </p:sp>
      <p:sp>
        <p:nvSpPr>
          <p:cNvPr id="3" name="Content Placeholder 2"/>
          <p:cNvSpPr>
            <a:spLocks noGrp="1"/>
          </p:cNvSpPr>
          <p:nvPr>
            <p:ph idx="1"/>
          </p:nvPr>
        </p:nvSpPr>
        <p:spPr>
          <a:xfrm>
            <a:off x="1478470" y="1600201"/>
            <a:ext cx="6187061" cy="4160838"/>
          </a:xfrm>
        </p:spPr>
        <p:txBody>
          <a:bodyPr/>
          <a:lstStyle/>
          <a:p>
            <a:pPr marL="0" indent="0" algn="ctr">
              <a:buNone/>
            </a:pPr>
            <a:endParaRPr lang="en-US" dirty="0"/>
          </a:p>
          <a:p>
            <a:pPr marL="0" indent="0" algn="ctr">
              <a:buNone/>
            </a:pPr>
            <a:r>
              <a:rPr lang="en-US" dirty="0"/>
              <a:t>John Orr, AICP</a:t>
            </a:r>
          </a:p>
          <a:p>
            <a:pPr marL="0" indent="0" algn="ctr">
              <a:buNone/>
            </a:pPr>
            <a:r>
              <a:rPr lang="en-US" u="sng" dirty="0">
                <a:hlinkClick r:id="rId3"/>
              </a:rPr>
              <a:t>jorr@atlantargional.com</a:t>
            </a:r>
            <a:endParaRPr lang="en-US" dirty="0"/>
          </a:p>
          <a:p>
            <a:pPr marL="0" indent="0" algn="ctr">
              <a:buNone/>
            </a:pPr>
            <a:r>
              <a:rPr lang="en-US" dirty="0"/>
              <a:t>404.463.3265</a:t>
            </a:r>
          </a:p>
          <a:p>
            <a:pPr marL="0" indent="0" algn="ctr">
              <a:buNone/>
            </a:pPr>
            <a:endParaRPr lang="en-US" dirty="0"/>
          </a:p>
        </p:txBody>
      </p:sp>
    </p:spTree>
    <p:extLst>
      <p:ext uri="{BB962C8B-B14F-4D97-AF65-F5344CB8AC3E}">
        <p14:creationId xmlns:p14="http://schemas.microsoft.com/office/powerpoint/2010/main" val="28011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 y="340277"/>
            <a:ext cx="8199119" cy="646331"/>
          </a:xfrm>
        </p:spPr>
        <p:txBody>
          <a:bodyPr/>
          <a:lstStyle/>
          <a:p>
            <a:r>
              <a:rPr lang="en-US" dirty="0"/>
              <a:t>Piedmont Atlantic Megaregion</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dirty="0">
              <a:solidFill>
                <a:prstClr val="black">
                  <a:tint val="75000"/>
                </a:prst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 y="1339978"/>
            <a:ext cx="7011931" cy="4937463"/>
          </a:xfrm>
          <a:prstGeom prst="rect">
            <a:avLst/>
          </a:prstGeom>
        </p:spPr>
      </p:pic>
    </p:spTree>
    <p:extLst>
      <p:ext uri="{BB962C8B-B14F-4D97-AF65-F5344CB8AC3E}">
        <p14:creationId xmlns:p14="http://schemas.microsoft.com/office/powerpoint/2010/main" val="393053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UUExQWFRIUFxUVFRQXFBUVFRUUFhQXFxQXFxUYHCggGBolGxQVITEhJSktLjAuFx8zODMsNygtLisBCgoKDg0OGhAQGzQmICUsLCwsLCwvLCwsLCwsLCwsLCwsLCwsLCwsLCwsLCwsLCwsLCwsLCwsLCwsLCwsLCwsLP/AABEIAH4BBAMBIgACEQEDEQH/xAAbAAACAwEBAQAAAAAAAAAAAAAEBQIDBgEAB//EAD4QAAIBAwIDBQYFAwEHBQAAAAECAwAEERIhBTFBBhNRYXEUIjKBkaEjQlKxwWLR8BUHFjNyc4LhU5KisvH/xAAZAQADAQEBAAAAAAAAAAAAAAAAAQIDBAX/xAApEQACAgMAAgECBQUAAAAAAAAAAQIRAxIhMUFRE/BhcaHB0QQUMoGx/9oADAMBAAIRAxEAPwD7XI+KGluyOgomRc0FKKluhpEDxBvAVE8SbwFDSKa8ID8vGs3JmqigpeJHqBXDxJvAYoEDepKvzpbMeqC04qT0FSPEWzyFCSQleeAT05mr47Y+JBPIDn6nwpb9qwcUldF4vm8BUheN1ApdOugEkhsfp5iu21yGwBuGPOrT/Ewcmn1BwvmzjAqYvT4CqrC31ZPTOPpVscK551aY2jpvT4VD25vAVdPbLjnVEITODTvgq6c9vbwFTF8fL6VTcoA23KpCZcfDvQ2gSfS0Xvp9K4b4+VVLOAD7tdimHUbijgdJm+bwFe9tbwFD5yc8vKmEUK49aVodMHF8fAV324+VW3MaBfOlbjwpSfBxXQ3/AFA+Arw4gfAUOlrnrvXJLZhzFRbNKQSL8+Arx4gfAUIYj/8Atc7k+BotipF9vxRioJAz1qZ4kfAUvtoyARjkxFXIvXGaLYUg0XzYzgVFeIHwFQe4yNIGPKr4bQEb7UWwpFQ4kc8hRcU5PQVQ0I5BfnUoRimmxNIMYV6vGvVqZnHOPpQNwc7Uc5oeRBzFRIuIqmbB51ASk7ZoiVQeZqHcDGx/z1rNopZI/JSqAjnv4UfBFpBz0GW/hartoVQ5IJPTHSrZSjDBLDfOfPzqHfoq1dNi25mJJPWvScSwrYPvNV89kcZUhh96XCzyeu3Oso17OuajOKcX4IRzVbbwMH1ocAfEPWh7i2Iyw5f5yq/hzEg/KumPDik7XRvHrVQOQx+9cR8HcVLXnYZrzxtttVohk7qYHAFUO1WRxgtltvOuTQYOzZzVV6J29kwp074/mqe98qlPE6jcbfWqxMdsgUUFnlavFqnLNnHujejYoBgZTek/A0+gC+tdE3nyq5YgT8JFektlXoaTKTIQyDfO9R1AnlVjWy74JxXI7dTn3t6lrg0+nY7kA+VXzXoAGD6iqDZjHxVTLZnGeYpdHwN7+M4wuo1eZT+VaT20pQ7fenEN6G2AOetUiWCW5bXKNP5lP1X/AMVaqyZxpAHjU42xO39SKfoSP5qd1c42UHVTpCTKVsyp1F/tVV5KwGVbah3hkPxZxV9tw79THHhUlEYbliMHrREINWzRKBtiuIaaQmwg16utXK0IOPQF3Jg4o2VsUr4kevSofkcv8QZmoiCXKkZGB+1LGbr0qmS7A2UZPieQqasxi3Y6iuSp23X71FuJZPIFfCkcF06knVuastH235k7+tRkhyzr/p9dqkOI5Vb4TpbwNVzvnIY48/GhHOOe1dUM7KvMnkfDxNYq2+m2XCoq4kpFzHjSdz9FqEeFXKjzprc26rE252Bx+1e4fAvdnPhj6CuhR4YOSs+fSdqriK4VXcNFqXUdAU6WOK+gTzELnVy+9fPO0HDg8two59zE49dT/wBqf2HG9fDFfYuilCOpdfdX65Fdco3FNL7ZyxdTab5/AHZdoLm4vDBFIscYBOSgY+7z5+JrXzKQCSRsKwvZix0cSSM9INz4nG/3rXdp3EcLEKSxGFGebHZB9SKWTylH4Hj8Ny+RHwjtS8t5LFzTTiMf1J8XrnP/AMaa8QnkjQsqkHoxXOPPB51jON2JsZIJF5wlVfz6k/P3vtX0riaq0GQfdIBHodxRkpJSj4/gMfW4y+7MHw3jd7cNKusAxEbrEudyeY+VOuzPaWf2o2lxpclcxyKNJOBnBHLl+1JuxkqpPelnVR7nxEDO78s1zsvE1xxA3CbxQqQHOyk4IAB68z9K0lVytcr9TOPhNPt/ofR1BXUx+lZc3t1czTqrmKGHQBoUa3LDPxMCNvKtAk5bbXGc9AwJ/epSSMqkAAAda5lOvR0ON+zMcG4/NHdrazN3qSjMUhADqwz7rY2PKnfGb2ZMdysfUMzhjjlpwF59ayXAYGur8XCj8C3yA/R3OdlPXnWy43ITHy6j960yNJr5rpGNN38XwU9g+MS3aTNNpJV9IAXAAxvWqEY8Kwf+yp8RXH/V/g1tfbVxvSzaqbQYbcEywwLnlQ08yLsOflQnEOLAbLkZHPH2pZHdDz+lYto1ccnpDiJgZFIJGFZTnzIIoi5hIwQ2DSVp8eXrWgjGpV1c8A010mLfspu9aoTqzjyoS1uGkyKZ3MIZSCcA1Tb2CpuCc0NFJgvdMqjI+dXwelWTR+7z6123XahAXNXK61eqySqYDrQF0g5DNGXP8UDPJtjO1QykKrqAjm2B0B/igrlgCAPDeir9y+AMk9PKlJU5weecUortjclVJF6Ak7bk8hTuwsAoBbc/YVzhlloGW+I/byo8GiU0gjFsB4w3wnG24J6eVWcDZNRyff5AeXWjWQMCCNjWevLZ4n55B+Fv49ayXXZvKVR1NHxU/h8+ZH96siXTHjblk0ptpi4VSckHf5+NE8bkcRnuxk4IP/Ka0sxoyLuGuJyvSCD/AO70q7Iwn2loSPwVYTN/2g6B6Ekf+0Udw/hTo5cyuCwAb4cMoOQp25U7SELkxp7zAAnqccv3rf6ijaXtI46b6/T/AOiXgc4PFNQz/wAJvtTDjVxLPcIkZK93+KWwGwQcR7HzyflQdj2akV++Esgl3GoaeR55BGKe8D7PtHI0rTSMzYDKQuGxnT02xnpSlKPGn4X6m0Yy6mvLv/Rm+0NhcOp72UtkfoUZI3HKmXZLjBksNB+KH3D6flz8tvlT/jXDmkTShKn9W2R9azln2OkiD93NIpf4vhw3XkR50lPaDUn+X2huDU1KK/P7Yt7HWsctxda0DgFMZGcbt/atxdRkRaI1CqdiBtsR5Uj4D2UaBi4mkUsRrGFIcA5wcj1+tavuh9aWadyuLHihUaaMpwTs3bwOJBG2tPhJkYgbY5datu743c3sy+7Eo1TlT7xUnCoD0zg58hWgntcqQDvWMuOw7O7P3jgscnBxRCW0rm/3CUKVQX7G6tDFGgRAFRdgoxt8qF45cKY9mHMfvSHgPYoRSpK0shKHIUnKnbG/1pp2g4XJPgI5jAznSF97OMZyOnl40SSvjCLftCP/AGUEd1cf9X+DW1kjXxFZbgXZBoMhJ5FViGYYQhiPUbfKtT7IOmarM1KTaJwpxjTE3HIQhU9Gz6AilYNaS+4brXBbluPWktrZ9ZM/8o5/M1yz509T+mzJRpg0pLDGTWgsCCApY6gAQc888wB5VGJYzsAB67H61BrICRX/AE5/w0ozr8jHO1N8VMJuLeT9W1cWSUDlmiI5weo9K9NdoPiOK0TT8HP1eUBtcPyYURbT7UHdX6nYHPyqy2kzVITGbVyvGvVoQRlfoRmld1GDnnimFwf2pNx/iq2tu9w6lghQaQcE6mC7ee9Q1ZSKLG3IyxBB5L6dTVUMaqxbSSxO3gPSrpOOQGa5idljW2SGRpSwClZdf0xo+4qdpeWr+8lxEwCNIcONo1OGY+AB2NZNTvh0weLWpIvV2PPA8h/NWo9K4u0toyuzzwJEJO7ikEwbvMRq52/K2G+HwwetEScbskKBrqEGUK0f4i++rbIV8j08aznjm2CyQoZBqovU1LpPI/Y9DQvaDjEdmsRkGrvZUi2/KGPvOf6V2Jqi37QwSXM9q7JFLFKsUalxqmzEsmVXpzYY/pNNY5VZO8bpnbY4AONyeXpTWO7QA5HMb0sHErRmkC3MRMIzKA4JQZxkgeYxXW4hZiITNcRdyxKBy4wXGcr4525Vtq7MtkLriYqcKMg8jjOarXvW8f251W3aSFeGLxCSPSrIHWLVn3ycKobHXxxTBb+FjHG80KXMiqREsurOoEjQSATkA4yBnBppNIctHKyHDpNJJZv6Qemf7VoIrkBRk70n4O1tKrGGZJljBZtDahuDjJ+RpZwXtpGwt/aooraO7hM8D9/rGAVBV9Srpb31xzB3pasc5Lhq/bBXGuxStOJWbOka3MWuQAomsamBzjA89J+hqlOOWB1AXkGUOG/EHunVp3/7tvWjVk7Dj2sVwXflS5OI2haNBcxa5QDGusanBzjAPjg49KgeM2Wlm9qi0q2gtr217+75n3Ty8DRqw2Gvt39P3rovz4fegr+6SERboTNIkaBpAmoNuShPxMBuF61Dh/EbS4Yrb3EUrAaiqOGOknGrbpnbNPVisZjiDeArnt3oKzXEu2FtD7Sq4eS1eJZFLaRiQqGYHHJQ2/pTGXi1l3ff+0xCEsU16xp1jmvqPCimK0Nxfef2qPt/rQcwfuw9uiTs2nRmXRGUbm+sA7Y8AaTf72Ri2jnaFtck/s/dqSyhhOIWfvMfBk5BwM7UUx8NJNc5UnfB2BJpaW3NQ7RdpLOFZTJKpa3Us8SEFxy2x0O4286vv+NQw2puh+JHpBQLjMjMQERc9SxArKUJSNcWVQ9ESTijLSQsu566fttQycSZI2e/jhtlBQKwm1qSw+HJVTqB2xjfpVa8bsY1UNdw4lCuh7xfeVjhWBzyJ2zUrFJMueaMo/iGquo+9t++fCrpVAHmN8Egmltt2ns3lnj7xUkt5FhYscZdwoXT45ZwvrXLvjFpGSslzErBmUguNQZQCy455AZTjzFH0pIz+omwycqD7yYzyqUGM7bCqTcwSrHpmV2lVnhwwPeIuNTJ4galyfMV20rWN+yWOD0r1e8PSvVsZFNwP2pL2h4c06wIukoJ0ebUcfhoGOw6nVp2p3cHH0pfIqjc8s8s1DdMpLhhpOxl0O4YGOQx4aTU4AlaKdWgU7cu7B36HFXXHY6WbU5ZIpJ7iQzIrBgLOZUWWIN1Y90rZHUmtVdXOrbkPKoWqqN9z6mplkSVsuONy4hNB2YlF6JsR90L2W4A1DIiazjgTC4+LUh28Kxo4QLN1iuGQrizMtvFKhmeSOd2iKK41aBqB9zng5x1+sLLtUDMM5KqWHJioLD0NJ5EujWNt0Ju1vZie9mf8VYoBbvCnurIzvMfxSQ3wYCR4I33NKo+y148chlESzy3dpOzLJnCRRxJKQ2PiyjEDzrVi5IO52qwuTU/WRTwSR8/t+xN+qxqJUHs0TxRshSNpVd01qXX3l1KnNuTGjeHdl7qCdZ1ihZUluXEBmJAS4jiAId85dTEQSeYckY5VqIywHl45rpLeh/enLLTHDApK2xKvZmb/RFsRo9pWJU+L3MhgT72OWK5xHs3O806qIzDcXVvdd8X9+MRBNSBMZP/AAhg5/Ofm+gdkIydj51KdiGODsf5pPN+Ao4bk1YJ2UsGt7KO3cIJVRg2k5XUxY/FjfnzpFa9hAlhaxhI/akezM7lywKQTLJIqs2dsA7DAOa0YOBRHf4j5+NSs3Sp4KSZmeJ9lZpZLmNRGYLq4guDNrxJEsYQMgXGSfwxgg7az88lwbhZnKW6sk0qLDo0OjQRWsN2HdHKrq7wjlr3Ok+dfVLe6I+EbdTVwXY6UCZPvEAAn1xzrSOX5MpQpmL412TuZLmcxyJ7PcywSsSsZePutOwLe8MaAVx1Y1VJ2ZuAkixx6ERg9kguU12s2HDusmnHdnUBoIPWtr7OR4/xVTK2dhkfSn9QWgHxaylmitlLI0sU1vJKfhU93vIV+fIUm7MdnJbY2DP3YFtaTQS6WBzI7xsuNveHuHetIIzgkbftvQ7E9cf3o+oPQR8Z4BcSvdiNY2iuXtZA5kAK9yVEiMhG+Qux8zVHEOy12LqS5haME3Ejoh0MDHJbxRlsP7ocNER6NWhFyFz0PTeoC4B68uR3+dPcWi+QFOFXVvwoWtqyNdCPQGZgiIXJ1lTj8oJCj0qV5wR3sIbaONYe5mtSqGVW/DhmR2YuBuxCn50a0x8eYwPWroIG/M2r/OVG4aiDtH2YuJnu1twsMN1FKJdUgZZZiqCJwgGY2wpBOeWNqb8asXubPum0w3H4boNQdFliYMmSMZUlR9a9PIy7ZPkM/vVRkLAYzkcz4+lLc6I4OJ35A+NWN/ctBJoihe2kEioJEm1l42SQjUAoIyNJPiaU2/Ye5EN0rGNnuLOSJd1CrPJM8hUAD3YxqG4rUxFvP96JEjdTUSzUH9tfbM5fdl7si4VVjbvLi0u0YyYy0CwBoiMZGe5+Lzqzg3Zq59vF1MkSqZbmQqJA5XvY4Vj6bn8Ns1ropwVU5HgRmg7m9CEEtkZwcHfyNUst0YfTfTNdkoVWa4dSHgty9tasu4IkkMs2k8sAmNNv0GtHbS5bOCPEGl91dlyFXCKOQwBv8qNsQS2/OrpN2Ts0qNB4elcrvh6V6rIBbw7/ACFKbmXpTW95/IUlugalopAkrnwrkVzjY1K4kx9NqB7wmsa28nXFxx+GMY73B8jzFWPdZ6UqwT1ruPM0acoX1IuW1DVWJ60RHKBgA7ty60mT1phYgYLY3AwPCoWNJ2yp59lSRK4UjKjxJzn6YqKA7ZOcct64Zc11JsdKtoxTJd0xNSaFvHfP1qVo2R6kUZDtIfEDahRB5AZIG2O4yaLjIB3Knyq24G0fgGBNKnG526mhwDexxCsY5sPSr/aYx+YUgArtUuENJjw3kfj9qgb2L/BSevMaBaobPfx4xjY+VL7ho2OwI/ah81Fn86H0aSR4QJ1z5Z86sWNcAafTeq0571YT50hk2UAbDkORoGeZkJ0nbbPWjC+3SgLvmDtvscbHnToV8KZlY4bO+5wfCrQRjG/kOVWyEEZ6gYA8v7mqI5ORDA7n1xjYnw3oq0OMnF8Lo5iM5OBgcuY8fnUmxjmWz0J/euKeuM555/MD5VVMRnw/zlU0i3JvrZekSk8t/DJrssagklAwAOcH4f7mq+8yPdI93mepHj8q9q9xj02/fNaPxZivLQIjYwfHbb+1N+Htv4Y+vzpZCQxzjHh1PzPWnVttzGc0J9Brg68PSuV3w9K5WhANefwKUXPOnk0WrrihJOGZ/N9qlopMSTW2rBqoWQHQ/WnT8IPSQj5CoHghPOU/QVjpP5OpZcS9WZ9ohmpBQOZp6OAjGC+flUf93l/V9q0pmDaEWodDTK3chTowNODjx8aMHZ9f1fapjgQHJjn0qZRbHCaiKryf3h3fM8zjb71W0+OYw3LGdvWnkfB9sM5YeYG3pVbcAU82+1XTItA3Dxy9aPjU94TU7bhun82flRaQgHNJRYWgaWUcmG3Slt0oDkDlmnDWwPX7fah5eG5JOrn5UUwtCsmuE0y/0kfq+1e/0kfqP0ophaFuanEuWA8TR/8ApI/V9qnHwwAg6j9KNWPZCuUbn1Ne000PDeur7VE8K/qP0o1Y9kK81Nc0cOD/ANZ+lTHCv6j9KNWTsKnO+9ByNnfpmtCeEj9R+lDHgAP5z9KdMVimJ9vD3cbb/P1oKOUjKrjD8x6cudaVOBY5Od/Khj2XH/qH6CmkJsV29xsAfr0rjyKelOo+zoH5z9BUl4AB+f7CjRD3Ylibntvg4+m9WznTGB4nf0A/801HABnOs/SpzcDDADWQBnp40SXKFHzYmtSAcdPHxpzbjI9K5DwLAA1nbyFHw2QUcyfkKhRdluSoK8PSuV4tXq1M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MTEhUUExQWFRIUFxUVFRQXFBUVFRUUFhQXFxQXFxUYHCggGBolGxQVITEhJSktLjAuFx8zODMsNygtLisBCgoKDg0OGhAQGzQmICUsLCwsLCwvLCwsLCwsLCwsLCwsLCwsLCwsLCwsLCwsLCwsLCwsLCwsLCwsLCwsLCwsLP/AABEIAH4BBAMBIgACEQEDEQH/xAAbAAACAwEBAQAAAAAAAAAAAAAEBQIDBgEAB//EAD4QAAIBAwIDBQYFAwEHBQAAAAECAwAEERIhBTFBBhNRYXEUIjKBkaEjQlKxwWLR8BUHFjNyc4LhU5KisvH/xAAZAQADAQEBAAAAAAAAAAAAAAAAAQIDBAX/xAApEQACAgMAAgECBQUAAAAAAAAAAQIRAxIhMUFRE/BhcaHB0QQUMoGx/9oADAMBAAIRAxEAPwD7XI+KGluyOgomRc0FKKluhpEDxBvAVE8SbwFDSKa8ID8vGs3JmqigpeJHqBXDxJvAYoEDepKvzpbMeqC04qT0FSPEWzyFCSQleeAT05mr47Y+JBPIDn6nwpb9qwcUldF4vm8BUheN1ApdOugEkhsfp5iu21yGwBuGPOrT/Ewcmn1BwvmzjAqYvT4CqrC31ZPTOPpVscK551aY2jpvT4VD25vAVdPbLjnVEITODTvgq6c9vbwFTF8fL6VTcoA23KpCZcfDvQ2gSfS0Xvp9K4b4+VVLOAD7tdimHUbijgdJm+bwFe9tbwFD5yc8vKmEUK49aVodMHF8fAV324+VW3MaBfOlbjwpSfBxXQ3/AFA+Arw4gfAUOlrnrvXJLZhzFRbNKQSL8+Arx4gfAUIYj/8Atc7k+BotipF9vxRioJAz1qZ4kfAUvtoyARjkxFXIvXGaLYUg0XzYzgVFeIHwFQe4yNIGPKr4bQEb7UWwpFQ4kc8hRcU5PQVQ0I5BfnUoRimmxNIMYV6vGvVqZnHOPpQNwc7Uc5oeRBzFRIuIqmbB51ASk7ZoiVQeZqHcDGx/z1rNopZI/JSqAjnv4UfBFpBz0GW/hartoVQ5IJPTHSrZSjDBLDfOfPzqHfoq1dNi25mJJPWvScSwrYPvNV89kcZUhh96XCzyeu3Oso17OuajOKcX4IRzVbbwMH1ocAfEPWh7i2Iyw5f5yq/hzEg/KumPDik7XRvHrVQOQx+9cR8HcVLXnYZrzxtttVohk7qYHAFUO1WRxgtltvOuTQYOzZzVV6J29kwp074/mqe98qlPE6jcbfWqxMdsgUUFnlavFqnLNnHujejYoBgZTek/A0+gC+tdE3nyq5YgT8JFektlXoaTKTIQyDfO9R1AnlVjWy74JxXI7dTn3t6lrg0+nY7kA+VXzXoAGD6iqDZjHxVTLZnGeYpdHwN7+M4wuo1eZT+VaT20pQ7fenEN6G2AOetUiWCW5bXKNP5lP1X/AMVaqyZxpAHjU42xO39SKfoSP5qd1c42UHVTpCTKVsyp1F/tVV5KwGVbah3hkPxZxV9tw79THHhUlEYbliMHrREINWzRKBtiuIaaQmwg16utXK0IOPQF3Jg4o2VsUr4kevSofkcv8QZmoiCXKkZGB+1LGbr0qmS7A2UZPieQqasxi3Y6iuSp23X71FuJZPIFfCkcF06knVuastH235k7+tRkhyzr/p9dqkOI5Vb4TpbwNVzvnIY48/GhHOOe1dUM7KvMnkfDxNYq2+m2XCoq4kpFzHjSdz9FqEeFXKjzprc26rE252Bx+1e4fAvdnPhj6CuhR4YOSs+fSdqriK4VXcNFqXUdAU6WOK+gTzELnVy+9fPO0HDg8two59zE49dT/wBqf2HG9fDFfYuilCOpdfdX65Fdco3FNL7ZyxdTab5/AHZdoLm4vDBFIscYBOSgY+7z5+JrXzKQCSRsKwvZix0cSSM9INz4nG/3rXdp3EcLEKSxGFGebHZB9SKWTylH4Hj8Ny+RHwjtS8t5LFzTTiMf1J8XrnP/AMaa8QnkjQsqkHoxXOPPB51jON2JsZIJF5wlVfz6k/P3vtX0riaq0GQfdIBHodxRkpJSj4/gMfW4y+7MHw3jd7cNKusAxEbrEudyeY+VOuzPaWf2o2lxpclcxyKNJOBnBHLl+1JuxkqpPelnVR7nxEDO78s1zsvE1xxA3CbxQqQHOyk4IAB68z9K0lVytcr9TOPhNPt/ofR1BXUx+lZc3t1czTqrmKGHQBoUa3LDPxMCNvKtAk5bbXGc9AwJ/epSSMqkAAAda5lOvR0ON+zMcG4/NHdrazN3qSjMUhADqwz7rY2PKnfGb2ZMdysfUMzhjjlpwF59ayXAYGur8XCj8C3yA/R3OdlPXnWy43ITHy6j960yNJr5rpGNN38XwU9g+MS3aTNNpJV9IAXAAxvWqEY8Kwf+yp8RXH/V/g1tfbVxvSzaqbQYbcEywwLnlQ08yLsOflQnEOLAbLkZHPH2pZHdDz+lYto1ccnpDiJgZFIJGFZTnzIIoi5hIwQ2DSVp8eXrWgjGpV1c8A010mLfspu9aoTqzjyoS1uGkyKZ3MIZSCcA1Tb2CpuCc0NFJgvdMqjI+dXwelWTR+7z6123XahAXNXK61eqySqYDrQF0g5DNGXP8UDPJtjO1QykKrqAjm2B0B/igrlgCAPDeir9y+AMk9PKlJU5weecUortjclVJF6Ak7bk8hTuwsAoBbc/YVzhlloGW+I/byo8GiU0gjFsB4w3wnG24J6eVWcDZNRyff5AeXWjWQMCCNjWevLZ4n55B+Fv49ayXXZvKVR1NHxU/h8+ZH96siXTHjblk0ptpi4VSckHf5+NE8bkcRnuxk4IP/Ka0sxoyLuGuJyvSCD/AO70q7Iwn2loSPwVYTN/2g6B6Ekf+0Udw/hTo5cyuCwAb4cMoOQp25U7SELkxp7zAAnqccv3rf6ijaXtI46b6/T/AOiXgc4PFNQz/wAJvtTDjVxLPcIkZK93+KWwGwQcR7HzyflQdj2akV++Esgl3GoaeR55BGKe8D7PtHI0rTSMzYDKQuGxnT02xnpSlKPGn4X6m0Yy6mvLv/Rm+0NhcOp72UtkfoUZI3HKmXZLjBksNB+KH3D6flz8tvlT/jXDmkTShKn9W2R9azln2OkiD93NIpf4vhw3XkR50lPaDUn+X2huDU1KK/P7Yt7HWsctxda0DgFMZGcbt/atxdRkRaI1CqdiBtsR5Uj4D2UaBi4mkUsRrGFIcA5wcj1+tavuh9aWadyuLHihUaaMpwTs3bwOJBG2tPhJkYgbY5datu743c3sy+7Eo1TlT7xUnCoD0zg58hWgntcqQDvWMuOw7O7P3jgscnBxRCW0rm/3CUKVQX7G6tDFGgRAFRdgoxt8qF45cKY9mHMfvSHgPYoRSpK0shKHIUnKnbG/1pp2g4XJPgI5jAznSF97OMZyOnl40SSvjCLftCP/AGUEd1cf9X+DW1kjXxFZbgXZBoMhJ5FViGYYQhiPUbfKtT7IOmarM1KTaJwpxjTE3HIQhU9Gz6AilYNaS+4brXBbluPWktrZ9ZM/8o5/M1yz509T+mzJRpg0pLDGTWgsCCApY6gAQc888wB5VGJYzsAB67H61BrICRX/AE5/w0ozr8jHO1N8VMJuLeT9W1cWSUDlmiI5weo9K9NdoPiOK0TT8HP1eUBtcPyYURbT7UHdX6nYHPyqy2kzVITGbVyvGvVoQRlfoRmld1GDnnimFwf2pNx/iq2tu9w6lghQaQcE6mC7ee9Q1ZSKLG3IyxBB5L6dTVUMaqxbSSxO3gPSrpOOQGa5idljW2SGRpSwClZdf0xo+4qdpeWr+8lxEwCNIcONo1OGY+AB2NZNTvh0weLWpIvV2PPA8h/NWo9K4u0toyuzzwJEJO7ikEwbvMRq52/K2G+HwwetEScbskKBrqEGUK0f4i++rbIV8j08aznjm2CyQoZBqovU1LpPI/Y9DQvaDjEdmsRkGrvZUi2/KGPvOf6V2Jqi37QwSXM9q7JFLFKsUalxqmzEsmVXpzYY/pNNY5VZO8bpnbY4AONyeXpTWO7QA5HMb0sHErRmkC3MRMIzKA4JQZxkgeYxXW4hZiITNcRdyxKBy4wXGcr4525Vtq7MtkLriYqcKMg8jjOarXvW8f251W3aSFeGLxCSPSrIHWLVn3ycKobHXxxTBb+FjHG80KXMiqREsurOoEjQSATkA4yBnBppNIctHKyHDpNJJZv6Qemf7VoIrkBRk70n4O1tKrGGZJljBZtDahuDjJ+RpZwXtpGwt/aooraO7hM8D9/rGAVBV9Srpb31xzB3pasc5Lhq/bBXGuxStOJWbOka3MWuQAomsamBzjA89J+hqlOOWB1AXkGUOG/EHunVp3/7tvWjVk7Dj2sVwXflS5OI2haNBcxa5QDGusanBzjAPjg49KgeM2Wlm9qi0q2gtr217+75n3Ty8DRqw2Gvt39P3rovz4fegr+6SERboTNIkaBpAmoNuShPxMBuF61Dh/EbS4Yrb3EUrAaiqOGOknGrbpnbNPVisZjiDeArnt3oKzXEu2FtD7Sq4eS1eJZFLaRiQqGYHHJQ2/pTGXi1l3ff+0xCEsU16xp1jmvqPCimK0Nxfef2qPt/rQcwfuw9uiTs2nRmXRGUbm+sA7Y8AaTf72Ri2jnaFtck/s/dqSyhhOIWfvMfBk5BwM7UUx8NJNc5UnfB2BJpaW3NQ7RdpLOFZTJKpa3Us8SEFxy2x0O4286vv+NQw2puh+JHpBQLjMjMQERc9SxArKUJSNcWVQ9ESTijLSQsu566fttQycSZI2e/jhtlBQKwm1qSw+HJVTqB2xjfpVa8bsY1UNdw4lCuh7xfeVjhWBzyJ2zUrFJMueaMo/iGquo+9t++fCrpVAHmN8Egmltt2ns3lnj7xUkt5FhYscZdwoXT45ZwvrXLvjFpGSslzErBmUguNQZQCy455AZTjzFH0pIz+omwycqD7yYzyqUGM7bCqTcwSrHpmV2lVnhwwPeIuNTJ4galyfMV20rWN+yWOD0r1e8PSvVsZFNwP2pL2h4c06wIukoJ0ebUcfhoGOw6nVp2p3cHH0pfIqjc8s8s1DdMpLhhpOxl0O4YGOQx4aTU4AlaKdWgU7cu7B36HFXXHY6WbU5ZIpJ7iQzIrBgLOZUWWIN1Y90rZHUmtVdXOrbkPKoWqqN9z6mplkSVsuONy4hNB2YlF6JsR90L2W4A1DIiazjgTC4+LUh28Kxo4QLN1iuGQrizMtvFKhmeSOd2iKK41aBqB9zng5x1+sLLtUDMM5KqWHJioLD0NJ5EujWNt0Ju1vZie9mf8VYoBbvCnurIzvMfxSQ3wYCR4I33NKo+y148chlESzy3dpOzLJnCRRxJKQ2PiyjEDzrVi5IO52qwuTU/WRTwSR8/t+xN+qxqJUHs0TxRshSNpVd01qXX3l1KnNuTGjeHdl7qCdZ1ihZUluXEBmJAS4jiAId85dTEQSeYckY5VqIywHl45rpLeh/enLLTHDApK2xKvZmb/RFsRo9pWJU+L3MhgT72OWK5xHs3O806qIzDcXVvdd8X9+MRBNSBMZP/AAhg5/Ofm+gdkIydj51KdiGODsf5pPN+Ao4bk1YJ2UsGt7KO3cIJVRg2k5XUxY/FjfnzpFa9hAlhaxhI/akezM7lywKQTLJIqs2dsA7DAOa0YOBRHf4j5+NSs3Sp4KSZmeJ9lZpZLmNRGYLq4guDNrxJEsYQMgXGSfwxgg7az88lwbhZnKW6sk0qLDo0OjQRWsN2HdHKrq7wjlr3Ok+dfVLe6I+EbdTVwXY6UCZPvEAAn1xzrSOX5MpQpmL412TuZLmcxyJ7PcywSsSsZePutOwLe8MaAVx1Y1VJ2ZuAkixx6ERg9kguU12s2HDusmnHdnUBoIPWtr7OR4/xVTK2dhkfSn9QWgHxaylmitlLI0sU1vJKfhU93vIV+fIUm7MdnJbY2DP3YFtaTQS6WBzI7xsuNveHuHetIIzgkbftvQ7E9cf3o+oPQR8Z4BcSvdiNY2iuXtZA5kAK9yVEiMhG+Qux8zVHEOy12LqS5haME3Ejoh0MDHJbxRlsP7ocNER6NWhFyFz0PTeoC4B68uR3+dPcWi+QFOFXVvwoWtqyNdCPQGZgiIXJ1lTj8oJCj0qV5wR3sIbaONYe5mtSqGVW/DhmR2YuBuxCn50a0x8eYwPWroIG/M2r/OVG4aiDtH2YuJnu1twsMN1FKJdUgZZZiqCJwgGY2wpBOeWNqb8asXubPum0w3H4boNQdFliYMmSMZUlR9a9PIy7ZPkM/vVRkLAYzkcz4+lLc6I4OJ35A+NWN/ctBJoihe2kEioJEm1l42SQjUAoIyNJPiaU2/Ye5EN0rGNnuLOSJd1CrPJM8hUAD3YxqG4rUxFvP96JEjdTUSzUH9tfbM5fdl7si4VVjbvLi0u0YyYy0CwBoiMZGe5+Lzqzg3Zq59vF1MkSqZbmQqJA5XvY4Vj6bn8Ns1ropwVU5HgRmg7m9CEEtkZwcHfyNUst0YfTfTNdkoVWa4dSHgty9tasu4IkkMs2k8sAmNNv0GtHbS5bOCPEGl91dlyFXCKOQwBv8qNsQS2/OrpN2Ts0qNB4elcrvh6V6rIBbw7/ACFKbmXpTW95/IUlugalopAkrnwrkVzjY1K4kx9NqB7wmsa28nXFxx+GMY73B8jzFWPdZ6UqwT1ruPM0acoX1IuW1DVWJ60RHKBgA7ty60mT1phYgYLY3AwPCoWNJ2yp59lSRK4UjKjxJzn6YqKA7ZOcct64Zc11JsdKtoxTJd0xNSaFvHfP1qVo2R6kUZDtIfEDahRB5AZIG2O4yaLjIB3Knyq24G0fgGBNKnG526mhwDexxCsY5sPSr/aYx+YUgArtUuENJjw3kfj9qgb2L/BSevMaBaobPfx4xjY+VL7ho2OwI/ah81Fn86H0aSR4QJ1z5Z86sWNcAafTeq0571YT50hk2UAbDkORoGeZkJ0nbbPWjC+3SgLvmDtvscbHnToV8KZlY4bO+5wfCrQRjG/kOVWyEEZ6gYA8v7mqI5ORDA7n1xjYnw3oq0OMnF8Lo5iM5OBgcuY8fnUmxjmWz0J/euKeuM555/MD5VVMRnw/zlU0i3JvrZekSk8t/DJrssagklAwAOcH4f7mq+8yPdI93mepHj8q9q9xj02/fNaPxZivLQIjYwfHbb+1N+Htv4Y+vzpZCQxzjHh1PzPWnVttzGc0J9Brg68PSuV3w9K5WhANefwKUXPOnk0WrrihJOGZ/N9qlopMSTW2rBqoWQHQ/WnT8IPSQj5CoHghPOU/QVjpP5OpZcS9WZ9ohmpBQOZp6OAjGC+flUf93l/V9q0pmDaEWodDTK3chTowNODjx8aMHZ9f1fapjgQHJjn0qZRbHCaiKryf3h3fM8zjb71W0+OYw3LGdvWnkfB9sM5YeYG3pVbcAU82+1XTItA3Dxy9aPjU94TU7bhun82flRaQgHNJRYWgaWUcmG3Slt0oDkDlmnDWwPX7fah5eG5JOrn5UUwtCsmuE0y/0kfq+1e/0kfqP0ophaFuanEuWA8TR/8ApI/V9qnHwwAg6j9KNWPZCuUbn1Ne000PDeur7VE8K/qP0o1Y9kK81Nc0cOD/ANZ+lTHCv6j9KNWTsKnO+9ByNnfpmtCeEj9R+lDHgAP5z9KdMVimJ9vD3cbb/P1oKOUjKrjD8x6cudaVOBY5Od/Khj2XH/qH6CmkJsV29xsAfr0rjyKelOo+zoH5z9BUl4AB+f7CjRD3Ylibntvg4+m9WznTGB4nf0A/801HABnOs/SpzcDDADWQBnp40SXKFHzYmtSAcdPHxpzbjI9K5DwLAA1nbyFHw2QUcyfkKhRdluSoK8PSuV4tXq1M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352055" y="105469"/>
            <a:ext cx="8791945" cy="1384995"/>
          </a:xfrm>
          <a:prstGeom prst="rect">
            <a:avLst/>
          </a:prstGeom>
          <a:noFill/>
        </p:spPr>
        <p:txBody>
          <a:bodyPr wrap="square" rtlCol="0">
            <a:spAutoFit/>
          </a:bodyPr>
          <a:lstStyle/>
          <a:p>
            <a:pPr algn="ctr"/>
            <a:r>
              <a:rPr lang="en-US" sz="2800" dirty="0">
                <a:latin typeface="Trebuchet MS"/>
                <a:cs typeface="Trebuchet MS"/>
              </a:rPr>
              <a:t>ARC is the Federally-Designated </a:t>
            </a:r>
            <a:br>
              <a:rPr lang="en-US" sz="2800" dirty="0">
                <a:latin typeface="Trebuchet MS"/>
                <a:cs typeface="Trebuchet MS"/>
              </a:rPr>
            </a:br>
            <a:r>
              <a:rPr lang="en-US" sz="2800" dirty="0">
                <a:latin typeface="Trebuchet MS"/>
                <a:cs typeface="Trebuchet MS"/>
              </a:rPr>
              <a:t>Metropolitan Planning Organization (MPO) for Transportation in the 20-County Atlanta Region</a:t>
            </a:r>
          </a:p>
        </p:txBody>
      </p:sp>
      <p:sp>
        <p:nvSpPr>
          <p:cNvPr id="9" name="TextBox 8"/>
          <p:cNvSpPr txBox="1"/>
          <p:nvPr/>
        </p:nvSpPr>
        <p:spPr>
          <a:xfrm>
            <a:off x="6575887" y="2203916"/>
            <a:ext cx="2492675" cy="206210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latin typeface="Trebuchet MS"/>
                <a:cs typeface="Trebuchet MS"/>
              </a:rPr>
              <a:t>More than</a:t>
            </a:r>
            <a:br>
              <a:rPr lang="en-US" dirty="0">
                <a:latin typeface="Trebuchet MS"/>
                <a:cs typeface="Trebuchet MS"/>
              </a:rPr>
            </a:br>
            <a:r>
              <a:rPr lang="en-US" dirty="0">
                <a:latin typeface="Trebuchet MS"/>
                <a:cs typeface="Trebuchet MS"/>
              </a:rPr>
              <a:t>5.5 million people</a:t>
            </a:r>
          </a:p>
          <a:p>
            <a:pPr marL="342900" indent="-342900">
              <a:spcAft>
                <a:spcPts val="1200"/>
              </a:spcAft>
              <a:buFont typeface="Arial" panose="020B0604020202020204" pitchFamily="34" charset="0"/>
              <a:buChar char="•"/>
            </a:pPr>
            <a:r>
              <a:rPr lang="en-US" dirty="0">
                <a:latin typeface="Trebuchet MS"/>
                <a:cs typeface="Trebuchet MS"/>
              </a:rPr>
              <a:t>Population larger than 30 states</a:t>
            </a:r>
          </a:p>
          <a:p>
            <a:pPr marL="342900" indent="-342900">
              <a:spcAft>
                <a:spcPts val="1200"/>
              </a:spcAft>
              <a:buFont typeface="Arial" panose="020B0604020202020204" pitchFamily="34" charset="0"/>
              <a:buChar char="•"/>
            </a:pPr>
            <a:r>
              <a:rPr lang="en-US" dirty="0">
                <a:latin typeface="Trebuchet MS"/>
                <a:cs typeface="Trebuchet MS"/>
              </a:rPr>
              <a:t>Economy larger than 33 states</a:t>
            </a:r>
            <a:endParaRPr lang="en-US" dirty="0">
              <a:solidFill>
                <a:srgbClr val="FF0000"/>
              </a:solidFill>
              <a:latin typeface="Trebuchet MS"/>
              <a:cs typeface="Trebuchet MS"/>
            </a:endParaRPr>
          </a:p>
        </p:txBody>
      </p:sp>
      <p:pic>
        <p:nvPicPr>
          <p:cNvPr id="5" name="Picture 4" descr="19_countyMPO.jpg"/>
          <p:cNvPicPr>
            <a:picLocks noChangeAspect="1"/>
          </p:cNvPicPr>
          <p:nvPr/>
        </p:nvPicPr>
        <p:blipFill rotWithShape="1">
          <a:blip r:embed="rId3" cstate="print">
            <a:extLst>
              <a:ext uri="{28A0092B-C50C-407E-A947-70E740481C1C}">
                <a14:useLocalDpi xmlns:a14="http://schemas.microsoft.com/office/drawing/2010/main" val="0"/>
              </a:ext>
            </a:extLst>
          </a:blip>
          <a:srcRect l="3340" t="4162" r="39926" b="4141"/>
          <a:stretch/>
        </p:blipFill>
        <p:spPr>
          <a:xfrm>
            <a:off x="1143001" y="1511998"/>
            <a:ext cx="5257800" cy="4990534"/>
          </a:xfrm>
          <a:prstGeom prst="rect">
            <a:avLst/>
          </a:prstGeom>
          <a:ln>
            <a:solidFill>
              <a:schemeClr val="tx1"/>
            </a:solidFill>
          </a:ln>
        </p:spPr>
      </p:pic>
    </p:spTree>
    <p:extLst>
      <p:ext uri="{BB962C8B-B14F-4D97-AF65-F5344CB8AC3E}">
        <p14:creationId xmlns:p14="http://schemas.microsoft.com/office/powerpoint/2010/main" val="8313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53" y="10886"/>
            <a:ext cx="7999893" cy="1143000"/>
          </a:xfrm>
        </p:spPr>
        <p:txBody>
          <a:bodyPr/>
          <a:lstStyle/>
          <a:p>
            <a:r>
              <a:rPr lang="en-US" sz="3600" dirty="0"/>
              <a:t>Regional Goods Movement is the Foundation of the Economy and Megaregional Planning</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7694" y="1861344"/>
            <a:ext cx="60960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5498068"/>
            <a:ext cx="6172200" cy="307777"/>
          </a:xfrm>
          <a:prstGeom prst="rect">
            <a:avLst/>
          </a:prstGeom>
          <a:noFill/>
        </p:spPr>
        <p:txBody>
          <a:bodyPr wrap="square" rtlCol="0">
            <a:spAutoFit/>
          </a:bodyPr>
          <a:lstStyle/>
          <a:p>
            <a:r>
              <a:rPr lang="en-US" sz="1400" dirty="0"/>
              <a:t>Loading a container at CSX Fairburn Intermodal Yard </a:t>
            </a:r>
          </a:p>
        </p:txBody>
      </p:sp>
    </p:spTree>
    <p:extLst>
      <p:ext uri="{BB962C8B-B14F-4D97-AF65-F5344CB8AC3E}">
        <p14:creationId xmlns:p14="http://schemas.microsoft.com/office/powerpoint/2010/main" val="246877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ops.fhwa.dot.gov/freight/freight_analysis/nat_freight_stats/images/hi_res_jpg/nhsconghvtrk2040.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81" t="5601" r="5582" b="12406"/>
          <a:stretch/>
        </p:blipFill>
        <p:spPr bwMode="auto">
          <a:xfrm>
            <a:off x="381000" y="304800"/>
            <a:ext cx="7148512" cy="5606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80880" y="1752973"/>
            <a:ext cx="2683230" cy="2893100"/>
          </a:xfrm>
          <a:prstGeom prst="rect">
            <a:avLst/>
          </a:prstGeom>
          <a:solidFill>
            <a:schemeClr val="bg1"/>
          </a:solidFill>
          <a:ln>
            <a:solidFill>
              <a:schemeClr val="tx1"/>
            </a:solidFill>
          </a:ln>
        </p:spPr>
        <p:txBody>
          <a:bodyPr wrap="square" rtlCol="0">
            <a:spAutoFit/>
          </a:bodyPr>
          <a:lstStyle/>
          <a:p>
            <a:pPr algn="ctr"/>
            <a:r>
              <a:rPr lang="en-US" sz="2600" b="1" dirty="0"/>
              <a:t>Motivation for Megaregion</a:t>
            </a:r>
          </a:p>
          <a:p>
            <a:pPr algn="ctr"/>
            <a:r>
              <a:rPr lang="en-US" sz="2600" b="1" dirty="0"/>
              <a:t>Activities</a:t>
            </a:r>
          </a:p>
          <a:p>
            <a:pPr algn="ctr"/>
            <a:r>
              <a:rPr lang="en-US" sz="2600" b="1" u="sng" dirty="0"/>
              <a:t>Pursue Interstate Corridor Congestion Management</a:t>
            </a:r>
          </a:p>
        </p:txBody>
      </p:sp>
    </p:spTree>
    <p:extLst>
      <p:ext uri="{BB962C8B-B14F-4D97-AF65-F5344CB8AC3E}">
        <p14:creationId xmlns:p14="http://schemas.microsoft.com/office/powerpoint/2010/main" val="304398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ps.fhwa.dot.gov/freight/freight_analysis/nat_freight_stats/images/hi_res_jpg/trainvolcap20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05" t="5601" r="4762" b="12407"/>
          <a:stretch/>
        </p:blipFill>
        <p:spPr bwMode="auto">
          <a:xfrm>
            <a:off x="416519" y="304800"/>
            <a:ext cx="7168501" cy="56363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20918" y="2313988"/>
            <a:ext cx="2728205" cy="2092881"/>
          </a:xfrm>
          <a:prstGeom prst="rect">
            <a:avLst/>
          </a:prstGeom>
          <a:solidFill>
            <a:schemeClr val="bg1"/>
          </a:solidFill>
          <a:ln>
            <a:solidFill>
              <a:schemeClr val="tx1"/>
            </a:solidFill>
          </a:ln>
        </p:spPr>
        <p:txBody>
          <a:bodyPr wrap="square" rtlCol="0">
            <a:spAutoFit/>
          </a:bodyPr>
          <a:lstStyle/>
          <a:p>
            <a:pPr algn="ctr"/>
            <a:r>
              <a:rPr lang="en-US" sz="2600" b="1" dirty="0"/>
              <a:t>Motivation for Megaregion</a:t>
            </a:r>
          </a:p>
          <a:p>
            <a:pPr algn="ctr"/>
            <a:r>
              <a:rPr lang="en-US" sz="2600" b="1" dirty="0"/>
              <a:t>Activities</a:t>
            </a:r>
          </a:p>
          <a:p>
            <a:pPr algn="ctr"/>
            <a:r>
              <a:rPr lang="en-US" sz="2600" b="1" u="sng" dirty="0"/>
              <a:t>Shift Freight From Truck to Rail</a:t>
            </a:r>
          </a:p>
        </p:txBody>
      </p:sp>
    </p:spTree>
    <p:extLst>
      <p:ext uri="{BB962C8B-B14F-4D97-AF65-F5344CB8AC3E}">
        <p14:creationId xmlns:p14="http://schemas.microsoft.com/office/powerpoint/2010/main" val="151665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ops.fhwa.dot.gov/freight/freight_analysis/nat_freight_stats/images/hi_res_jpg/top25wpccargo2010.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3" r="1318" b="9666"/>
          <a:stretch/>
        </p:blipFill>
        <p:spPr bwMode="auto">
          <a:xfrm>
            <a:off x="554636" y="1236751"/>
            <a:ext cx="8049720" cy="5621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4439" y="199807"/>
            <a:ext cx="6985418" cy="892552"/>
          </a:xfrm>
          <a:prstGeom prst="rect">
            <a:avLst/>
          </a:prstGeom>
          <a:solidFill>
            <a:schemeClr val="bg1"/>
          </a:solidFill>
          <a:ln>
            <a:solidFill>
              <a:schemeClr val="tx1"/>
            </a:solidFill>
          </a:ln>
        </p:spPr>
        <p:txBody>
          <a:bodyPr wrap="square" rtlCol="0">
            <a:spAutoFit/>
          </a:bodyPr>
          <a:lstStyle/>
          <a:p>
            <a:pPr algn="ctr"/>
            <a:r>
              <a:rPr lang="en-US" sz="2600" b="1" dirty="0"/>
              <a:t>Motivation for Megaregion Activities</a:t>
            </a:r>
          </a:p>
          <a:p>
            <a:pPr algn="ctr"/>
            <a:r>
              <a:rPr lang="en-US" sz="2600" b="1" u="sng" dirty="0"/>
              <a:t>Supporting Export Industries</a:t>
            </a:r>
          </a:p>
        </p:txBody>
      </p:sp>
      <p:sp>
        <p:nvSpPr>
          <p:cNvPr id="4" name="Oval 3"/>
          <p:cNvSpPr/>
          <p:nvPr/>
        </p:nvSpPr>
        <p:spPr>
          <a:xfrm>
            <a:off x="6569394" y="5194699"/>
            <a:ext cx="45719" cy="64294"/>
          </a:xfrm>
          <a:prstGeom prst="ellipse">
            <a:avLst/>
          </a:prstGeom>
          <a:noFill/>
          <a:ln w="317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67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54" y="274638"/>
            <a:ext cx="7923693" cy="1143000"/>
          </a:xfrm>
        </p:spPr>
        <p:txBody>
          <a:bodyPr/>
          <a:lstStyle/>
          <a:p>
            <a:r>
              <a:rPr lang="en-US" sz="3600" dirty="0"/>
              <a:t>Collaborating with Partners</a:t>
            </a:r>
          </a:p>
        </p:txBody>
      </p:sp>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15351" b="51754"/>
          <a:stretch/>
        </p:blipFill>
        <p:spPr>
          <a:xfrm>
            <a:off x="795901" y="1676400"/>
            <a:ext cx="7552197" cy="1143000"/>
          </a:xfrm>
        </p:spPr>
      </p:pic>
      <p:pic>
        <p:nvPicPr>
          <p:cNvPr id="5"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t="72368"/>
          <a:stretch/>
        </p:blipFill>
        <p:spPr>
          <a:xfrm>
            <a:off x="1371600" y="3124200"/>
            <a:ext cx="7552197" cy="960120"/>
          </a:xfrm>
          <a:prstGeom prst="rect">
            <a:avLst/>
          </a:prstGeom>
        </p:spPr>
      </p:pic>
      <p:pic>
        <p:nvPicPr>
          <p:cNvPr id="6"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4485" t="48839" r="3145" b="27037"/>
          <a:stretch/>
        </p:blipFill>
        <p:spPr>
          <a:xfrm>
            <a:off x="3124200" y="4267200"/>
            <a:ext cx="3199847" cy="838200"/>
          </a:xfrm>
          <a:prstGeom prst="rect">
            <a:avLst/>
          </a:prstGeom>
        </p:spPr>
      </p:pic>
    </p:spTree>
    <p:extLst>
      <p:ext uri="{BB962C8B-B14F-4D97-AF65-F5344CB8AC3E}">
        <p14:creationId xmlns:p14="http://schemas.microsoft.com/office/powerpoint/2010/main" val="250125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02" y="178832"/>
            <a:ext cx="8229600" cy="1143000"/>
          </a:xfrm>
        </p:spPr>
        <p:txBody>
          <a:bodyPr/>
          <a:lstStyle/>
          <a:p>
            <a:r>
              <a:rPr lang="en-US" sz="3600" dirty="0"/>
              <a:t>Understanding Megaregion Goods Movement Needs – Peer Exchanges in 2013 and 2017</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2667000"/>
            <a:ext cx="2754183" cy="1295400"/>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996" y="2019300"/>
            <a:ext cx="5586412" cy="3886200"/>
          </a:xfrm>
          <a:prstGeom prst="rect">
            <a:avLst/>
          </a:prstGeom>
        </p:spPr>
      </p:pic>
      <p:sp>
        <p:nvSpPr>
          <p:cNvPr id="6" name="TextBox 5"/>
          <p:cNvSpPr txBox="1"/>
          <p:nvPr/>
        </p:nvSpPr>
        <p:spPr>
          <a:xfrm>
            <a:off x="1600200" y="5879068"/>
            <a:ext cx="6146005" cy="738664"/>
          </a:xfrm>
          <a:prstGeom prst="rect">
            <a:avLst/>
          </a:prstGeom>
          <a:noFill/>
        </p:spPr>
        <p:txBody>
          <a:bodyPr wrap="square" rtlCol="0">
            <a:spAutoFit/>
          </a:bodyPr>
          <a:lstStyle/>
          <a:p>
            <a:r>
              <a:rPr lang="en-US" sz="1400" dirty="0"/>
              <a:t>November 6 -7, 2013 Connected Places. Private-Sector Perspective (Left to right): </a:t>
            </a:r>
          </a:p>
          <a:p>
            <a:r>
              <a:rPr lang="en-US" sz="1400" dirty="0"/>
              <a:t>Dave Williams, Metro Atlanta Chamber; Michelle Livingstone, The Home Depot; Page </a:t>
            </a:r>
            <a:r>
              <a:rPr lang="en-US" sz="1400" dirty="0" err="1"/>
              <a:t>Siplon</a:t>
            </a:r>
            <a:r>
              <a:rPr lang="en-US" sz="1400" dirty="0"/>
              <a:t>, Center of Innovation for Logistics</a:t>
            </a:r>
          </a:p>
        </p:txBody>
      </p:sp>
    </p:spTree>
    <p:extLst>
      <p:ext uri="{BB962C8B-B14F-4D97-AF65-F5344CB8AC3E}">
        <p14:creationId xmlns:p14="http://schemas.microsoft.com/office/powerpoint/2010/main" val="431541979"/>
      </p:ext>
    </p:extLst>
  </p:cSld>
  <p:clrMapOvr>
    <a:masterClrMapping/>
  </p:clrMapOvr>
</p:sld>
</file>

<file path=ppt/theme/theme1.xml><?xml version="1.0" encoding="utf-8"?>
<a:theme xmlns:a="http://schemas.openxmlformats.org/drawingml/2006/main" name="ARC - 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930</Words>
  <Application>Microsoft Office PowerPoint</Application>
  <PresentationFormat>On-screen Show (4:3)</PresentationFormat>
  <Paragraphs>152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Trebuchet MS</vt:lpstr>
      <vt:lpstr>ARC - Simple</vt:lpstr>
      <vt:lpstr>PowerPoint Presentation</vt:lpstr>
      <vt:lpstr>Piedmont Atlantic Megaregion</vt:lpstr>
      <vt:lpstr>PowerPoint Presentation</vt:lpstr>
      <vt:lpstr>Regional Goods Movement is the Foundation of the Economy and Megaregional Planning</vt:lpstr>
      <vt:lpstr>PowerPoint Presentation</vt:lpstr>
      <vt:lpstr>PowerPoint Presentation</vt:lpstr>
      <vt:lpstr>PowerPoint Presentation</vt:lpstr>
      <vt:lpstr>Collaborating with Partners</vt:lpstr>
      <vt:lpstr>Understanding Megaregion Goods Movement Needs – Peer Exchanges in 2013 and 2017</vt:lpstr>
      <vt:lpstr>PowerPoint Presentation</vt:lpstr>
      <vt:lpstr>How Megaregions Planning is Benefiting the Atlanta Region</vt:lpstr>
      <vt:lpstr>PowerPoint Presentation</vt:lpstr>
      <vt:lpstr>For Additional Information</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Kray</dc:creator>
  <cp:lastModifiedBy>Sanah  Baig</cp:lastModifiedBy>
  <cp:revision>26</cp:revision>
  <cp:lastPrinted>2015-04-23T17:28:21Z</cp:lastPrinted>
  <dcterms:created xsi:type="dcterms:W3CDTF">2014-10-16T14:06:21Z</dcterms:created>
  <dcterms:modified xsi:type="dcterms:W3CDTF">2017-03-23T14:31:18Z</dcterms:modified>
</cp:coreProperties>
</file>